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56" r:id="rId2"/>
    <p:sldId id="257" r:id="rId3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CC0000"/>
    <a:srgbClr val="F8B308"/>
    <a:srgbClr val="00602B"/>
    <a:srgbClr val="144856"/>
    <a:srgbClr val="175A68"/>
    <a:srgbClr val="FE5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70" d="100"/>
          <a:sy n="70" d="100"/>
        </p:scale>
        <p:origin x="1710" y="-2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874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jpeg"/><Relationship Id="rId19" Type="http://schemas.openxmlformats.org/officeDocument/2006/relationships/image" Target="../media/image17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26" Type="http://schemas.openxmlformats.org/officeDocument/2006/relationships/image" Target="../media/image40.png"/><Relationship Id="rId3" Type="http://schemas.openxmlformats.org/officeDocument/2006/relationships/image" Target="../media/image1.png"/><Relationship Id="rId21" Type="http://schemas.openxmlformats.org/officeDocument/2006/relationships/image" Target="../media/image36.png"/><Relationship Id="rId7" Type="http://schemas.openxmlformats.org/officeDocument/2006/relationships/image" Target="../media/image5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5" Type="http://schemas.openxmlformats.org/officeDocument/2006/relationships/image" Target="../media/image3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2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27.png"/><Relationship Id="rId24" Type="http://schemas.openxmlformats.org/officeDocument/2006/relationships/image" Target="../media/image38.png"/><Relationship Id="rId5" Type="http://schemas.openxmlformats.org/officeDocument/2006/relationships/image" Target="../media/image3.png"/><Relationship Id="rId15" Type="http://schemas.openxmlformats.org/officeDocument/2006/relationships/image" Target="../media/image31.png"/><Relationship Id="rId23" Type="http://schemas.openxmlformats.org/officeDocument/2006/relationships/image" Target="../media/image13.png"/><Relationship Id="rId10" Type="http://schemas.openxmlformats.org/officeDocument/2006/relationships/image" Target="../media/image8.jpeg"/><Relationship Id="rId19" Type="http://schemas.openxmlformats.org/officeDocument/2006/relationships/image" Target="../media/image35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30.png"/><Relationship Id="rId22" Type="http://schemas.openxmlformats.org/officeDocument/2006/relationships/image" Target="../media/image37.png"/><Relationship Id="rId27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231751" y="591676"/>
            <a:ext cx="9271513" cy="17054871"/>
          </a:xfrm>
          <a:prstGeom prst="rect">
            <a:avLst/>
          </a:prstGeom>
          <a:solidFill>
            <a:schemeClr val="bg1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777378" y="1365037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2114179" y="15522198"/>
            <a:ext cx="6414913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65923" y="11434591"/>
            <a:ext cx="2847721" cy="2231207"/>
          </a:xfrm>
          <a:prstGeom prst="blockArc">
            <a:avLst>
              <a:gd name="adj1" fmla="val 10886207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2167734" y="13362007"/>
            <a:ext cx="5774265" cy="61205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11133587"/>
            <a:ext cx="5841604" cy="61628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719462" y="9269323"/>
            <a:ext cx="2767587" cy="2193515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400348" y="7059340"/>
            <a:ext cx="2847721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1" y="8981637"/>
            <a:ext cx="5909338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6821733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8" y="4966051"/>
            <a:ext cx="2763039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413793" y="2754900"/>
            <a:ext cx="2804502" cy="2271582"/>
          </a:xfrm>
          <a:prstGeom prst="blockArc">
            <a:avLst>
              <a:gd name="adj1" fmla="val 11003978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67734" y="4668112"/>
            <a:ext cx="5774266" cy="62483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93022D3B-34E7-7A4B-A8E5-560DEA516668}"/>
              </a:ext>
            </a:extLst>
          </p:cNvPr>
          <p:cNvSpPr/>
          <p:nvPr/>
        </p:nvSpPr>
        <p:spPr>
          <a:xfrm>
            <a:off x="1500712" y="4340098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84983B9C-0FBB-A043-AF69-BE33CCD6172D}"/>
              </a:ext>
            </a:extLst>
          </p:cNvPr>
          <p:cNvSpPr/>
          <p:nvPr/>
        </p:nvSpPr>
        <p:spPr>
          <a:xfrm>
            <a:off x="1693641" y="4533186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7581115" y="6620985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7768071" y="682176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7557618" y="10934406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7744572" y="11135190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A716D0B4-6237-2645-A384-C1B927AF0552}"/>
              </a:ext>
            </a:extLst>
          </p:cNvPr>
          <p:cNvSpPr/>
          <p:nvPr/>
        </p:nvSpPr>
        <p:spPr>
          <a:xfrm>
            <a:off x="1532817" y="13108123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7112001F-C49E-A041-A930-D9070852FCB6}"/>
              </a:ext>
            </a:extLst>
          </p:cNvPr>
          <p:cNvSpPr/>
          <p:nvPr/>
        </p:nvSpPr>
        <p:spPr>
          <a:xfrm>
            <a:off x="1723521" y="13292390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7720399" y="15164693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7907353" y="1536547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785122" y="2458360"/>
            <a:ext cx="6023138" cy="63052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3AE9E14-E10F-B948-9B98-448B424F5230}"/>
              </a:ext>
            </a:extLst>
          </p:cNvPr>
          <p:cNvSpPr/>
          <p:nvPr/>
        </p:nvSpPr>
        <p:spPr>
          <a:xfrm>
            <a:off x="7612682" y="2287656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4223162F-40D5-754F-8102-37C01098A339}"/>
              </a:ext>
            </a:extLst>
          </p:cNvPr>
          <p:cNvSpPr/>
          <p:nvPr/>
        </p:nvSpPr>
        <p:spPr>
          <a:xfrm>
            <a:off x="7799636" y="2488441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992866" y="2404929"/>
            <a:ext cx="938427" cy="735967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Triangle 47">
            <a:extLst>
              <a:ext uri="{FF2B5EF4-FFF2-40B4-BE49-F238E27FC236}">
                <a16:creationId xmlns:a16="http://schemas.microsoft.com/office/drawing/2014/main" id="{B201E9A5-DE62-6846-B785-23CB32968E1A}"/>
              </a:ext>
            </a:extLst>
          </p:cNvPr>
          <p:cNvSpPr/>
          <p:nvPr/>
        </p:nvSpPr>
        <p:spPr>
          <a:xfrm>
            <a:off x="2909560" y="1393692"/>
            <a:ext cx="731521" cy="642998"/>
          </a:xfrm>
          <a:prstGeom prst="triangle">
            <a:avLst/>
          </a:prstGeom>
          <a:gradFill flip="none" rotWithShape="1">
            <a:gsLst>
              <a:gs pos="1000">
                <a:schemeClr val="accent1">
                  <a:lumMod val="5000"/>
                  <a:lumOff val="95000"/>
                </a:schemeClr>
              </a:gs>
              <a:gs pos="47000">
                <a:schemeClr val="accent1">
                  <a:lumMod val="45000"/>
                  <a:lumOff val="55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CC80915-8218-2D48-9376-49B5BC160739}"/>
              </a:ext>
            </a:extLst>
          </p:cNvPr>
          <p:cNvSpPr/>
          <p:nvPr/>
        </p:nvSpPr>
        <p:spPr>
          <a:xfrm rot="16200000">
            <a:off x="2752824" y="2310290"/>
            <a:ext cx="1057175" cy="490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7909718" y="15522198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1723521" y="13370950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YEAR</a:t>
            </a:r>
            <a:endParaRPr lang="en-US" sz="1200" b="1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1723520" y="13413511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8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7752482" y="11238133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9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60EBA4B-8AEC-D046-B76B-ED0FD5A6C7DD}"/>
              </a:ext>
            </a:extLst>
          </p:cNvPr>
          <p:cNvSpPr txBox="1"/>
          <p:nvPr/>
        </p:nvSpPr>
        <p:spPr>
          <a:xfrm>
            <a:off x="7761880" y="6846021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7768068" y="6882868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5ED9127-A30D-104E-8EB4-510CC7FB4FC3}"/>
              </a:ext>
            </a:extLst>
          </p:cNvPr>
          <p:cNvSpPr txBox="1"/>
          <p:nvPr/>
        </p:nvSpPr>
        <p:spPr>
          <a:xfrm>
            <a:off x="1675428" y="4581130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872D16A-BBC9-2E43-BEA6-EDAFD0B01410}"/>
              </a:ext>
            </a:extLst>
          </p:cNvPr>
          <p:cNvSpPr txBox="1"/>
          <p:nvPr/>
        </p:nvSpPr>
        <p:spPr>
          <a:xfrm>
            <a:off x="7790117" y="2504083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EF93840-4D42-2E4E-BB42-2F6115088283}"/>
              </a:ext>
            </a:extLst>
          </p:cNvPr>
          <p:cNvSpPr txBox="1"/>
          <p:nvPr/>
        </p:nvSpPr>
        <p:spPr>
          <a:xfrm>
            <a:off x="7796306" y="2540931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13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1473890" y="8743726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1682717" y="8945210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1666086" y="8991247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10</a:t>
            </a:r>
          </a:p>
        </p:txBody>
      </p:sp>
      <p:sp>
        <p:nvSpPr>
          <p:cNvPr id="71" name="Triangle 70">
            <a:extLst>
              <a:ext uri="{FF2B5EF4-FFF2-40B4-BE49-F238E27FC236}">
                <a16:creationId xmlns:a16="http://schemas.microsoft.com/office/drawing/2014/main" id="{06B7D164-1858-4541-8C3A-54F75AAFB537}"/>
              </a:ext>
            </a:extLst>
          </p:cNvPr>
          <p:cNvSpPr/>
          <p:nvPr/>
        </p:nvSpPr>
        <p:spPr>
          <a:xfrm>
            <a:off x="1966688" y="1416689"/>
            <a:ext cx="731521" cy="642998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47000">
                <a:schemeClr val="accent1">
                  <a:lumMod val="45000"/>
                  <a:lumOff val="55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9D66A49-1463-9D47-A58E-F5C50C17B380}"/>
              </a:ext>
            </a:extLst>
          </p:cNvPr>
          <p:cNvSpPr/>
          <p:nvPr/>
        </p:nvSpPr>
        <p:spPr>
          <a:xfrm rot="16200000">
            <a:off x="1900923" y="2232155"/>
            <a:ext cx="883544" cy="51923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7896701" y="15437898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YEAR</a:t>
            </a:r>
            <a:endParaRPr lang="en-US" sz="1200" b="1" dirty="0"/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7736663" y="11176275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YEAR</a:t>
            </a:r>
            <a:endParaRPr lang="en-US" sz="1200" b="1" dirty="0"/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1666086" y="8967913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YEAR</a:t>
            </a:r>
            <a:endParaRPr lang="en-US" sz="1200" b="1" dirty="0"/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1657214" y="4538229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YEAR</a:t>
            </a:r>
            <a:endParaRPr lang="en-US" sz="1200" b="1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0512" y="314818"/>
            <a:ext cx="1580398" cy="1764030"/>
          </a:xfrm>
          <a:prstGeom prst="rect">
            <a:avLst/>
          </a:prstGeom>
        </p:spPr>
      </p:pic>
      <p:sp>
        <p:nvSpPr>
          <p:cNvPr id="106" name="Rectangle 105"/>
          <p:cNvSpPr/>
          <p:nvPr/>
        </p:nvSpPr>
        <p:spPr>
          <a:xfrm>
            <a:off x="566408" y="579753"/>
            <a:ext cx="4918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1F1F1F"/>
                </a:solidFill>
              </a:rPr>
              <a:t>Subject learning </a:t>
            </a:r>
            <a:r>
              <a:rPr lang="en-GB" sz="2800" b="1" dirty="0" smtClean="0">
                <a:solidFill>
                  <a:srgbClr val="1F1F1F"/>
                </a:solidFill>
              </a:rPr>
              <a:t>journey – PSHE</a:t>
            </a:r>
            <a:endParaRPr lang="en-GB" sz="2800" b="1" dirty="0"/>
          </a:p>
        </p:txBody>
      </p:sp>
      <p:sp>
        <p:nvSpPr>
          <p:cNvPr id="16" name="Rectangle 15"/>
          <p:cNvSpPr/>
          <p:nvPr/>
        </p:nvSpPr>
        <p:spPr>
          <a:xfrm>
            <a:off x="6472919" y="16146173"/>
            <a:ext cx="23547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Healthy </a:t>
            </a:r>
            <a:r>
              <a:rPr lang="en-US" sz="1200" dirty="0" smtClean="0">
                <a:solidFill>
                  <a:srgbClr val="00B050"/>
                </a:solidFill>
              </a:rPr>
              <a:t>Lifestyles</a:t>
            </a:r>
          </a:p>
          <a:p>
            <a:r>
              <a:rPr lang="en-GB" sz="1200" dirty="0">
                <a:solidFill>
                  <a:srgbClr val="00B050"/>
                </a:solidFill>
              </a:rPr>
              <a:t>Transition and </a:t>
            </a:r>
            <a:r>
              <a:rPr lang="en-GB" sz="1200" dirty="0" smtClean="0">
                <a:solidFill>
                  <a:srgbClr val="00B050"/>
                </a:solidFill>
              </a:rPr>
              <a:t>safety</a:t>
            </a:r>
          </a:p>
          <a:p>
            <a:r>
              <a:rPr lang="en-GB" sz="1200" dirty="0">
                <a:solidFill>
                  <a:srgbClr val="00B050"/>
                </a:solidFill>
              </a:rPr>
              <a:t>What is the same? What is different? (primary)</a:t>
            </a:r>
            <a:endParaRPr lang="en-GB" sz="1200" dirty="0">
              <a:solidFill>
                <a:srgbClr val="00B050"/>
              </a:solidFill>
            </a:endParaRPr>
          </a:p>
          <a:p>
            <a:r>
              <a:rPr lang="en-GB" sz="1200" dirty="0">
                <a:solidFill>
                  <a:srgbClr val="00B050"/>
                </a:solidFill>
              </a:rPr>
              <a:t>What should I do if I feel unwell?</a:t>
            </a:r>
            <a:endParaRPr lang="en-GB" sz="1200" dirty="0">
              <a:solidFill>
                <a:srgbClr val="00B050"/>
              </a:solidFill>
            </a:endParaRPr>
          </a:p>
          <a:p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 smtClean="0">
                <a:solidFill>
                  <a:srgbClr val="00B050"/>
                </a:solidFill>
              </a:rPr>
              <a:t> 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630076" y="13951327"/>
            <a:ext cx="16478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Healthy </a:t>
            </a:r>
            <a:r>
              <a:rPr lang="en-US" sz="1200" dirty="0" smtClean="0">
                <a:solidFill>
                  <a:srgbClr val="00B050"/>
                </a:solidFill>
              </a:rPr>
              <a:t>Lifestyles</a:t>
            </a:r>
          </a:p>
          <a:p>
            <a:r>
              <a:rPr lang="en-GB" sz="1200" dirty="0">
                <a:solidFill>
                  <a:srgbClr val="00B050"/>
                </a:solidFill>
              </a:rPr>
              <a:t>Drugs and </a:t>
            </a:r>
            <a:r>
              <a:rPr lang="en-GB" sz="1200" dirty="0" smtClean="0">
                <a:solidFill>
                  <a:srgbClr val="00B050"/>
                </a:solidFill>
              </a:rPr>
              <a:t>alcohol</a:t>
            </a:r>
          </a:p>
          <a:p>
            <a:r>
              <a:rPr lang="en-GB" sz="1200" dirty="0">
                <a:solidFill>
                  <a:srgbClr val="00B050"/>
                </a:solidFill>
              </a:rPr>
              <a:t>What is the difference between medicine and illegal drugs?</a:t>
            </a:r>
            <a:r>
              <a:rPr lang="en-GB" sz="1200" dirty="0" smtClean="0">
                <a:solidFill>
                  <a:srgbClr val="00B050"/>
                </a:solidFill>
              </a:rPr>
              <a:t> 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462156" y="11700422"/>
            <a:ext cx="237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Healthy </a:t>
            </a:r>
            <a:r>
              <a:rPr lang="en-US" sz="1200" dirty="0" smtClean="0">
                <a:solidFill>
                  <a:srgbClr val="00B050"/>
                </a:solidFill>
              </a:rPr>
              <a:t>Lifestyles</a:t>
            </a:r>
          </a:p>
          <a:p>
            <a:r>
              <a:rPr lang="en-US" sz="1200" dirty="0">
                <a:solidFill>
                  <a:srgbClr val="00B050"/>
                </a:solidFill>
              </a:rPr>
              <a:t>Peer influence, substance use and gangs</a:t>
            </a:r>
            <a:r>
              <a:rPr lang="en-GB" sz="1200" dirty="0" smtClean="0">
                <a:solidFill>
                  <a:srgbClr val="00B050"/>
                </a:solidFill>
              </a:rPr>
              <a:t> </a:t>
            </a:r>
            <a:r>
              <a:rPr lang="en-GB" sz="1200" dirty="0" smtClean="0">
                <a:solidFill>
                  <a:srgbClr val="00B050"/>
                </a:solidFill>
              </a:rPr>
              <a:t>What </a:t>
            </a:r>
            <a:r>
              <a:rPr lang="en-GB" sz="1200" dirty="0">
                <a:solidFill>
                  <a:srgbClr val="00B050"/>
                </a:solidFill>
              </a:rPr>
              <a:t>are the risks of taking drugs, alcohol and tobacco</a:t>
            </a:r>
            <a:r>
              <a:rPr lang="en-GB" sz="1200" dirty="0" smtClean="0">
                <a:solidFill>
                  <a:srgbClr val="00B050"/>
                </a:solidFill>
              </a:rPr>
              <a:t>?</a:t>
            </a:r>
            <a:r>
              <a:rPr lang="en-GB" sz="1200" dirty="0">
                <a:solidFill>
                  <a:srgbClr val="00B050"/>
                </a:solidFill>
              </a:rPr>
              <a:t/>
            </a:r>
            <a:br>
              <a:rPr lang="en-GB" sz="1200" dirty="0">
                <a:solidFill>
                  <a:srgbClr val="00B050"/>
                </a:solidFill>
              </a:rPr>
            </a:br>
            <a:r>
              <a:rPr lang="en-GB" sz="1200" dirty="0">
                <a:solidFill>
                  <a:srgbClr val="00B050"/>
                </a:solidFill>
              </a:rPr>
              <a:t>What is harassment?</a:t>
            </a:r>
            <a:endParaRPr lang="en-GB" sz="1200" dirty="0">
              <a:solidFill>
                <a:srgbClr val="00B050"/>
              </a:solidFill>
            </a:endParaRPr>
          </a:p>
          <a:p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520427" y="9619787"/>
            <a:ext cx="18877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Healthy </a:t>
            </a:r>
            <a:r>
              <a:rPr lang="en-US" sz="1200" dirty="0" smtClean="0">
                <a:solidFill>
                  <a:srgbClr val="00B050"/>
                </a:solidFill>
              </a:rPr>
              <a:t>Lifestyles</a:t>
            </a:r>
          </a:p>
          <a:p>
            <a:r>
              <a:rPr lang="en-GB" sz="1200" dirty="0">
                <a:solidFill>
                  <a:srgbClr val="00B050"/>
                </a:solidFill>
              </a:rPr>
              <a:t>Mental </a:t>
            </a:r>
            <a:r>
              <a:rPr lang="en-GB" sz="1200" dirty="0" smtClean="0">
                <a:solidFill>
                  <a:srgbClr val="00B050"/>
                </a:solidFill>
              </a:rPr>
              <a:t>health</a:t>
            </a:r>
          </a:p>
          <a:p>
            <a:r>
              <a:rPr lang="en-GB" sz="1200" dirty="0">
                <a:solidFill>
                  <a:srgbClr val="00B050"/>
                </a:solidFill>
              </a:rPr>
              <a:t>What is substance abuse?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597833" y="7365707"/>
            <a:ext cx="28177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Healthy </a:t>
            </a:r>
            <a:r>
              <a:rPr lang="en-US" sz="1200" dirty="0" smtClean="0">
                <a:solidFill>
                  <a:srgbClr val="00B050"/>
                </a:solidFill>
              </a:rPr>
              <a:t>Lifestyles</a:t>
            </a:r>
          </a:p>
          <a:p>
            <a:r>
              <a:rPr lang="en-GB" sz="1200" dirty="0">
                <a:solidFill>
                  <a:srgbClr val="00B050"/>
                </a:solidFill>
              </a:rPr>
              <a:t>Building for the </a:t>
            </a:r>
            <a:r>
              <a:rPr lang="en-GB" sz="1200" dirty="0" smtClean="0">
                <a:solidFill>
                  <a:srgbClr val="00B050"/>
                </a:solidFill>
              </a:rPr>
              <a:t>future</a:t>
            </a:r>
          </a:p>
          <a:p>
            <a:r>
              <a:rPr lang="en-GB" sz="1200" dirty="0">
                <a:solidFill>
                  <a:srgbClr val="00B050"/>
                </a:solidFill>
              </a:rPr>
              <a:t>What is being </a:t>
            </a:r>
            <a:r>
              <a:rPr lang="en-GB" sz="1200" dirty="0" smtClean="0">
                <a:solidFill>
                  <a:srgbClr val="00B050"/>
                </a:solidFill>
              </a:rPr>
              <a:t>self-sufficient? What </a:t>
            </a:r>
            <a:r>
              <a:rPr lang="en-GB" sz="1200" dirty="0">
                <a:solidFill>
                  <a:srgbClr val="00B050"/>
                </a:solidFill>
              </a:rPr>
              <a:t>do I need to </a:t>
            </a:r>
            <a:r>
              <a:rPr lang="en-GB" sz="1200" dirty="0" smtClean="0">
                <a:solidFill>
                  <a:srgbClr val="00B050"/>
                </a:solidFill>
              </a:rPr>
              <a:t>practise? What </a:t>
            </a:r>
            <a:r>
              <a:rPr lang="en-GB" sz="1200" dirty="0">
                <a:solidFill>
                  <a:srgbClr val="00B050"/>
                </a:solidFill>
              </a:rPr>
              <a:t>do I do if I am stressed?</a:t>
            </a:r>
            <a:endParaRPr lang="en-GB" sz="1200" dirty="0">
              <a:solidFill>
                <a:srgbClr val="00B050"/>
              </a:solidFill>
            </a:endParaRPr>
          </a:p>
          <a:p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13990" y="14701982"/>
            <a:ext cx="23320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Self </a:t>
            </a:r>
            <a:r>
              <a:rPr lang="en-US" sz="1200" dirty="0" smtClean="0">
                <a:solidFill>
                  <a:schemeClr val="accent1"/>
                </a:solidFill>
              </a:rPr>
              <a:t>Care</a:t>
            </a:r>
          </a:p>
          <a:p>
            <a:r>
              <a:rPr lang="en-GB" sz="1200" dirty="0">
                <a:solidFill>
                  <a:schemeClr val="accent1"/>
                </a:solidFill>
              </a:rPr>
              <a:t>Health and </a:t>
            </a:r>
            <a:r>
              <a:rPr lang="en-GB" sz="1200" dirty="0" smtClean="0">
                <a:solidFill>
                  <a:schemeClr val="accent1"/>
                </a:solidFill>
              </a:rPr>
              <a:t>puberty</a:t>
            </a:r>
          </a:p>
          <a:p>
            <a:r>
              <a:rPr lang="en-GB" sz="1200" dirty="0">
                <a:solidFill>
                  <a:schemeClr val="accent1"/>
                </a:solidFill>
              </a:rPr>
              <a:t>How can I keep my mind and body </a:t>
            </a:r>
            <a:r>
              <a:rPr lang="en-GB" sz="1200" dirty="0" smtClean="0">
                <a:solidFill>
                  <a:schemeClr val="accent1"/>
                </a:solidFill>
              </a:rPr>
              <a:t>healthy? What </a:t>
            </a:r>
            <a:r>
              <a:rPr lang="en-GB" sz="1200" dirty="0">
                <a:solidFill>
                  <a:schemeClr val="accent1"/>
                </a:solidFill>
              </a:rPr>
              <a:t>is puberty</a:t>
            </a:r>
            <a:r>
              <a:rPr lang="en-GB" sz="1200" dirty="0" smtClean="0">
                <a:solidFill>
                  <a:schemeClr val="accent1"/>
                </a:solidFill>
              </a:rPr>
              <a:t>?</a:t>
            </a:r>
            <a:endParaRPr lang="en-GB" sz="1200" dirty="0">
              <a:solidFill>
                <a:schemeClr val="accent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531509" y="12540780"/>
            <a:ext cx="2068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Self </a:t>
            </a:r>
            <a:r>
              <a:rPr lang="en-US" sz="1200" dirty="0" smtClean="0">
                <a:solidFill>
                  <a:schemeClr val="accent1"/>
                </a:solidFill>
              </a:rPr>
              <a:t>Care</a:t>
            </a:r>
          </a:p>
          <a:p>
            <a:r>
              <a:rPr lang="en-GB" sz="1200" dirty="0">
                <a:solidFill>
                  <a:schemeClr val="accent1"/>
                </a:solidFill>
              </a:rPr>
              <a:t>Emotional </a:t>
            </a:r>
            <a:r>
              <a:rPr lang="en-GB" sz="1200" dirty="0" smtClean="0">
                <a:solidFill>
                  <a:schemeClr val="accent1"/>
                </a:solidFill>
              </a:rPr>
              <a:t>wellbeing</a:t>
            </a:r>
          </a:p>
          <a:p>
            <a:r>
              <a:rPr lang="en-GB" sz="1200" dirty="0">
                <a:solidFill>
                  <a:schemeClr val="accent1"/>
                </a:solidFill>
              </a:rPr>
              <a:t>How does the media effect my body image?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6025901" y="10411759"/>
            <a:ext cx="20634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Self </a:t>
            </a:r>
            <a:r>
              <a:rPr lang="en-US" sz="1200" dirty="0" smtClean="0">
                <a:solidFill>
                  <a:schemeClr val="accent1"/>
                </a:solidFill>
              </a:rPr>
              <a:t>Care</a:t>
            </a:r>
          </a:p>
          <a:p>
            <a:r>
              <a:rPr lang="en-GB" sz="1200" dirty="0">
                <a:solidFill>
                  <a:schemeClr val="accent1"/>
                </a:solidFill>
              </a:rPr>
              <a:t>Healthy </a:t>
            </a:r>
            <a:r>
              <a:rPr lang="en-GB" sz="1200" dirty="0" smtClean="0">
                <a:solidFill>
                  <a:schemeClr val="accent1"/>
                </a:solidFill>
              </a:rPr>
              <a:t>lifestyle</a:t>
            </a:r>
          </a:p>
          <a:p>
            <a:r>
              <a:rPr lang="en-GB" sz="1200" dirty="0">
                <a:solidFill>
                  <a:schemeClr val="accent1"/>
                </a:solidFill>
              </a:rPr>
              <a:t>What to do in an emergency?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15552" y="8037110"/>
            <a:ext cx="22051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Self </a:t>
            </a:r>
            <a:r>
              <a:rPr lang="en-US" sz="1200" dirty="0" smtClean="0">
                <a:solidFill>
                  <a:schemeClr val="accent1"/>
                </a:solidFill>
              </a:rPr>
              <a:t>Care</a:t>
            </a:r>
          </a:p>
          <a:p>
            <a:r>
              <a:rPr lang="en-GB" sz="1200" dirty="0">
                <a:solidFill>
                  <a:schemeClr val="accent1"/>
                </a:solidFill>
              </a:rPr>
              <a:t>Exploring </a:t>
            </a:r>
            <a:r>
              <a:rPr lang="en-GB" sz="1200" dirty="0" smtClean="0">
                <a:solidFill>
                  <a:schemeClr val="accent1"/>
                </a:solidFill>
              </a:rPr>
              <a:t>influence</a:t>
            </a:r>
          </a:p>
          <a:p>
            <a:r>
              <a:rPr lang="en-GB" sz="1200" dirty="0">
                <a:solidFill>
                  <a:schemeClr val="accent1"/>
                </a:solidFill>
              </a:rPr>
              <a:t>What is a role </a:t>
            </a:r>
            <a:r>
              <a:rPr lang="en-GB" sz="1200" dirty="0" smtClean="0">
                <a:solidFill>
                  <a:schemeClr val="accent1"/>
                </a:solidFill>
              </a:rPr>
              <a:t>model? How </a:t>
            </a:r>
            <a:r>
              <a:rPr lang="en-GB" sz="1200" dirty="0">
                <a:solidFill>
                  <a:schemeClr val="accent1"/>
                </a:solidFill>
              </a:rPr>
              <a:t>can the people around me affect my life</a:t>
            </a:r>
            <a:r>
              <a:rPr lang="en-GB" sz="1200" dirty="0" smtClean="0">
                <a:solidFill>
                  <a:schemeClr val="accent1"/>
                </a:solidFill>
              </a:rPr>
              <a:t>?</a:t>
            </a:r>
            <a:endParaRPr lang="en-GB" sz="1200" dirty="0">
              <a:solidFill>
                <a:schemeClr val="accent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196724" y="6188922"/>
            <a:ext cx="17202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Self </a:t>
            </a:r>
            <a:r>
              <a:rPr lang="en-US" sz="1200" dirty="0" smtClean="0">
                <a:solidFill>
                  <a:schemeClr val="accent1"/>
                </a:solidFill>
              </a:rPr>
              <a:t>Care</a:t>
            </a:r>
          </a:p>
          <a:p>
            <a:r>
              <a:rPr lang="en-GB" sz="1200" dirty="0" smtClean="0">
                <a:solidFill>
                  <a:schemeClr val="accent1"/>
                </a:solidFill>
              </a:rPr>
              <a:t>Independence</a:t>
            </a:r>
          </a:p>
          <a:p>
            <a:r>
              <a:rPr lang="en-GB" sz="1200" dirty="0">
                <a:solidFill>
                  <a:schemeClr val="accent1"/>
                </a:solidFill>
              </a:rPr>
              <a:t>How am I independent?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29337" y="16174317"/>
            <a:ext cx="223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Self-Awareness</a:t>
            </a:r>
          </a:p>
          <a:p>
            <a:r>
              <a:rPr lang="en-GB" sz="1200" dirty="0">
                <a:solidFill>
                  <a:srgbClr val="7030A0"/>
                </a:solidFill>
              </a:rPr>
              <a:t>Developing skills and </a:t>
            </a:r>
            <a:r>
              <a:rPr lang="en-GB" sz="1200" dirty="0" smtClean="0">
                <a:solidFill>
                  <a:srgbClr val="7030A0"/>
                </a:solidFill>
              </a:rPr>
              <a:t>aspirations</a:t>
            </a:r>
          </a:p>
          <a:p>
            <a:r>
              <a:rPr lang="en-GB" sz="1200" dirty="0">
                <a:solidFill>
                  <a:srgbClr val="7030A0"/>
                </a:solidFill>
              </a:rPr>
              <a:t>What are my dreams and aspirations?</a:t>
            </a:r>
            <a:endParaRPr lang="en-GB" sz="1200" dirty="0">
              <a:solidFill>
                <a:srgbClr val="7030A0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4219602" y="13951326"/>
            <a:ext cx="20124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Self-Awareness</a:t>
            </a:r>
          </a:p>
          <a:p>
            <a:r>
              <a:rPr lang="en-GB" sz="1200" dirty="0">
                <a:solidFill>
                  <a:srgbClr val="7030A0"/>
                </a:solidFill>
              </a:rPr>
              <a:t>Community and </a:t>
            </a:r>
            <a:r>
              <a:rPr lang="en-GB" sz="1200" dirty="0" smtClean="0">
                <a:solidFill>
                  <a:srgbClr val="7030A0"/>
                </a:solidFill>
              </a:rPr>
              <a:t>careers</a:t>
            </a:r>
          </a:p>
          <a:p>
            <a:r>
              <a:rPr lang="en-GB" sz="1200" dirty="0">
                <a:solidFill>
                  <a:srgbClr val="7030A0"/>
                </a:solidFill>
              </a:rPr>
              <a:t>How can I stay safe in the community?</a:t>
            </a:r>
            <a:endParaRPr lang="en-GB" sz="1200" dirty="0">
              <a:solidFill>
                <a:srgbClr val="7030A0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3424024" y="11723129"/>
            <a:ext cx="24429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Self-Awareness</a:t>
            </a:r>
          </a:p>
          <a:p>
            <a:r>
              <a:rPr lang="en-GB" sz="1200" dirty="0">
                <a:solidFill>
                  <a:srgbClr val="7030A0"/>
                </a:solidFill>
              </a:rPr>
              <a:t>Setting </a:t>
            </a:r>
            <a:r>
              <a:rPr lang="en-GB" sz="1200" dirty="0" smtClean="0">
                <a:solidFill>
                  <a:srgbClr val="7030A0"/>
                </a:solidFill>
              </a:rPr>
              <a:t>goals</a:t>
            </a:r>
          </a:p>
          <a:p>
            <a:r>
              <a:rPr lang="en-GB" sz="1200" dirty="0">
                <a:solidFill>
                  <a:srgbClr val="7030A0"/>
                </a:solidFill>
              </a:rPr>
              <a:t>What are my short term goals?</a:t>
            </a:r>
            <a:endParaRPr lang="en-GB" sz="1200" dirty="0">
              <a:solidFill>
                <a:srgbClr val="7030A0"/>
              </a:solidFill>
            </a:endParaRPr>
          </a:p>
          <a:p>
            <a:r>
              <a:rPr lang="en-GB" sz="1200" dirty="0">
                <a:solidFill>
                  <a:srgbClr val="7030A0"/>
                </a:solidFill>
              </a:rPr>
              <a:t>What are my long term goals?</a:t>
            </a:r>
            <a:endParaRPr lang="en-GB" sz="1200" dirty="0">
              <a:solidFill>
                <a:srgbClr val="7030A0"/>
              </a:solidFill>
            </a:endParaRPr>
          </a:p>
          <a:p>
            <a:r>
              <a:rPr lang="en-GB" sz="1200" dirty="0">
                <a:solidFill>
                  <a:srgbClr val="7030A0"/>
                </a:solidFill>
              </a:rPr>
              <a:t>What are my career goals?</a:t>
            </a:r>
            <a:endParaRPr lang="en-GB" sz="1200" dirty="0">
              <a:solidFill>
                <a:srgbClr val="7030A0"/>
              </a:solidFill>
            </a:endParaRPr>
          </a:p>
          <a:p>
            <a:endParaRPr lang="en-GB" sz="1200" dirty="0">
              <a:solidFill>
                <a:srgbClr val="7030A0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287472" y="9610610"/>
            <a:ext cx="19445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Self-Awareness</a:t>
            </a:r>
          </a:p>
          <a:p>
            <a:r>
              <a:rPr lang="en-GB" sz="1200" dirty="0">
                <a:solidFill>
                  <a:srgbClr val="7030A0"/>
                </a:solidFill>
              </a:rPr>
              <a:t>Financial decision </a:t>
            </a:r>
            <a:r>
              <a:rPr lang="en-GB" sz="1200" dirty="0" smtClean="0">
                <a:solidFill>
                  <a:srgbClr val="7030A0"/>
                </a:solidFill>
              </a:rPr>
              <a:t>making</a:t>
            </a:r>
          </a:p>
          <a:p>
            <a:r>
              <a:rPr lang="en-GB" sz="1200" dirty="0">
                <a:solidFill>
                  <a:srgbClr val="7030A0"/>
                </a:solidFill>
              </a:rPr>
              <a:t>What is the impact of advertising?</a:t>
            </a:r>
            <a:endParaRPr lang="en-GB" sz="1200" dirty="0">
              <a:solidFill>
                <a:srgbClr val="7030A0"/>
              </a:solidFill>
            </a:endParaRPr>
          </a:p>
          <a:p>
            <a:r>
              <a:rPr lang="en-GB" sz="1200" dirty="0">
                <a:solidFill>
                  <a:srgbClr val="7030A0"/>
                </a:solidFill>
              </a:rPr>
              <a:t>What is good advertising?</a:t>
            </a:r>
            <a:endParaRPr lang="en-GB" sz="1200" dirty="0">
              <a:solidFill>
                <a:srgbClr val="7030A0"/>
              </a:solidFill>
            </a:endParaRPr>
          </a:p>
          <a:p>
            <a:endParaRPr lang="en-GB" sz="1200" dirty="0">
              <a:solidFill>
                <a:srgbClr val="7030A0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3232507" y="7467244"/>
            <a:ext cx="261152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Self-Awareness</a:t>
            </a:r>
          </a:p>
          <a:p>
            <a:r>
              <a:rPr lang="en-GB" sz="1200" dirty="0">
                <a:solidFill>
                  <a:srgbClr val="7030A0"/>
                </a:solidFill>
              </a:rPr>
              <a:t>Next </a:t>
            </a:r>
            <a:r>
              <a:rPr lang="en-GB" sz="1200" dirty="0" smtClean="0">
                <a:solidFill>
                  <a:srgbClr val="7030A0"/>
                </a:solidFill>
              </a:rPr>
              <a:t>steps</a:t>
            </a:r>
          </a:p>
          <a:p>
            <a:r>
              <a:rPr lang="en-GB" sz="1200" dirty="0">
                <a:solidFill>
                  <a:srgbClr val="7030A0"/>
                </a:solidFill>
              </a:rPr>
              <a:t>What careers am </a:t>
            </a:r>
            <a:r>
              <a:rPr lang="en-GB" sz="1200" dirty="0" smtClean="0">
                <a:solidFill>
                  <a:srgbClr val="7030A0"/>
                </a:solidFill>
              </a:rPr>
              <a:t>I interested in? How </a:t>
            </a:r>
            <a:r>
              <a:rPr lang="en-GB" sz="1200" dirty="0">
                <a:solidFill>
                  <a:srgbClr val="7030A0"/>
                </a:solidFill>
              </a:rPr>
              <a:t>do I get </a:t>
            </a:r>
            <a:r>
              <a:rPr lang="en-GB" sz="1200" dirty="0" smtClean="0">
                <a:solidFill>
                  <a:srgbClr val="7030A0"/>
                </a:solidFill>
              </a:rPr>
              <a:t>there? What </a:t>
            </a:r>
            <a:r>
              <a:rPr lang="en-GB" sz="1200" dirty="0">
                <a:solidFill>
                  <a:srgbClr val="7030A0"/>
                </a:solidFill>
              </a:rPr>
              <a:t>are my options?</a:t>
            </a:r>
            <a:endParaRPr lang="en-GB" sz="1200" dirty="0">
              <a:solidFill>
                <a:srgbClr val="7030A0"/>
              </a:solidFill>
            </a:endParaRPr>
          </a:p>
          <a:p>
            <a:endParaRPr lang="en-GB" sz="1200" dirty="0">
              <a:solidFill>
                <a:srgbClr val="7030A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50106" y="14880202"/>
            <a:ext cx="20566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The world I live in</a:t>
            </a:r>
          </a:p>
          <a:p>
            <a:r>
              <a:rPr lang="en-GB" sz="1200" dirty="0" smtClean="0">
                <a:solidFill>
                  <a:schemeClr val="accent2"/>
                </a:solidFill>
              </a:rPr>
              <a:t>Financial decision </a:t>
            </a:r>
            <a:r>
              <a:rPr lang="en-GB" sz="1200" dirty="0" smtClean="0">
                <a:solidFill>
                  <a:schemeClr val="accent2"/>
                </a:solidFill>
              </a:rPr>
              <a:t>making</a:t>
            </a:r>
          </a:p>
          <a:p>
            <a:r>
              <a:rPr lang="en-GB" sz="1200" dirty="0">
                <a:solidFill>
                  <a:schemeClr val="accent2"/>
                </a:solidFill>
              </a:rPr>
              <a:t>How do I run a desert Island?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317737" y="12717721"/>
            <a:ext cx="23623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The world I live in</a:t>
            </a:r>
          </a:p>
          <a:p>
            <a:r>
              <a:rPr lang="en-US" sz="1200" dirty="0">
                <a:solidFill>
                  <a:schemeClr val="accent2"/>
                </a:solidFill>
              </a:rPr>
              <a:t>D</a:t>
            </a:r>
            <a:r>
              <a:rPr lang="en-GB" sz="1200" dirty="0" err="1" smtClean="0">
                <a:solidFill>
                  <a:schemeClr val="accent2"/>
                </a:solidFill>
              </a:rPr>
              <a:t>igital</a:t>
            </a:r>
            <a:r>
              <a:rPr lang="en-GB" sz="1200" dirty="0" smtClean="0">
                <a:solidFill>
                  <a:schemeClr val="accent2"/>
                </a:solidFill>
              </a:rPr>
              <a:t> </a:t>
            </a:r>
            <a:r>
              <a:rPr lang="en-GB" sz="1200" dirty="0" smtClean="0">
                <a:solidFill>
                  <a:schemeClr val="accent2"/>
                </a:solidFill>
              </a:rPr>
              <a:t>literacy</a:t>
            </a:r>
          </a:p>
          <a:p>
            <a:r>
              <a:rPr lang="en-GB" sz="1200" dirty="0">
                <a:solidFill>
                  <a:schemeClr val="accent2"/>
                </a:solidFill>
              </a:rPr>
              <a:t>What are risky online behaviours?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481594" y="10535799"/>
            <a:ext cx="17627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The world I live in</a:t>
            </a:r>
          </a:p>
          <a:p>
            <a:r>
              <a:rPr lang="en-GB" sz="1200" dirty="0">
                <a:solidFill>
                  <a:schemeClr val="accent2"/>
                </a:solidFill>
              </a:rPr>
              <a:t>Employability </a:t>
            </a:r>
            <a:r>
              <a:rPr lang="en-GB" sz="1200" dirty="0" smtClean="0">
                <a:solidFill>
                  <a:schemeClr val="accent2"/>
                </a:solidFill>
              </a:rPr>
              <a:t>skills</a:t>
            </a:r>
          </a:p>
          <a:p>
            <a:r>
              <a:rPr lang="en-GB" sz="1200" dirty="0">
                <a:solidFill>
                  <a:schemeClr val="accent2"/>
                </a:solidFill>
              </a:rPr>
              <a:t>What can I share online?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4222492" y="6353935"/>
            <a:ext cx="17667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The world I live in</a:t>
            </a:r>
          </a:p>
          <a:p>
            <a:r>
              <a:rPr lang="en-GB" sz="1200" dirty="0" smtClean="0">
                <a:solidFill>
                  <a:schemeClr val="accent2"/>
                </a:solidFill>
              </a:rPr>
              <a:t>Living in the Wider World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4505984" y="8168311"/>
            <a:ext cx="1551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The world I live in</a:t>
            </a:r>
          </a:p>
          <a:p>
            <a:r>
              <a:rPr lang="en-GB" sz="1200" dirty="0" smtClean="0">
                <a:solidFill>
                  <a:schemeClr val="accent2"/>
                </a:solidFill>
              </a:rPr>
              <a:t>Work </a:t>
            </a:r>
            <a:r>
              <a:rPr lang="en-GB" sz="1200" dirty="0" smtClean="0">
                <a:solidFill>
                  <a:schemeClr val="accent2"/>
                </a:solidFill>
              </a:rPr>
              <a:t>experience</a:t>
            </a:r>
          </a:p>
          <a:p>
            <a:r>
              <a:rPr lang="en-GB" sz="1200" dirty="0">
                <a:solidFill>
                  <a:schemeClr val="accent2"/>
                </a:solidFill>
              </a:rPr>
              <a:t>What skills do I have for working life?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882533" y="14866170"/>
            <a:ext cx="25917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CC0000"/>
                </a:solidFill>
              </a:rPr>
              <a:t>Managing </a:t>
            </a:r>
            <a:r>
              <a:rPr lang="en-US" sz="1200" dirty="0" smtClean="0">
                <a:solidFill>
                  <a:srgbClr val="CC0000"/>
                </a:solidFill>
              </a:rPr>
              <a:t>Feelings</a:t>
            </a:r>
          </a:p>
          <a:p>
            <a:r>
              <a:rPr lang="en-GB" sz="1200" dirty="0" smtClean="0">
                <a:solidFill>
                  <a:srgbClr val="CC0000"/>
                </a:solidFill>
              </a:rPr>
              <a:t>Diversity</a:t>
            </a:r>
          </a:p>
          <a:p>
            <a:r>
              <a:rPr lang="en-GB" sz="1200" dirty="0">
                <a:solidFill>
                  <a:srgbClr val="FF0000"/>
                </a:solidFill>
              </a:rPr>
              <a:t>How do I deal with unkind behaviour?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526584" y="12568304"/>
            <a:ext cx="20118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CC0000"/>
                </a:solidFill>
              </a:rPr>
              <a:t>Managing </a:t>
            </a:r>
            <a:r>
              <a:rPr lang="en-US" sz="1200" dirty="0" smtClean="0">
                <a:solidFill>
                  <a:srgbClr val="CC0000"/>
                </a:solidFill>
              </a:rPr>
              <a:t>Feelings</a:t>
            </a:r>
          </a:p>
          <a:p>
            <a:r>
              <a:rPr lang="en-GB" sz="1200" dirty="0" smtClean="0">
                <a:solidFill>
                  <a:srgbClr val="CC0000"/>
                </a:solidFill>
              </a:rPr>
              <a:t>Discrimination</a:t>
            </a:r>
          </a:p>
          <a:p>
            <a:r>
              <a:rPr lang="en-GB" sz="1200" dirty="0">
                <a:solidFill>
                  <a:srgbClr val="FF0000"/>
                </a:solidFill>
              </a:rPr>
              <a:t>What are human rights?</a:t>
            </a:r>
            <a:endParaRPr lang="en-GB" sz="1200" dirty="0">
              <a:solidFill>
                <a:srgbClr val="FF0000"/>
              </a:solidFill>
            </a:endParaRPr>
          </a:p>
          <a:p>
            <a:r>
              <a:rPr lang="en-GB" sz="1200" dirty="0">
                <a:solidFill>
                  <a:srgbClr val="FF0000"/>
                </a:solidFill>
              </a:rPr>
              <a:t>What is discrimination? </a:t>
            </a:r>
            <a:endParaRPr lang="en-GB" sz="1200" dirty="0">
              <a:solidFill>
                <a:srgbClr val="FF0000"/>
              </a:solidFill>
            </a:endParaRPr>
          </a:p>
          <a:p>
            <a:endParaRPr lang="en-US" sz="1200" dirty="0">
              <a:solidFill>
                <a:srgbClr val="CC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787708" y="10485326"/>
            <a:ext cx="28917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C0000"/>
                </a:solidFill>
              </a:rPr>
              <a:t>Managing </a:t>
            </a:r>
            <a:r>
              <a:rPr lang="en-US" sz="1200" dirty="0" smtClean="0">
                <a:solidFill>
                  <a:srgbClr val="CC0000"/>
                </a:solidFill>
              </a:rPr>
              <a:t>Feelings</a:t>
            </a:r>
          </a:p>
          <a:p>
            <a:r>
              <a:rPr lang="en-GB" sz="1200" dirty="0">
                <a:solidFill>
                  <a:srgbClr val="CC0000"/>
                </a:solidFill>
              </a:rPr>
              <a:t>Respectful </a:t>
            </a:r>
            <a:r>
              <a:rPr lang="en-GB" sz="1200" dirty="0" smtClean="0">
                <a:solidFill>
                  <a:srgbClr val="CC0000"/>
                </a:solidFill>
              </a:rPr>
              <a:t>relationships</a:t>
            </a:r>
          </a:p>
          <a:p>
            <a:r>
              <a:rPr lang="en-GB" sz="1200" dirty="0">
                <a:solidFill>
                  <a:srgbClr val="FF0000"/>
                </a:solidFill>
              </a:rPr>
              <a:t>What kinds of different families are there?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874826" y="8208805"/>
            <a:ext cx="25117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CC0000"/>
                </a:solidFill>
              </a:rPr>
              <a:t>Managing Feelings</a:t>
            </a:r>
          </a:p>
          <a:p>
            <a:r>
              <a:rPr lang="en-GB" sz="1200" dirty="0">
                <a:solidFill>
                  <a:srgbClr val="CC0000"/>
                </a:solidFill>
              </a:rPr>
              <a:t>Addressing extremism and </a:t>
            </a:r>
            <a:r>
              <a:rPr lang="en-GB" sz="1200" dirty="0" smtClean="0">
                <a:solidFill>
                  <a:srgbClr val="CC0000"/>
                </a:solidFill>
              </a:rPr>
              <a:t>radicalisation</a:t>
            </a:r>
          </a:p>
          <a:p>
            <a:r>
              <a:rPr lang="en-GB" sz="1200" dirty="0">
                <a:solidFill>
                  <a:srgbClr val="FF0000"/>
                </a:solidFill>
              </a:rPr>
              <a:t>How do I challenge stereotypes?</a:t>
            </a:r>
            <a:endParaRPr lang="en-US" sz="1200" dirty="0" smtClean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943258" y="6030421"/>
            <a:ext cx="23442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CC0000"/>
                </a:solidFill>
              </a:rPr>
              <a:t>Managing </a:t>
            </a:r>
            <a:r>
              <a:rPr lang="en-US" sz="1200" dirty="0" smtClean="0">
                <a:solidFill>
                  <a:srgbClr val="CC0000"/>
                </a:solidFill>
              </a:rPr>
              <a:t>Feelings</a:t>
            </a:r>
          </a:p>
          <a:p>
            <a:r>
              <a:rPr lang="en-GB" sz="1200" dirty="0">
                <a:solidFill>
                  <a:srgbClr val="CC0000"/>
                </a:solidFill>
              </a:rPr>
              <a:t>Communication in </a:t>
            </a:r>
            <a:r>
              <a:rPr lang="en-GB" sz="1200" dirty="0" smtClean="0">
                <a:solidFill>
                  <a:srgbClr val="CC0000"/>
                </a:solidFill>
              </a:rPr>
              <a:t>relationships</a:t>
            </a:r>
          </a:p>
          <a:p>
            <a:r>
              <a:rPr lang="en-GB" sz="1200" dirty="0">
                <a:solidFill>
                  <a:srgbClr val="FF0000"/>
                </a:solidFill>
              </a:rPr>
              <a:t>What do I do if someone is harming me?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997171" y="16151663"/>
            <a:ext cx="23726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FF"/>
                </a:solidFill>
              </a:rPr>
              <a:t>Changing and </a:t>
            </a:r>
            <a:r>
              <a:rPr lang="en-US" sz="1200" dirty="0" smtClean="0">
                <a:solidFill>
                  <a:srgbClr val="FF00FF"/>
                </a:solidFill>
              </a:rPr>
              <a:t>Growing</a:t>
            </a:r>
          </a:p>
          <a:p>
            <a:r>
              <a:rPr lang="en-GB" sz="1200" dirty="0">
                <a:solidFill>
                  <a:srgbClr val="FF00FF"/>
                </a:solidFill>
              </a:rPr>
              <a:t>Building </a:t>
            </a:r>
            <a:r>
              <a:rPr lang="en-GB" sz="1200" dirty="0" smtClean="0">
                <a:solidFill>
                  <a:srgbClr val="FF00FF"/>
                </a:solidFill>
              </a:rPr>
              <a:t>relationships</a:t>
            </a:r>
          </a:p>
          <a:p>
            <a:r>
              <a:rPr lang="en-GB" sz="1200" dirty="0">
                <a:solidFill>
                  <a:srgbClr val="FF00FF"/>
                </a:solidFill>
              </a:rPr>
              <a:t>What is a good friend?</a:t>
            </a:r>
            <a:endParaRPr lang="en-GB" sz="1200" dirty="0">
              <a:solidFill>
                <a:srgbClr val="FF00FF"/>
              </a:solidFill>
            </a:endParaRPr>
          </a:p>
          <a:p>
            <a:r>
              <a:rPr lang="en-GB" sz="1200" dirty="0" smtClean="0">
                <a:solidFill>
                  <a:srgbClr val="FF00FF"/>
                </a:solidFill>
              </a:rPr>
              <a:t>What is a </a:t>
            </a:r>
            <a:r>
              <a:rPr lang="en-GB" sz="1200" dirty="0">
                <a:solidFill>
                  <a:srgbClr val="FF00FF"/>
                </a:solidFill>
              </a:rPr>
              <a:t>girlfriend and boyfriend</a:t>
            </a:r>
            <a:r>
              <a:rPr lang="en-GB" sz="1200" dirty="0" smtClean="0">
                <a:solidFill>
                  <a:srgbClr val="FF00FF"/>
                </a:solidFill>
              </a:rPr>
              <a:t>?</a:t>
            </a:r>
            <a:endParaRPr lang="en-GB" sz="1200" dirty="0">
              <a:solidFill>
                <a:srgbClr val="FF00FF"/>
              </a:solidFill>
            </a:endParaRPr>
          </a:p>
        </p:txBody>
      </p:sp>
      <p:sp>
        <p:nvSpPr>
          <p:cNvPr id="230" name="Rectangle 229"/>
          <p:cNvSpPr/>
          <p:nvPr/>
        </p:nvSpPr>
        <p:spPr>
          <a:xfrm>
            <a:off x="6087715" y="13921287"/>
            <a:ext cx="33633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FF00FF"/>
                </a:solidFill>
              </a:rPr>
              <a:t>Changing and </a:t>
            </a:r>
            <a:r>
              <a:rPr lang="en-US" sz="1200" dirty="0" smtClean="0">
                <a:solidFill>
                  <a:srgbClr val="FF00FF"/>
                </a:solidFill>
              </a:rPr>
              <a:t>Growing</a:t>
            </a:r>
          </a:p>
          <a:p>
            <a:r>
              <a:rPr lang="en-GB" sz="1200" dirty="0">
                <a:solidFill>
                  <a:srgbClr val="FF00FF"/>
                </a:solidFill>
              </a:rPr>
              <a:t>Identity and </a:t>
            </a:r>
            <a:r>
              <a:rPr lang="en-GB" sz="1200" dirty="0" smtClean="0">
                <a:solidFill>
                  <a:srgbClr val="FF00FF"/>
                </a:solidFill>
              </a:rPr>
              <a:t>relationships</a:t>
            </a:r>
          </a:p>
          <a:p>
            <a:r>
              <a:rPr lang="en-GB" sz="1200" dirty="0">
                <a:solidFill>
                  <a:srgbClr val="FF00FF"/>
                </a:solidFill>
              </a:rPr>
              <a:t>How do I make sense of my gender and sexuality?</a:t>
            </a:r>
            <a:endParaRPr lang="en-GB" sz="1200" dirty="0">
              <a:solidFill>
                <a:srgbClr val="FF00FF"/>
              </a:solidFill>
            </a:endParaRPr>
          </a:p>
          <a:p>
            <a:r>
              <a:rPr lang="en-GB" sz="1200" dirty="0">
                <a:solidFill>
                  <a:srgbClr val="FF00FF"/>
                </a:solidFill>
              </a:rPr>
              <a:t>What is consent</a:t>
            </a:r>
            <a:r>
              <a:rPr lang="en-GB" sz="1200" dirty="0" smtClean="0">
                <a:solidFill>
                  <a:srgbClr val="FF00FF"/>
                </a:solidFill>
              </a:rPr>
              <a:t>?</a:t>
            </a:r>
            <a:r>
              <a:rPr lang="en-GB" sz="1200" dirty="0" smtClean="0">
                <a:solidFill>
                  <a:srgbClr val="FF00FF"/>
                </a:solidFill>
              </a:rPr>
              <a:t> </a:t>
            </a:r>
            <a:endParaRPr lang="en-US" sz="1200" dirty="0">
              <a:solidFill>
                <a:srgbClr val="FF00FF"/>
              </a:solidFill>
            </a:endParaRPr>
          </a:p>
        </p:txBody>
      </p:sp>
      <p:sp>
        <p:nvSpPr>
          <p:cNvPr id="231" name="Rectangle 230"/>
          <p:cNvSpPr/>
          <p:nvPr/>
        </p:nvSpPr>
        <p:spPr>
          <a:xfrm>
            <a:off x="1711044" y="11763742"/>
            <a:ext cx="18967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FF"/>
                </a:solidFill>
              </a:rPr>
              <a:t>Changing and </a:t>
            </a:r>
            <a:r>
              <a:rPr lang="en-US" sz="1200" dirty="0" smtClean="0">
                <a:solidFill>
                  <a:srgbClr val="FF00FF"/>
                </a:solidFill>
              </a:rPr>
              <a:t>Growing</a:t>
            </a:r>
          </a:p>
          <a:p>
            <a:r>
              <a:rPr lang="en-GB" sz="1200" dirty="0">
                <a:solidFill>
                  <a:srgbClr val="FF00FF"/>
                </a:solidFill>
              </a:rPr>
              <a:t>Intimate </a:t>
            </a:r>
            <a:r>
              <a:rPr lang="en-GB" sz="1200" dirty="0" smtClean="0">
                <a:solidFill>
                  <a:srgbClr val="FF00FF"/>
                </a:solidFill>
              </a:rPr>
              <a:t>relationships</a:t>
            </a:r>
          </a:p>
          <a:p>
            <a:r>
              <a:rPr lang="en-GB" sz="1200" dirty="0">
                <a:solidFill>
                  <a:srgbClr val="FF00FF"/>
                </a:solidFill>
              </a:rPr>
              <a:t>What happens if a relationship fails?</a:t>
            </a:r>
            <a:endParaRPr lang="en-US" sz="1200" dirty="0">
              <a:solidFill>
                <a:srgbClr val="FF00FF"/>
              </a:solidFill>
            </a:endParaRPr>
          </a:p>
        </p:txBody>
      </p:sp>
      <p:sp>
        <p:nvSpPr>
          <p:cNvPr id="232" name="Rectangle 231"/>
          <p:cNvSpPr/>
          <p:nvPr/>
        </p:nvSpPr>
        <p:spPr>
          <a:xfrm>
            <a:off x="6165493" y="9595935"/>
            <a:ext cx="28334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FF00FF"/>
                </a:solidFill>
              </a:rPr>
              <a:t>Changing and </a:t>
            </a:r>
            <a:r>
              <a:rPr lang="en-US" sz="1200" dirty="0" smtClean="0">
                <a:solidFill>
                  <a:srgbClr val="FF00FF"/>
                </a:solidFill>
              </a:rPr>
              <a:t>Growing</a:t>
            </a:r>
          </a:p>
          <a:p>
            <a:r>
              <a:rPr lang="en-GB" sz="1200" dirty="0">
                <a:solidFill>
                  <a:srgbClr val="FF00FF"/>
                </a:solidFill>
              </a:rPr>
              <a:t>Healthy relationships </a:t>
            </a:r>
            <a:endParaRPr lang="en-GB" sz="1200" dirty="0" smtClean="0">
              <a:solidFill>
                <a:srgbClr val="FF00FF"/>
              </a:solidFill>
            </a:endParaRPr>
          </a:p>
          <a:p>
            <a:r>
              <a:rPr lang="en-GB" sz="1200" dirty="0">
                <a:solidFill>
                  <a:srgbClr val="FF00FF"/>
                </a:solidFill>
              </a:rPr>
              <a:t>What do different relationships look like?</a:t>
            </a:r>
            <a:endParaRPr lang="en-US" sz="1200" dirty="0">
              <a:solidFill>
                <a:srgbClr val="FF00FF"/>
              </a:solidFill>
            </a:endParaRPr>
          </a:p>
        </p:txBody>
      </p:sp>
      <p:sp>
        <p:nvSpPr>
          <p:cNvPr id="233" name="Rectangle 232"/>
          <p:cNvSpPr/>
          <p:nvPr/>
        </p:nvSpPr>
        <p:spPr>
          <a:xfrm>
            <a:off x="1255955" y="7389374"/>
            <a:ext cx="24640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FF"/>
                </a:solidFill>
              </a:rPr>
              <a:t>Changing and </a:t>
            </a:r>
            <a:r>
              <a:rPr lang="en-US" sz="1200" dirty="0" smtClean="0">
                <a:solidFill>
                  <a:srgbClr val="FF00FF"/>
                </a:solidFill>
              </a:rPr>
              <a:t>Growing</a:t>
            </a:r>
          </a:p>
          <a:p>
            <a:r>
              <a:rPr lang="en-GB" sz="1200" dirty="0" smtClean="0">
                <a:solidFill>
                  <a:srgbClr val="FF00FF"/>
                </a:solidFill>
              </a:rPr>
              <a:t>Families - </a:t>
            </a:r>
            <a:r>
              <a:rPr lang="en-GB" sz="1200" dirty="0" smtClean="0">
                <a:solidFill>
                  <a:srgbClr val="FF00FF"/>
                </a:solidFill>
              </a:rPr>
              <a:t>What </a:t>
            </a:r>
            <a:r>
              <a:rPr lang="en-GB" sz="1200" dirty="0">
                <a:solidFill>
                  <a:srgbClr val="FF00FF"/>
                </a:solidFill>
              </a:rPr>
              <a:t>are my choices around pregnancy?</a:t>
            </a:r>
            <a:endParaRPr lang="en-US" sz="1200" dirty="0">
              <a:solidFill>
                <a:srgbClr val="FF00FF"/>
              </a:solidFill>
            </a:endParaRPr>
          </a:p>
        </p:txBody>
      </p:sp>
      <p:pic>
        <p:nvPicPr>
          <p:cNvPr id="82" name="Picture 4" descr="When a &quot;Healthy Lifestyle&quot; is Not Enough - Lam Vascular &amp; Associat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319" y="15560675"/>
            <a:ext cx="639087" cy="53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6" descr="Relationships - Marriage, Problem-Solving, and Mor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521" y="11133587"/>
            <a:ext cx="605743" cy="605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8" descr="National Careers Week 2022 - Kiwi Recruitmen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7045" y="6819982"/>
            <a:ext cx="610269" cy="610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10" descr="Views sought on Tooting Bec road safety proposals - Wandsworth Borough  Council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066" y="4641750"/>
            <a:ext cx="1247189" cy="651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14" descr="Buy UK First Aid Sign - Stocksign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978" y="2448848"/>
            <a:ext cx="883781" cy="664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16" descr="E-Safety: A free poster for your classroom / computer room – EDTECH 4  BEGINNERS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997" y="9010255"/>
            <a:ext cx="1133807" cy="598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18" descr="What Are The 7 Components Of Good Mental Health?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378" y="13381474"/>
            <a:ext cx="752260" cy="564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relationship Icon 346512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79" y="15953562"/>
            <a:ext cx="1272505" cy="1272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ealth Icon 423823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8464" y="13493756"/>
            <a:ext cx="898198" cy="89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afety Icon 296919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227" y="16355385"/>
            <a:ext cx="842219" cy="84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reach Icon 430613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878" y="14595891"/>
            <a:ext cx="772469" cy="77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44" descr="money Icon 566567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63" y="13333478"/>
            <a:ext cx="1182299" cy="118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38" descr="medicine Icon 499246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67" y="15008857"/>
            <a:ext cx="938744" cy="938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digital Icon 5300480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20" y="12365983"/>
            <a:ext cx="999300" cy="99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ealthy lifestyle Icon 405091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297" y="10069397"/>
            <a:ext cx="1133967" cy="1133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mental health Icon 4303017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578" y="10175408"/>
            <a:ext cx="715154" cy="715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family Icon 734038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55" y="8068363"/>
            <a:ext cx="1449634" cy="144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build Icon 214724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7737" y="9112561"/>
            <a:ext cx="773915" cy="773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influence Icon 4894712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39" y="11246883"/>
            <a:ext cx="1005984" cy="100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independent child Icon 1578737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106" y="5464832"/>
            <a:ext cx="1469550" cy="146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communication communication Icon 1254953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02" y="6753234"/>
            <a:ext cx="906931" cy="90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68542" y="4766451"/>
            <a:ext cx="4047551" cy="423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ASDAN- ENTRY LEVEL 1,2 and 3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792991" y="2578816"/>
            <a:ext cx="2768010" cy="423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ASDAN- LEVEL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88890" y="3887444"/>
            <a:ext cx="26370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CC0000"/>
                </a:solidFill>
              </a:rPr>
              <a:t>Managing feelings</a:t>
            </a:r>
          </a:p>
          <a:p>
            <a:r>
              <a:rPr lang="en-US" sz="1100" dirty="0">
                <a:solidFill>
                  <a:srgbClr val="CC0000"/>
                </a:solidFill>
              </a:rPr>
              <a:t>Dealing with problems in everyday life 2 3</a:t>
            </a:r>
          </a:p>
          <a:p>
            <a:r>
              <a:rPr lang="en-US" sz="1100" dirty="0">
                <a:solidFill>
                  <a:srgbClr val="CC0000"/>
                </a:solidFill>
              </a:rPr>
              <a:t>Managing social relationships 2 3</a:t>
            </a:r>
          </a:p>
          <a:p>
            <a:r>
              <a:rPr lang="en-US" sz="1100" dirty="0">
                <a:solidFill>
                  <a:srgbClr val="CC0000"/>
                </a:solidFill>
              </a:rPr>
              <a:t>Working as part of a group 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998064" y="3583518"/>
            <a:ext cx="201195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F8B308"/>
                </a:solidFill>
              </a:rPr>
              <a:t>The world I live in</a:t>
            </a:r>
          </a:p>
          <a:p>
            <a:r>
              <a:rPr lang="en-US" sz="1100" dirty="0">
                <a:solidFill>
                  <a:srgbClr val="F8B308"/>
                </a:solidFill>
              </a:rPr>
              <a:t>Community action 1 2 3</a:t>
            </a:r>
          </a:p>
          <a:p>
            <a:r>
              <a:rPr lang="en-US" sz="1100" dirty="0">
                <a:solidFill>
                  <a:srgbClr val="F8B308"/>
                </a:solidFill>
              </a:rPr>
              <a:t>Environmental awareness 1 2 3</a:t>
            </a:r>
          </a:p>
          <a:p>
            <a:r>
              <a:rPr lang="en-US" sz="1100" dirty="0">
                <a:solidFill>
                  <a:srgbClr val="F8B308"/>
                </a:solidFill>
              </a:rPr>
              <a:t>Making own money 1 2</a:t>
            </a:r>
          </a:p>
          <a:p>
            <a:r>
              <a:rPr lang="en-US" sz="1100" dirty="0">
                <a:solidFill>
                  <a:srgbClr val="F8B308"/>
                </a:solidFill>
              </a:rPr>
              <a:t>Managing own money 1 3</a:t>
            </a:r>
          </a:p>
          <a:p>
            <a:r>
              <a:rPr lang="en-US" sz="1100" dirty="0">
                <a:solidFill>
                  <a:srgbClr val="F8B308"/>
                </a:solidFill>
              </a:rPr>
              <a:t>Preparation for work 1 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53408" y="3569650"/>
            <a:ext cx="312456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accent1"/>
                </a:solidFill>
              </a:rPr>
              <a:t>Self-care</a:t>
            </a:r>
          </a:p>
          <a:p>
            <a:r>
              <a:rPr lang="en-US" sz="1100" dirty="0">
                <a:solidFill>
                  <a:schemeClr val="accent1"/>
                </a:solidFill>
              </a:rPr>
              <a:t>Making the most of leisure time 1 2 3</a:t>
            </a:r>
          </a:p>
          <a:p>
            <a:r>
              <a:rPr lang="en-US" sz="1100" dirty="0">
                <a:solidFill>
                  <a:schemeClr val="accent1"/>
                </a:solidFill>
              </a:rPr>
              <a:t>Personal safety in the home and community 1 3</a:t>
            </a:r>
          </a:p>
          <a:p>
            <a:r>
              <a:rPr lang="en-US" sz="1100" dirty="0">
                <a:solidFill>
                  <a:schemeClr val="accent1"/>
                </a:solidFill>
              </a:rPr>
              <a:t>Using technology in the home and community 1 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516502" y="5308030"/>
            <a:ext cx="131059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B050"/>
                </a:solidFill>
              </a:rPr>
              <a:t>Healthy lifestyles</a:t>
            </a:r>
          </a:p>
          <a:p>
            <a:r>
              <a:rPr lang="en-US" sz="1100" dirty="0">
                <a:solidFill>
                  <a:srgbClr val="00B050"/>
                </a:solidFill>
              </a:rPr>
              <a:t>Healthy living 1 2 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925393" y="5295881"/>
            <a:ext cx="24762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</a:rPr>
              <a:t>Self-Awareness</a:t>
            </a:r>
          </a:p>
          <a:p>
            <a:r>
              <a:rPr lang="en-US" sz="1100" dirty="0">
                <a:solidFill>
                  <a:srgbClr val="7030A0"/>
                </a:solidFill>
              </a:rPr>
              <a:t>Developing self 2 3</a:t>
            </a:r>
          </a:p>
          <a:p>
            <a:r>
              <a:rPr lang="en-US" sz="1100" dirty="0">
                <a:solidFill>
                  <a:srgbClr val="7030A0"/>
                </a:solidFill>
              </a:rPr>
              <a:t>Individual rights and responsibilities 2 3</a:t>
            </a:r>
          </a:p>
          <a:p>
            <a:r>
              <a:rPr lang="en-US" sz="1100" dirty="0">
                <a:solidFill>
                  <a:srgbClr val="7030A0"/>
                </a:solidFill>
              </a:rPr>
              <a:t>Working towards goals 3</a:t>
            </a:r>
          </a:p>
        </p:txBody>
      </p:sp>
      <p:sp>
        <p:nvSpPr>
          <p:cNvPr id="234" name="Rectangle 233"/>
          <p:cNvSpPr/>
          <p:nvPr/>
        </p:nvSpPr>
        <p:spPr>
          <a:xfrm>
            <a:off x="6362505" y="5258896"/>
            <a:ext cx="167779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FF00FF"/>
                </a:solidFill>
              </a:rPr>
              <a:t>Changing and growing</a:t>
            </a:r>
          </a:p>
          <a:p>
            <a:r>
              <a:rPr lang="en-US" sz="1100" dirty="0">
                <a:solidFill>
                  <a:srgbClr val="FF00FF"/>
                </a:solidFill>
              </a:rPr>
              <a:t>Parenting needs 1</a:t>
            </a:r>
          </a:p>
          <a:p>
            <a:r>
              <a:rPr lang="en-US" sz="1100" dirty="0">
                <a:solidFill>
                  <a:srgbClr val="FF00FF"/>
                </a:solidFill>
              </a:rPr>
              <a:t>Parenting awareness 2 3</a:t>
            </a:r>
          </a:p>
        </p:txBody>
      </p:sp>
      <p:sp>
        <p:nvSpPr>
          <p:cNvPr id="235" name="Rectangle 234"/>
          <p:cNvSpPr/>
          <p:nvPr/>
        </p:nvSpPr>
        <p:spPr>
          <a:xfrm>
            <a:off x="3576546" y="1889825"/>
            <a:ext cx="127058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CC0000"/>
                </a:solidFill>
              </a:rPr>
              <a:t>Managing feelings</a:t>
            </a:r>
          </a:p>
          <a:p>
            <a:r>
              <a:rPr lang="en-US" sz="1100" dirty="0">
                <a:solidFill>
                  <a:srgbClr val="CC0000"/>
                </a:solidFill>
              </a:rPr>
              <a:t>Managing social relationships 1 2</a:t>
            </a:r>
          </a:p>
        </p:txBody>
      </p:sp>
      <p:sp>
        <p:nvSpPr>
          <p:cNvPr id="236" name="Rectangle 235"/>
          <p:cNvSpPr/>
          <p:nvPr/>
        </p:nvSpPr>
        <p:spPr>
          <a:xfrm>
            <a:off x="4728490" y="1377312"/>
            <a:ext cx="187839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accent2"/>
                </a:solidFill>
              </a:rPr>
              <a:t>The world I live in</a:t>
            </a:r>
          </a:p>
          <a:p>
            <a:r>
              <a:rPr lang="en-US" sz="1100" dirty="0">
                <a:solidFill>
                  <a:schemeClr val="accent2"/>
                </a:solidFill>
              </a:rPr>
              <a:t>Community action 1 2</a:t>
            </a:r>
          </a:p>
          <a:p>
            <a:r>
              <a:rPr lang="en-US" sz="1100" dirty="0">
                <a:solidFill>
                  <a:schemeClr val="accent2"/>
                </a:solidFill>
              </a:rPr>
              <a:t>Preparation for work 1 2</a:t>
            </a:r>
          </a:p>
          <a:p>
            <a:r>
              <a:rPr lang="en-US" sz="1100" dirty="0">
                <a:solidFill>
                  <a:schemeClr val="accent2"/>
                </a:solidFill>
              </a:rPr>
              <a:t>Managing own money 1 2</a:t>
            </a:r>
          </a:p>
          <a:p>
            <a:r>
              <a:rPr lang="en-US" sz="1100" dirty="0">
                <a:solidFill>
                  <a:schemeClr val="accent2"/>
                </a:solidFill>
              </a:rPr>
              <a:t>Your money in the future 1 2</a:t>
            </a:r>
          </a:p>
          <a:p>
            <a:r>
              <a:rPr lang="en-US" sz="1100" dirty="0">
                <a:solidFill>
                  <a:schemeClr val="accent2"/>
                </a:solidFill>
              </a:rPr>
              <a:t>Environmental awareness 1 2</a:t>
            </a:r>
          </a:p>
        </p:txBody>
      </p:sp>
      <p:sp>
        <p:nvSpPr>
          <p:cNvPr id="237" name="Rectangle 236"/>
          <p:cNvSpPr/>
          <p:nvPr/>
        </p:nvSpPr>
        <p:spPr>
          <a:xfrm>
            <a:off x="6603773" y="1850943"/>
            <a:ext cx="151987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accent1"/>
                </a:solidFill>
              </a:rPr>
              <a:t>Self-care</a:t>
            </a:r>
          </a:p>
          <a:p>
            <a:r>
              <a:rPr lang="en-US" sz="1100" dirty="0">
                <a:solidFill>
                  <a:schemeClr val="accent1"/>
                </a:solidFill>
              </a:rPr>
              <a:t>Making the most of leisure time 1 2</a:t>
            </a:r>
          </a:p>
        </p:txBody>
      </p:sp>
      <p:sp>
        <p:nvSpPr>
          <p:cNvPr id="238" name="Rectangle 237"/>
          <p:cNvSpPr/>
          <p:nvPr/>
        </p:nvSpPr>
        <p:spPr>
          <a:xfrm>
            <a:off x="1979357" y="3146231"/>
            <a:ext cx="16284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FF00FF"/>
                </a:solidFill>
              </a:rPr>
              <a:t>Changing and growing</a:t>
            </a:r>
          </a:p>
          <a:p>
            <a:r>
              <a:rPr lang="en-US" sz="1100" dirty="0">
                <a:solidFill>
                  <a:srgbClr val="FF00FF"/>
                </a:solidFill>
              </a:rPr>
              <a:t>Parenting Awareness 1 2</a:t>
            </a:r>
          </a:p>
        </p:txBody>
      </p:sp>
      <p:sp>
        <p:nvSpPr>
          <p:cNvPr id="239" name="Rectangle 238"/>
          <p:cNvSpPr/>
          <p:nvPr/>
        </p:nvSpPr>
        <p:spPr>
          <a:xfrm>
            <a:off x="3484624" y="3069451"/>
            <a:ext cx="244261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</a:rPr>
              <a:t>Self-Awareness</a:t>
            </a:r>
          </a:p>
          <a:p>
            <a:r>
              <a:rPr lang="en-US" sz="1100" dirty="0">
                <a:solidFill>
                  <a:srgbClr val="7030A0"/>
                </a:solidFill>
              </a:rPr>
              <a:t>Identity and cultural diversity 1 2</a:t>
            </a:r>
          </a:p>
          <a:p>
            <a:r>
              <a:rPr lang="en-US" sz="1100" dirty="0">
                <a:solidFill>
                  <a:srgbClr val="7030A0"/>
                </a:solidFill>
              </a:rPr>
              <a:t>Individual rights and responsibilities 1 2</a:t>
            </a:r>
          </a:p>
        </p:txBody>
      </p:sp>
      <p:sp>
        <p:nvSpPr>
          <p:cNvPr id="240" name="Rectangle 239"/>
          <p:cNvSpPr/>
          <p:nvPr/>
        </p:nvSpPr>
        <p:spPr>
          <a:xfrm>
            <a:off x="5770010" y="3019210"/>
            <a:ext cx="267598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B050"/>
                </a:solidFill>
              </a:rPr>
              <a:t>Healthy lifestyles</a:t>
            </a:r>
          </a:p>
          <a:p>
            <a:r>
              <a:rPr lang="en-US" sz="1100" dirty="0">
                <a:solidFill>
                  <a:srgbClr val="00B050"/>
                </a:solidFill>
              </a:rPr>
              <a:t>Healthy living 1 2</a:t>
            </a:r>
          </a:p>
          <a:p>
            <a:r>
              <a:rPr lang="en-US" sz="1100" dirty="0">
                <a:solidFill>
                  <a:srgbClr val="00B050"/>
                </a:solidFill>
              </a:rPr>
              <a:t>Healthy eating 1 2</a:t>
            </a:r>
          </a:p>
          <a:p>
            <a:r>
              <a:rPr lang="en-US" sz="1100" dirty="0">
                <a:solidFill>
                  <a:srgbClr val="00B050"/>
                </a:solidFill>
              </a:rPr>
              <a:t>Food safety in the home and community 1 2</a:t>
            </a:r>
          </a:p>
        </p:txBody>
      </p:sp>
      <p:pic>
        <p:nvPicPr>
          <p:cNvPr id="1026" name="Picture 2" descr="relationship Icon 5136656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930" y="837125"/>
            <a:ext cx="1272099" cy="1272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ork Icon 1612345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676" y="482609"/>
            <a:ext cx="1628144" cy="162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arenting Icon 5529110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99" y="2705313"/>
            <a:ext cx="928424" cy="928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ome Icon 2339303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35" y="4038636"/>
            <a:ext cx="1085445" cy="1085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Why is it important to</a:t>
            </a:r>
          </a:p>
          <a:p>
            <a:pPr algn="ctr"/>
            <a:r>
              <a:rPr lang="en-US"/>
              <a:t>include everyone?</a:t>
            </a:r>
          </a:p>
          <a:p>
            <a:pPr algn="ctr"/>
            <a:r>
              <a:rPr lang="en-US"/>
              <a:t>What are the protected</a:t>
            </a:r>
          </a:p>
          <a:p>
            <a:pPr algn="ctr"/>
            <a:r>
              <a:rPr lang="en-US"/>
              <a:t>characteristics?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240972" y="398261"/>
            <a:ext cx="9271513" cy="17054871"/>
          </a:xfrm>
          <a:prstGeom prst="rect">
            <a:avLst/>
          </a:prstGeom>
          <a:solidFill>
            <a:schemeClr val="bg1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777378" y="1365037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2114179" y="15522198"/>
            <a:ext cx="6414913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65923" y="11434591"/>
            <a:ext cx="2847721" cy="2231207"/>
          </a:xfrm>
          <a:prstGeom prst="blockArc">
            <a:avLst>
              <a:gd name="adj1" fmla="val 10886207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2167734" y="13362007"/>
            <a:ext cx="5774265" cy="61205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11133587"/>
            <a:ext cx="5841604" cy="61628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719462" y="9269323"/>
            <a:ext cx="2767587" cy="2193515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400348" y="7059340"/>
            <a:ext cx="2847721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1" y="8981637"/>
            <a:ext cx="5909338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6821733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8" y="4966051"/>
            <a:ext cx="2763039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413793" y="2754900"/>
            <a:ext cx="2804502" cy="2271582"/>
          </a:xfrm>
          <a:prstGeom prst="blockArc">
            <a:avLst>
              <a:gd name="adj1" fmla="val 11003978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67734" y="4668112"/>
            <a:ext cx="5774266" cy="62483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93022D3B-34E7-7A4B-A8E5-560DEA516668}"/>
              </a:ext>
            </a:extLst>
          </p:cNvPr>
          <p:cNvSpPr/>
          <p:nvPr/>
        </p:nvSpPr>
        <p:spPr>
          <a:xfrm>
            <a:off x="1500712" y="4340098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84983B9C-0FBB-A043-AF69-BE33CCD6172D}"/>
              </a:ext>
            </a:extLst>
          </p:cNvPr>
          <p:cNvSpPr/>
          <p:nvPr/>
        </p:nvSpPr>
        <p:spPr>
          <a:xfrm>
            <a:off x="1693641" y="4533186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7581115" y="6620985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7768071" y="682176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7557618" y="10934406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7744572" y="11135190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A716D0B4-6237-2645-A384-C1B927AF0552}"/>
              </a:ext>
            </a:extLst>
          </p:cNvPr>
          <p:cNvSpPr/>
          <p:nvPr/>
        </p:nvSpPr>
        <p:spPr>
          <a:xfrm>
            <a:off x="1532817" y="13108123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7112001F-C49E-A041-A930-D9070852FCB6}"/>
              </a:ext>
            </a:extLst>
          </p:cNvPr>
          <p:cNvSpPr/>
          <p:nvPr/>
        </p:nvSpPr>
        <p:spPr>
          <a:xfrm>
            <a:off x="1723521" y="13292390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7720399" y="15164693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7907353" y="1536547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785122" y="2458360"/>
            <a:ext cx="6023138" cy="63052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3AE9E14-E10F-B948-9B98-448B424F5230}"/>
              </a:ext>
            </a:extLst>
          </p:cNvPr>
          <p:cNvSpPr/>
          <p:nvPr/>
        </p:nvSpPr>
        <p:spPr>
          <a:xfrm>
            <a:off x="7612682" y="2287656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4223162F-40D5-754F-8102-37C01098A339}"/>
              </a:ext>
            </a:extLst>
          </p:cNvPr>
          <p:cNvSpPr/>
          <p:nvPr/>
        </p:nvSpPr>
        <p:spPr>
          <a:xfrm>
            <a:off x="7799636" y="2488441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992866" y="2404929"/>
            <a:ext cx="938427" cy="735967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7897104" y="15586294"/>
            <a:ext cx="84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EYFS</a:t>
            </a:r>
            <a:endParaRPr lang="en-US" sz="5400" b="1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1723521" y="13410865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YEAR</a:t>
            </a:r>
            <a:endParaRPr lang="en-US" sz="1200" b="1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1719770" y="13426131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7752482" y="11238133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2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60EBA4B-8AEC-D046-B76B-ED0FD5A6C7DD}"/>
              </a:ext>
            </a:extLst>
          </p:cNvPr>
          <p:cNvSpPr txBox="1"/>
          <p:nvPr/>
        </p:nvSpPr>
        <p:spPr>
          <a:xfrm>
            <a:off x="7761880" y="6846021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7768068" y="6882868"/>
            <a:ext cx="76102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4</a:t>
            </a:r>
            <a:endParaRPr lang="en-US" sz="4800" b="1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5ED9127-A30D-104E-8EB4-510CC7FB4FC3}"/>
              </a:ext>
            </a:extLst>
          </p:cNvPr>
          <p:cNvSpPr txBox="1"/>
          <p:nvPr/>
        </p:nvSpPr>
        <p:spPr>
          <a:xfrm>
            <a:off x="1664965" y="4617672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5</a:t>
            </a:r>
            <a:endParaRPr lang="en-US" sz="4800" b="1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872D16A-BBC9-2E43-BEA6-EDAFD0B01410}"/>
              </a:ext>
            </a:extLst>
          </p:cNvPr>
          <p:cNvSpPr txBox="1"/>
          <p:nvPr/>
        </p:nvSpPr>
        <p:spPr>
          <a:xfrm>
            <a:off x="7790117" y="2504083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EF93840-4D42-2E4E-BB42-2F6115088283}"/>
              </a:ext>
            </a:extLst>
          </p:cNvPr>
          <p:cNvSpPr txBox="1"/>
          <p:nvPr/>
        </p:nvSpPr>
        <p:spPr>
          <a:xfrm>
            <a:off x="7784127" y="2565555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6</a:t>
            </a:r>
            <a:endParaRPr lang="en-US" sz="4800" b="1" dirty="0"/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1473890" y="8743726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1682717" y="8945210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1666086" y="9026692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3</a:t>
            </a:r>
            <a:endParaRPr lang="en-US" sz="4800" b="1" dirty="0"/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7736663" y="11176275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YEAR</a:t>
            </a:r>
            <a:endParaRPr lang="en-US" sz="1200" b="1" dirty="0"/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1666086" y="8967913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YEAR</a:t>
            </a:r>
            <a:endParaRPr lang="en-US" sz="1200" b="1" dirty="0"/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1657214" y="4538229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YEAR</a:t>
            </a:r>
            <a:endParaRPr lang="en-US" sz="1200" b="1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0992" y="300667"/>
            <a:ext cx="1580398" cy="1764030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642608" y="332103"/>
            <a:ext cx="4918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1F1F1F"/>
                </a:solidFill>
              </a:rPr>
              <a:t>Subject learning </a:t>
            </a:r>
            <a:r>
              <a:rPr lang="en-GB" sz="2800" b="1" dirty="0" smtClean="0">
                <a:solidFill>
                  <a:srgbClr val="1F1F1F"/>
                </a:solidFill>
              </a:rPr>
              <a:t>journey – PSHE</a:t>
            </a:r>
            <a:endParaRPr lang="en-GB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662841" y="13948213"/>
            <a:ext cx="1646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</a:rPr>
              <a:t>Healthy Lifestyles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What are healthy and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unhealthy foods?</a:t>
            </a:r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24589" y="12726386"/>
            <a:ext cx="1771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Self Care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Who helps me?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Who can I ask for help?</a:t>
            </a:r>
            <a:endParaRPr lang="en-GB" sz="12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6380" y="13983852"/>
            <a:ext cx="1368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Self-Awareness</a:t>
            </a:r>
          </a:p>
          <a:p>
            <a:r>
              <a:rPr lang="en-GB" sz="1200" dirty="0" smtClean="0">
                <a:solidFill>
                  <a:srgbClr val="7030A0"/>
                </a:solidFill>
              </a:rPr>
              <a:t>What </a:t>
            </a:r>
            <a:r>
              <a:rPr lang="en-GB" sz="1200" dirty="0">
                <a:solidFill>
                  <a:srgbClr val="7030A0"/>
                </a:solidFill>
              </a:rPr>
              <a:t>is kindness?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84205" y="12579868"/>
            <a:ext cx="2187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The world I live in</a:t>
            </a:r>
          </a:p>
          <a:p>
            <a:r>
              <a:rPr lang="en-US" sz="1200" dirty="0" smtClean="0">
                <a:solidFill>
                  <a:schemeClr val="accent2"/>
                </a:solidFill>
              </a:rPr>
              <a:t>Are </a:t>
            </a:r>
            <a:r>
              <a:rPr lang="en-US" sz="1200" dirty="0">
                <a:solidFill>
                  <a:schemeClr val="accent2"/>
                </a:solidFill>
              </a:rPr>
              <a:t>our families the same</a:t>
            </a:r>
          </a:p>
          <a:p>
            <a:r>
              <a:rPr lang="en-US" sz="1200" dirty="0">
                <a:solidFill>
                  <a:schemeClr val="accent2"/>
                </a:solidFill>
              </a:rPr>
              <a:t>or different?</a:t>
            </a:r>
          </a:p>
          <a:p>
            <a:r>
              <a:rPr lang="en-US" sz="1200" dirty="0">
                <a:solidFill>
                  <a:schemeClr val="accent2"/>
                </a:solidFill>
              </a:rPr>
              <a:t>Who is in my family?</a:t>
            </a:r>
            <a:endParaRPr lang="en-GB" sz="1200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35980" y="13948213"/>
            <a:ext cx="1784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C0000"/>
                </a:solidFill>
              </a:rPr>
              <a:t>Managing Feelings</a:t>
            </a:r>
          </a:p>
          <a:p>
            <a:r>
              <a:rPr lang="en-US" sz="1200" dirty="0" smtClean="0">
                <a:solidFill>
                  <a:srgbClr val="CC0000"/>
                </a:solidFill>
              </a:rPr>
              <a:t>What </a:t>
            </a:r>
            <a:r>
              <a:rPr lang="en-US" sz="1200" dirty="0">
                <a:solidFill>
                  <a:srgbClr val="CC0000"/>
                </a:solidFill>
              </a:rPr>
              <a:t>are my emotions?</a:t>
            </a:r>
          </a:p>
          <a:p>
            <a:r>
              <a:rPr lang="en-US" sz="1200" dirty="0">
                <a:solidFill>
                  <a:srgbClr val="CC0000"/>
                </a:solidFill>
              </a:rPr>
              <a:t>How can I stay calm?</a:t>
            </a:r>
            <a:endParaRPr lang="en-GB" sz="1200" dirty="0">
              <a:solidFill>
                <a:srgbClr val="CC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38757" y="12758856"/>
            <a:ext cx="1753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FF"/>
                </a:solidFill>
              </a:rPr>
              <a:t>Changing and Growing</a:t>
            </a:r>
          </a:p>
          <a:p>
            <a:r>
              <a:rPr lang="en-US" sz="1200" dirty="0">
                <a:solidFill>
                  <a:srgbClr val="FF00FF"/>
                </a:solidFill>
              </a:rPr>
              <a:t>What do babies need?</a:t>
            </a:r>
          </a:p>
          <a:p>
            <a:r>
              <a:rPr lang="en-US" sz="1200" dirty="0">
                <a:solidFill>
                  <a:srgbClr val="FF00FF"/>
                </a:solidFill>
              </a:rPr>
              <a:t>How do babies change?</a:t>
            </a:r>
            <a:endParaRPr lang="en-GB" sz="1200" dirty="0">
              <a:solidFill>
                <a:srgbClr val="FF00FF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259744" y="11761263"/>
            <a:ext cx="1646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</a:rPr>
              <a:t>Healthy Lifestyles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How can I keep my </a:t>
            </a:r>
            <a:r>
              <a:rPr lang="en-US" sz="1200" dirty="0" smtClean="0">
                <a:solidFill>
                  <a:schemeClr val="accent6"/>
                </a:solidFill>
              </a:rPr>
              <a:t>body clean</a:t>
            </a:r>
            <a:r>
              <a:rPr lang="en-US" sz="1200" dirty="0">
                <a:solidFill>
                  <a:schemeClr val="accent6"/>
                </a:solidFill>
              </a:rPr>
              <a:t>?</a:t>
            </a:r>
            <a:endParaRPr lang="en-US" sz="1200" dirty="0" smtClean="0">
              <a:solidFill>
                <a:schemeClr val="accent6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642000" y="10490410"/>
            <a:ext cx="2495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Self Care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How can I keep </a:t>
            </a:r>
            <a:r>
              <a:rPr lang="en-US" sz="1200" dirty="0" smtClean="0">
                <a:solidFill>
                  <a:schemeClr val="accent1"/>
                </a:solidFill>
              </a:rPr>
              <a:t>my personal belongings safe</a:t>
            </a:r>
            <a:r>
              <a:rPr lang="en-US" sz="1200" dirty="0">
                <a:solidFill>
                  <a:schemeClr val="accent1"/>
                </a:solidFill>
              </a:rPr>
              <a:t>?</a:t>
            </a:r>
            <a:endParaRPr lang="en-GB" sz="1200" dirty="0">
              <a:solidFill>
                <a:schemeClr val="accent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26176" y="11748191"/>
            <a:ext cx="2073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Self-Awareness</a:t>
            </a:r>
          </a:p>
          <a:p>
            <a:r>
              <a:rPr lang="en-US" sz="1200" dirty="0">
                <a:solidFill>
                  <a:srgbClr val="7030A0"/>
                </a:solidFill>
              </a:rPr>
              <a:t>How do we take </a:t>
            </a:r>
            <a:r>
              <a:rPr lang="en-US" sz="1200" dirty="0" smtClean="0">
                <a:solidFill>
                  <a:srgbClr val="7030A0"/>
                </a:solidFill>
              </a:rPr>
              <a:t>turns and</a:t>
            </a:r>
            <a:endParaRPr lang="en-US" sz="1200" dirty="0">
              <a:solidFill>
                <a:srgbClr val="7030A0"/>
              </a:solidFill>
            </a:endParaRPr>
          </a:p>
          <a:p>
            <a:r>
              <a:rPr lang="en-US" sz="1200" dirty="0">
                <a:solidFill>
                  <a:srgbClr val="7030A0"/>
                </a:solidFill>
              </a:rPr>
              <a:t>share?</a:t>
            </a:r>
            <a:endParaRPr lang="en-GB" sz="1200" dirty="0">
              <a:solidFill>
                <a:srgbClr val="7030A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167734" y="11715325"/>
            <a:ext cx="2100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C0000"/>
                </a:solidFill>
              </a:rPr>
              <a:t>Managing Feelings</a:t>
            </a:r>
          </a:p>
          <a:p>
            <a:r>
              <a:rPr lang="en-US" sz="1200" dirty="0">
                <a:solidFill>
                  <a:srgbClr val="CC0000"/>
                </a:solidFill>
              </a:rPr>
              <a:t>How does healthy </a:t>
            </a:r>
            <a:r>
              <a:rPr lang="en-US" sz="1200" dirty="0" smtClean="0">
                <a:solidFill>
                  <a:srgbClr val="CC0000"/>
                </a:solidFill>
              </a:rPr>
              <a:t>eating and </a:t>
            </a:r>
            <a:r>
              <a:rPr lang="en-US" sz="1200" dirty="0">
                <a:solidFill>
                  <a:srgbClr val="CC0000"/>
                </a:solidFill>
              </a:rPr>
              <a:t>exercise affect </a:t>
            </a:r>
            <a:r>
              <a:rPr lang="en-US" sz="1200" dirty="0" smtClean="0">
                <a:solidFill>
                  <a:srgbClr val="CC0000"/>
                </a:solidFill>
              </a:rPr>
              <a:t>our mood</a:t>
            </a:r>
            <a:r>
              <a:rPr lang="en-US" sz="1200" dirty="0">
                <a:solidFill>
                  <a:srgbClr val="CC0000"/>
                </a:solidFill>
              </a:rPr>
              <a:t>?</a:t>
            </a:r>
            <a:endParaRPr lang="en-GB" sz="1200" dirty="0">
              <a:solidFill>
                <a:srgbClr val="CC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969643" y="10309268"/>
            <a:ext cx="25058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FF"/>
                </a:solidFill>
              </a:rPr>
              <a:t>Changing and Growing</a:t>
            </a:r>
          </a:p>
          <a:p>
            <a:r>
              <a:rPr lang="en-US" sz="1200" dirty="0">
                <a:solidFill>
                  <a:srgbClr val="FF00FF"/>
                </a:solidFill>
              </a:rPr>
              <a:t>What are the </a:t>
            </a:r>
            <a:r>
              <a:rPr lang="en-US" sz="1200" dirty="0" smtClean="0">
                <a:solidFill>
                  <a:srgbClr val="FF00FF"/>
                </a:solidFill>
              </a:rPr>
              <a:t>different parts </a:t>
            </a:r>
            <a:r>
              <a:rPr lang="en-US" sz="1200" dirty="0">
                <a:solidFill>
                  <a:srgbClr val="FF00FF"/>
                </a:solidFill>
              </a:rPr>
              <a:t>of my body </a:t>
            </a:r>
            <a:r>
              <a:rPr lang="en-US" sz="1200" dirty="0" smtClean="0">
                <a:solidFill>
                  <a:srgbClr val="FF00FF"/>
                </a:solidFill>
              </a:rPr>
              <a:t>called? How </a:t>
            </a:r>
            <a:r>
              <a:rPr lang="en-US" sz="1200" dirty="0">
                <a:solidFill>
                  <a:srgbClr val="FF00FF"/>
                </a:solidFill>
              </a:rPr>
              <a:t>can I keep my </a:t>
            </a:r>
            <a:r>
              <a:rPr lang="en-US" sz="1200" dirty="0" smtClean="0">
                <a:solidFill>
                  <a:srgbClr val="FF00FF"/>
                </a:solidFill>
              </a:rPr>
              <a:t>body safe </a:t>
            </a:r>
            <a:r>
              <a:rPr lang="en-US" sz="1200" dirty="0">
                <a:solidFill>
                  <a:srgbClr val="FF00FF"/>
                </a:solidFill>
              </a:rPr>
              <a:t>and private?</a:t>
            </a:r>
            <a:endParaRPr lang="en-GB" sz="1200" dirty="0">
              <a:solidFill>
                <a:srgbClr val="FF00FF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475503" y="10472186"/>
            <a:ext cx="2404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The world I live in</a:t>
            </a:r>
          </a:p>
          <a:p>
            <a:r>
              <a:rPr lang="en-US" sz="1200" dirty="0">
                <a:solidFill>
                  <a:schemeClr val="accent2"/>
                </a:solidFill>
              </a:rPr>
              <a:t>What can we buy at </a:t>
            </a:r>
            <a:r>
              <a:rPr lang="en-US" sz="1200" dirty="0" smtClean="0">
                <a:solidFill>
                  <a:schemeClr val="accent2"/>
                </a:solidFill>
              </a:rPr>
              <a:t>the shops</a:t>
            </a:r>
            <a:r>
              <a:rPr lang="en-US" sz="1200" dirty="0">
                <a:solidFill>
                  <a:schemeClr val="accent2"/>
                </a:solidFill>
              </a:rPr>
              <a:t>?</a:t>
            </a:r>
          </a:p>
          <a:p>
            <a:r>
              <a:rPr lang="en-US" sz="1200" dirty="0">
                <a:solidFill>
                  <a:schemeClr val="accent2"/>
                </a:solidFill>
              </a:rPr>
              <a:t>How can we pay at </a:t>
            </a:r>
            <a:r>
              <a:rPr lang="en-US" sz="1200" dirty="0" smtClean="0">
                <a:solidFill>
                  <a:schemeClr val="accent2"/>
                </a:solidFill>
              </a:rPr>
              <a:t>the shops</a:t>
            </a:r>
            <a:r>
              <a:rPr lang="en-US" sz="1200" dirty="0">
                <a:solidFill>
                  <a:schemeClr val="accent2"/>
                </a:solidFill>
              </a:rPr>
              <a:t>?</a:t>
            </a:r>
            <a:endParaRPr lang="en-US" sz="1200" dirty="0" smtClean="0">
              <a:solidFill>
                <a:schemeClr val="accent2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614080" y="9630071"/>
            <a:ext cx="2088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</a:rPr>
              <a:t>Healthy Lifestyles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What happens at </a:t>
            </a:r>
            <a:r>
              <a:rPr lang="en-US" sz="1200" dirty="0" smtClean="0">
                <a:solidFill>
                  <a:schemeClr val="accent6"/>
                </a:solidFill>
              </a:rPr>
              <a:t>the hospital</a:t>
            </a:r>
            <a:r>
              <a:rPr lang="en-US" sz="1200" dirty="0">
                <a:solidFill>
                  <a:schemeClr val="accent6"/>
                </a:solidFill>
              </a:rPr>
              <a:t>?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Who works there?</a:t>
            </a:r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365632" y="8302001"/>
            <a:ext cx="2138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Self Care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What is the </a:t>
            </a:r>
            <a:r>
              <a:rPr lang="en-US" sz="1200" dirty="0" smtClean="0">
                <a:solidFill>
                  <a:schemeClr val="accent1"/>
                </a:solidFill>
              </a:rPr>
              <a:t>difference between </a:t>
            </a:r>
            <a:r>
              <a:rPr lang="en-US" sz="1200" dirty="0">
                <a:solidFill>
                  <a:schemeClr val="accent1"/>
                </a:solidFill>
              </a:rPr>
              <a:t>a secret and </a:t>
            </a:r>
            <a:r>
              <a:rPr lang="en-US" sz="1200" dirty="0" smtClean="0">
                <a:solidFill>
                  <a:schemeClr val="accent1"/>
                </a:solidFill>
              </a:rPr>
              <a:t>a surprise</a:t>
            </a:r>
            <a:r>
              <a:rPr lang="en-US" sz="1200" dirty="0">
                <a:solidFill>
                  <a:schemeClr val="accent1"/>
                </a:solidFill>
              </a:rPr>
              <a:t>?</a:t>
            </a:r>
            <a:endParaRPr lang="en-GB" sz="1200" dirty="0">
              <a:solidFill>
                <a:schemeClr val="accent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299509" y="6156363"/>
            <a:ext cx="2138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Self Care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What does trust mean?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Who can I trust?</a:t>
            </a:r>
            <a:endParaRPr lang="en-GB" sz="1200" dirty="0">
              <a:solidFill>
                <a:schemeClr val="accent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552879" y="3894688"/>
            <a:ext cx="2553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Self Care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What is public and what </a:t>
            </a:r>
            <a:r>
              <a:rPr lang="en-US" sz="1200" dirty="0" smtClean="0">
                <a:solidFill>
                  <a:schemeClr val="accent1"/>
                </a:solidFill>
              </a:rPr>
              <a:t>is private</a:t>
            </a:r>
            <a:r>
              <a:rPr lang="en-US" sz="1200" dirty="0">
                <a:solidFill>
                  <a:schemeClr val="accent1"/>
                </a:solidFill>
              </a:rPr>
              <a:t>?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How do I keep my </a:t>
            </a:r>
            <a:r>
              <a:rPr lang="en-US" sz="1200" dirty="0" smtClean="0">
                <a:solidFill>
                  <a:schemeClr val="accent1"/>
                </a:solidFill>
              </a:rPr>
              <a:t>body and </a:t>
            </a:r>
            <a:r>
              <a:rPr lang="en-US" sz="1200" dirty="0">
                <a:solidFill>
                  <a:schemeClr val="accent1"/>
                </a:solidFill>
              </a:rPr>
              <a:t>thoughts private?</a:t>
            </a:r>
            <a:endParaRPr lang="en-GB" sz="1200" dirty="0">
              <a:solidFill>
                <a:schemeClr val="accent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246579" y="1696924"/>
            <a:ext cx="2553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Self Care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What does online </a:t>
            </a:r>
            <a:r>
              <a:rPr lang="en-US" sz="1200" dirty="0" smtClean="0">
                <a:solidFill>
                  <a:schemeClr val="accent1"/>
                </a:solidFill>
              </a:rPr>
              <a:t>safety mean</a:t>
            </a:r>
            <a:r>
              <a:rPr lang="en-US" sz="1200" dirty="0">
                <a:solidFill>
                  <a:schemeClr val="accent1"/>
                </a:solidFill>
              </a:rPr>
              <a:t>?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Who can I tell if I </a:t>
            </a:r>
            <a:r>
              <a:rPr lang="en-US" sz="1200" dirty="0" smtClean="0">
                <a:solidFill>
                  <a:schemeClr val="accent1"/>
                </a:solidFill>
              </a:rPr>
              <a:t>see something </a:t>
            </a:r>
            <a:r>
              <a:rPr lang="en-US" sz="1200" dirty="0">
                <a:solidFill>
                  <a:schemeClr val="accent1"/>
                </a:solidFill>
              </a:rPr>
              <a:t>inappropriate?</a:t>
            </a:r>
            <a:endParaRPr lang="en-GB" sz="1200" dirty="0">
              <a:solidFill>
                <a:schemeClr val="accent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299509" y="7415317"/>
            <a:ext cx="17594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</a:rPr>
              <a:t>Healthy Lifestyles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What should I eat?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How can I be physically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and mentally healthy?</a:t>
            </a:r>
            <a:endParaRPr lang="en-US" sz="1200" dirty="0" smtClean="0">
              <a:solidFill>
                <a:schemeClr val="accent6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560845" y="5306668"/>
            <a:ext cx="1848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</a:rPr>
              <a:t>Healthy Lifestyles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What is the </a:t>
            </a:r>
            <a:r>
              <a:rPr lang="en-US" sz="1200" dirty="0" smtClean="0">
                <a:solidFill>
                  <a:schemeClr val="accent6"/>
                </a:solidFill>
              </a:rPr>
              <a:t>link between </a:t>
            </a:r>
            <a:r>
              <a:rPr lang="en-US" sz="1200" dirty="0">
                <a:solidFill>
                  <a:schemeClr val="accent6"/>
                </a:solidFill>
              </a:rPr>
              <a:t>exercise </a:t>
            </a:r>
            <a:r>
              <a:rPr lang="en-US" sz="1200" dirty="0" smtClean="0">
                <a:solidFill>
                  <a:schemeClr val="accent6"/>
                </a:solidFill>
              </a:rPr>
              <a:t>and hygiene</a:t>
            </a:r>
            <a:r>
              <a:rPr lang="en-US" sz="1200" dirty="0">
                <a:solidFill>
                  <a:schemeClr val="accent6"/>
                </a:solidFill>
              </a:rPr>
              <a:t>?</a:t>
            </a:r>
            <a:endParaRPr lang="en-US" sz="1200" dirty="0" smtClean="0">
              <a:solidFill>
                <a:schemeClr val="accent6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356713" y="3059581"/>
            <a:ext cx="1759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</a:rPr>
              <a:t>Healthy Lifestyles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Which medicines are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good? Which are bad?</a:t>
            </a:r>
            <a:endParaRPr lang="en-US" sz="1200" dirty="0" smtClean="0">
              <a:solidFill>
                <a:schemeClr val="accent6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680671" y="9604798"/>
            <a:ext cx="1676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Self-Awareness</a:t>
            </a:r>
          </a:p>
          <a:p>
            <a:r>
              <a:rPr lang="en-US" sz="1200" dirty="0">
                <a:solidFill>
                  <a:srgbClr val="7030A0"/>
                </a:solidFill>
              </a:rPr>
              <a:t>What is </a:t>
            </a:r>
            <a:r>
              <a:rPr lang="en-US" sz="1200" dirty="0" smtClean="0">
                <a:solidFill>
                  <a:srgbClr val="7030A0"/>
                </a:solidFill>
              </a:rPr>
              <a:t>teasing? What </a:t>
            </a:r>
            <a:r>
              <a:rPr lang="en-US" sz="1200" dirty="0">
                <a:solidFill>
                  <a:srgbClr val="7030A0"/>
                </a:solidFill>
              </a:rPr>
              <a:t>should we do if </a:t>
            </a:r>
            <a:r>
              <a:rPr lang="en-US" sz="1200" dirty="0" smtClean="0">
                <a:solidFill>
                  <a:srgbClr val="7030A0"/>
                </a:solidFill>
              </a:rPr>
              <a:t>we get </a:t>
            </a:r>
            <a:r>
              <a:rPr lang="en-US" sz="1200" dirty="0">
                <a:solidFill>
                  <a:srgbClr val="7030A0"/>
                </a:solidFill>
              </a:rPr>
              <a:t>teased?</a:t>
            </a:r>
            <a:endParaRPr lang="en-GB" sz="1200" dirty="0">
              <a:solidFill>
                <a:srgbClr val="7030A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719944" y="7445785"/>
            <a:ext cx="1676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Self-Awareness</a:t>
            </a:r>
          </a:p>
          <a:p>
            <a:r>
              <a:rPr lang="en-US" sz="1200" dirty="0">
                <a:solidFill>
                  <a:srgbClr val="7030A0"/>
                </a:solidFill>
              </a:rPr>
              <a:t>How can we work as a</a:t>
            </a:r>
          </a:p>
          <a:p>
            <a:r>
              <a:rPr lang="en-US" sz="1200" dirty="0">
                <a:solidFill>
                  <a:srgbClr val="7030A0"/>
                </a:solidFill>
              </a:rPr>
              <a:t>team?</a:t>
            </a:r>
            <a:endParaRPr lang="en-GB" sz="1200" dirty="0">
              <a:solidFill>
                <a:srgbClr val="7030A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272609" y="5291650"/>
            <a:ext cx="1879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Self-Awareness</a:t>
            </a:r>
          </a:p>
          <a:p>
            <a:r>
              <a:rPr lang="en-US" sz="1200" dirty="0">
                <a:solidFill>
                  <a:srgbClr val="7030A0"/>
                </a:solidFill>
              </a:rPr>
              <a:t>How can we recognise</a:t>
            </a:r>
          </a:p>
          <a:p>
            <a:r>
              <a:rPr lang="en-US" sz="1200" dirty="0" smtClean="0">
                <a:solidFill>
                  <a:srgbClr val="7030A0"/>
                </a:solidFill>
              </a:rPr>
              <a:t>bullying? How </a:t>
            </a:r>
            <a:r>
              <a:rPr lang="en-US" sz="1200" dirty="0">
                <a:solidFill>
                  <a:srgbClr val="7030A0"/>
                </a:solidFill>
              </a:rPr>
              <a:t>can we report it?</a:t>
            </a:r>
            <a:endParaRPr lang="en-GB" sz="1200" dirty="0" smtClean="0">
              <a:solidFill>
                <a:srgbClr val="7030A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187097" y="3068972"/>
            <a:ext cx="2397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Self-Awareness</a:t>
            </a:r>
          </a:p>
          <a:p>
            <a:r>
              <a:rPr lang="en-US" sz="1200" dirty="0">
                <a:solidFill>
                  <a:srgbClr val="7030A0"/>
                </a:solidFill>
              </a:rPr>
              <a:t>Why is it important </a:t>
            </a:r>
            <a:r>
              <a:rPr lang="en-US" sz="1200" dirty="0" smtClean="0">
                <a:solidFill>
                  <a:srgbClr val="7030A0"/>
                </a:solidFill>
              </a:rPr>
              <a:t>to include everyone? What </a:t>
            </a:r>
            <a:r>
              <a:rPr lang="en-US" sz="1200" dirty="0">
                <a:solidFill>
                  <a:srgbClr val="7030A0"/>
                </a:solidFill>
              </a:rPr>
              <a:t>are the protected</a:t>
            </a:r>
          </a:p>
          <a:p>
            <a:r>
              <a:rPr lang="en-US" sz="1200" dirty="0">
                <a:solidFill>
                  <a:srgbClr val="7030A0"/>
                </a:solidFill>
              </a:rPr>
              <a:t>characteristics?</a:t>
            </a:r>
            <a:endParaRPr lang="en-GB" sz="1200" dirty="0" smtClean="0">
              <a:solidFill>
                <a:srgbClr val="7030A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584627" y="9609488"/>
            <a:ext cx="2100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C0000"/>
                </a:solidFill>
              </a:rPr>
              <a:t>Managing Feelings</a:t>
            </a:r>
          </a:p>
          <a:p>
            <a:r>
              <a:rPr lang="en-US" sz="1200" dirty="0">
                <a:solidFill>
                  <a:srgbClr val="CC0000"/>
                </a:solidFill>
              </a:rPr>
              <a:t>What can I do if I </a:t>
            </a:r>
            <a:r>
              <a:rPr lang="en-US" sz="1200" dirty="0" smtClean="0">
                <a:solidFill>
                  <a:srgbClr val="CC0000"/>
                </a:solidFill>
              </a:rPr>
              <a:t>feel lonely</a:t>
            </a:r>
            <a:r>
              <a:rPr lang="en-US" sz="1200" dirty="0">
                <a:solidFill>
                  <a:srgbClr val="CC0000"/>
                </a:solidFill>
              </a:rPr>
              <a:t>?</a:t>
            </a:r>
            <a:endParaRPr lang="en-GB" sz="1200" dirty="0">
              <a:solidFill>
                <a:srgbClr val="CC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457439" y="7437625"/>
            <a:ext cx="2262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C0000"/>
                </a:solidFill>
              </a:rPr>
              <a:t>Managing Feelings</a:t>
            </a:r>
          </a:p>
          <a:p>
            <a:r>
              <a:rPr lang="en-US" sz="1200" dirty="0">
                <a:solidFill>
                  <a:srgbClr val="CC0000"/>
                </a:solidFill>
              </a:rPr>
              <a:t>What should I do when </a:t>
            </a:r>
            <a:r>
              <a:rPr lang="en-US" sz="1200" dirty="0" smtClean="0">
                <a:solidFill>
                  <a:srgbClr val="CC0000"/>
                </a:solidFill>
              </a:rPr>
              <a:t>I feel overwhelmed? Why </a:t>
            </a:r>
            <a:r>
              <a:rPr lang="en-US" sz="1200" dirty="0">
                <a:solidFill>
                  <a:srgbClr val="CC0000"/>
                </a:solidFill>
              </a:rPr>
              <a:t>do I have big</a:t>
            </a:r>
          </a:p>
          <a:p>
            <a:r>
              <a:rPr lang="en-US" sz="1200" dirty="0">
                <a:solidFill>
                  <a:srgbClr val="CC0000"/>
                </a:solidFill>
              </a:rPr>
              <a:t>feelings?</a:t>
            </a:r>
            <a:endParaRPr lang="en-GB" sz="1200" dirty="0">
              <a:solidFill>
                <a:srgbClr val="CC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922443" y="5268002"/>
            <a:ext cx="2815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C0000"/>
                </a:solidFill>
              </a:rPr>
              <a:t>Managing Feelings</a:t>
            </a:r>
          </a:p>
          <a:p>
            <a:r>
              <a:rPr lang="en-US" sz="1200" dirty="0">
                <a:solidFill>
                  <a:srgbClr val="CC0000"/>
                </a:solidFill>
              </a:rPr>
              <a:t>What are my rights </a:t>
            </a:r>
            <a:r>
              <a:rPr lang="en-US" sz="1200" dirty="0" smtClean="0">
                <a:solidFill>
                  <a:srgbClr val="CC0000"/>
                </a:solidFill>
              </a:rPr>
              <a:t>and responsibilities</a:t>
            </a:r>
            <a:r>
              <a:rPr lang="en-US" sz="1200" dirty="0">
                <a:solidFill>
                  <a:srgbClr val="CC0000"/>
                </a:solidFill>
              </a:rPr>
              <a:t>?</a:t>
            </a:r>
            <a:endParaRPr lang="en-US" sz="1200" dirty="0" smtClean="0">
              <a:solidFill>
                <a:srgbClr val="CC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820851" y="3083065"/>
            <a:ext cx="2654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C0000"/>
                </a:solidFill>
              </a:rPr>
              <a:t>Managing Feelings</a:t>
            </a:r>
          </a:p>
          <a:p>
            <a:r>
              <a:rPr lang="en-US" sz="1200" dirty="0">
                <a:solidFill>
                  <a:srgbClr val="CC0000"/>
                </a:solidFill>
              </a:rPr>
              <a:t>What are my </a:t>
            </a:r>
            <a:r>
              <a:rPr lang="en-US" sz="1200" dirty="0" smtClean="0">
                <a:solidFill>
                  <a:srgbClr val="CC0000"/>
                </a:solidFill>
              </a:rPr>
              <a:t>triggers? How </a:t>
            </a:r>
            <a:r>
              <a:rPr lang="en-US" sz="1200" dirty="0">
                <a:solidFill>
                  <a:srgbClr val="CC0000"/>
                </a:solidFill>
              </a:rPr>
              <a:t>can I tell people </a:t>
            </a:r>
            <a:r>
              <a:rPr lang="en-US" sz="1200" dirty="0" smtClean="0">
                <a:solidFill>
                  <a:srgbClr val="CC0000"/>
                </a:solidFill>
              </a:rPr>
              <a:t>why I </a:t>
            </a:r>
            <a:r>
              <a:rPr lang="en-US" sz="1200" dirty="0">
                <a:solidFill>
                  <a:srgbClr val="CC0000"/>
                </a:solidFill>
              </a:rPr>
              <a:t>am angry?</a:t>
            </a:r>
            <a:endParaRPr lang="en-US" sz="1200" dirty="0" smtClean="0">
              <a:solidFill>
                <a:srgbClr val="CC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366802" y="8464032"/>
            <a:ext cx="2404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The world I live in</a:t>
            </a:r>
          </a:p>
          <a:p>
            <a:r>
              <a:rPr lang="en-US" sz="1200" dirty="0">
                <a:solidFill>
                  <a:schemeClr val="accent2"/>
                </a:solidFill>
              </a:rPr>
              <a:t>How can I look after </a:t>
            </a:r>
            <a:r>
              <a:rPr lang="en-US" sz="1200" dirty="0" smtClean="0">
                <a:solidFill>
                  <a:schemeClr val="accent2"/>
                </a:solidFill>
              </a:rPr>
              <a:t>living things</a:t>
            </a:r>
            <a:r>
              <a:rPr lang="en-US" sz="1200" dirty="0">
                <a:solidFill>
                  <a:schemeClr val="accent2"/>
                </a:solidFill>
              </a:rPr>
              <a:t>?</a:t>
            </a:r>
            <a:endParaRPr lang="en-US" sz="1200" dirty="0" smtClean="0">
              <a:solidFill>
                <a:schemeClr val="accent2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984797" y="6141433"/>
            <a:ext cx="2642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The world I live in</a:t>
            </a:r>
          </a:p>
          <a:p>
            <a:r>
              <a:rPr lang="en-US" sz="1200" dirty="0">
                <a:solidFill>
                  <a:schemeClr val="accent2"/>
                </a:solidFill>
              </a:rPr>
              <a:t>Who is in our </a:t>
            </a:r>
            <a:r>
              <a:rPr lang="en-US" sz="1200" dirty="0" smtClean="0">
                <a:solidFill>
                  <a:schemeClr val="accent2"/>
                </a:solidFill>
              </a:rPr>
              <a:t>community? What </a:t>
            </a:r>
            <a:r>
              <a:rPr lang="en-US" sz="1200" dirty="0">
                <a:solidFill>
                  <a:schemeClr val="accent2"/>
                </a:solidFill>
              </a:rPr>
              <a:t>can we do in </a:t>
            </a:r>
            <a:r>
              <a:rPr lang="en-US" sz="1200" dirty="0" smtClean="0">
                <a:solidFill>
                  <a:schemeClr val="accent2"/>
                </a:solidFill>
              </a:rPr>
              <a:t>our local </a:t>
            </a:r>
            <a:r>
              <a:rPr lang="en-US" sz="1200" dirty="0">
                <a:solidFill>
                  <a:schemeClr val="accent2"/>
                </a:solidFill>
              </a:rPr>
              <a:t>community?</a:t>
            </a:r>
            <a:endParaRPr lang="en-US" sz="1200" dirty="0" smtClean="0">
              <a:solidFill>
                <a:schemeClr val="accent2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876729" y="4058477"/>
            <a:ext cx="1965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The world I live in</a:t>
            </a:r>
          </a:p>
          <a:p>
            <a:r>
              <a:rPr lang="en-US" sz="1200" dirty="0">
                <a:solidFill>
                  <a:schemeClr val="accent2"/>
                </a:solidFill>
              </a:rPr>
              <a:t>How do children </a:t>
            </a:r>
            <a:r>
              <a:rPr lang="en-US" sz="1200" dirty="0" smtClean="0">
                <a:solidFill>
                  <a:schemeClr val="accent2"/>
                </a:solidFill>
              </a:rPr>
              <a:t>live around </a:t>
            </a:r>
            <a:r>
              <a:rPr lang="en-US" sz="1200" dirty="0">
                <a:solidFill>
                  <a:schemeClr val="accent2"/>
                </a:solidFill>
              </a:rPr>
              <a:t>the world?</a:t>
            </a:r>
            <a:endParaRPr lang="en-US" sz="1200" dirty="0" smtClean="0">
              <a:solidFill>
                <a:schemeClr val="accent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24497" y="1773350"/>
            <a:ext cx="2233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The world I live in</a:t>
            </a:r>
          </a:p>
          <a:p>
            <a:r>
              <a:rPr lang="en-US" sz="1200" dirty="0">
                <a:solidFill>
                  <a:schemeClr val="accent2"/>
                </a:solidFill>
              </a:rPr>
              <a:t>Why are jobs </a:t>
            </a:r>
            <a:r>
              <a:rPr lang="en-US" sz="1200" dirty="0" smtClean="0">
                <a:solidFill>
                  <a:schemeClr val="accent2"/>
                </a:solidFill>
              </a:rPr>
              <a:t>important? What </a:t>
            </a:r>
            <a:r>
              <a:rPr lang="en-US" sz="1200" dirty="0">
                <a:solidFill>
                  <a:schemeClr val="accent2"/>
                </a:solidFill>
              </a:rPr>
              <a:t>can we do </a:t>
            </a:r>
            <a:r>
              <a:rPr lang="en-US" sz="1200" dirty="0" smtClean="0">
                <a:solidFill>
                  <a:schemeClr val="accent2"/>
                </a:solidFill>
              </a:rPr>
              <a:t>with wages</a:t>
            </a:r>
            <a:r>
              <a:rPr lang="en-US" sz="1200" dirty="0">
                <a:solidFill>
                  <a:schemeClr val="accent2"/>
                </a:solidFill>
              </a:rPr>
              <a:t>?</a:t>
            </a:r>
            <a:endParaRPr lang="en-US" sz="1200" dirty="0" smtClean="0">
              <a:solidFill>
                <a:schemeClr val="accent2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497261" y="8214474"/>
            <a:ext cx="1948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FF"/>
                </a:solidFill>
              </a:rPr>
              <a:t>Changing and Growing</a:t>
            </a:r>
          </a:p>
          <a:p>
            <a:r>
              <a:rPr lang="en-US" sz="1200" dirty="0">
                <a:solidFill>
                  <a:srgbClr val="FF00FF"/>
                </a:solidFill>
              </a:rPr>
              <a:t>What does </a:t>
            </a:r>
            <a:r>
              <a:rPr lang="en-US" sz="1200" dirty="0" smtClean="0">
                <a:solidFill>
                  <a:srgbClr val="FF00FF"/>
                </a:solidFill>
              </a:rPr>
              <a:t>consent mean?</a:t>
            </a:r>
          </a:p>
          <a:p>
            <a:r>
              <a:rPr lang="en-US" sz="1200" dirty="0" smtClean="0">
                <a:solidFill>
                  <a:srgbClr val="FF00FF"/>
                </a:solidFill>
              </a:rPr>
              <a:t> How </a:t>
            </a:r>
            <a:r>
              <a:rPr lang="en-US" sz="1200" dirty="0">
                <a:solidFill>
                  <a:srgbClr val="FF00FF"/>
                </a:solidFill>
              </a:rPr>
              <a:t>can I give or ask </a:t>
            </a:r>
            <a:r>
              <a:rPr lang="en-US" sz="1200" dirty="0" smtClean="0">
                <a:solidFill>
                  <a:srgbClr val="FF00FF"/>
                </a:solidFill>
              </a:rPr>
              <a:t>for </a:t>
            </a:r>
          </a:p>
          <a:p>
            <a:r>
              <a:rPr lang="en-US" sz="1200" dirty="0" smtClean="0">
                <a:solidFill>
                  <a:srgbClr val="FF00FF"/>
                </a:solidFill>
              </a:rPr>
              <a:t>consent</a:t>
            </a:r>
            <a:r>
              <a:rPr lang="en-US" sz="1200" dirty="0">
                <a:solidFill>
                  <a:srgbClr val="FF00FF"/>
                </a:solidFill>
              </a:rPr>
              <a:t>?</a:t>
            </a:r>
            <a:endParaRPr lang="en-US" sz="1200" dirty="0" smtClean="0">
              <a:solidFill>
                <a:srgbClr val="FF00FF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284488" y="6041504"/>
            <a:ext cx="1948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FF"/>
                </a:solidFill>
              </a:rPr>
              <a:t>Changing and Growing</a:t>
            </a:r>
          </a:p>
          <a:p>
            <a:r>
              <a:rPr lang="en-US" sz="1200" dirty="0">
                <a:solidFill>
                  <a:srgbClr val="FF00FF"/>
                </a:solidFill>
              </a:rPr>
              <a:t>What are the different</a:t>
            </a:r>
          </a:p>
          <a:p>
            <a:r>
              <a:rPr lang="en-US" sz="1200" dirty="0">
                <a:solidFill>
                  <a:srgbClr val="FF00FF"/>
                </a:solidFill>
              </a:rPr>
              <a:t>ways I </a:t>
            </a:r>
            <a:r>
              <a:rPr lang="en-US" sz="1200" dirty="0" smtClean="0">
                <a:solidFill>
                  <a:srgbClr val="FF00FF"/>
                </a:solidFill>
              </a:rPr>
              <a:t>grow? How </a:t>
            </a:r>
            <a:r>
              <a:rPr lang="en-US" sz="1200" dirty="0">
                <a:solidFill>
                  <a:srgbClr val="FF00FF"/>
                </a:solidFill>
              </a:rPr>
              <a:t>am I changing?</a:t>
            </a:r>
            <a:endParaRPr lang="en-US" sz="1200" dirty="0" smtClean="0">
              <a:solidFill>
                <a:srgbClr val="FF00FF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655876" y="3679181"/>
            <a:ext cx="19487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FF"/>
                </a:solidFill>
              </a:rPr>
              <a:t>Changing and Growing</a:t>
            </a:r>
          </a:p>
          <a:p>
            <a:r>
              <a:rPr lang="en-US" sz="1200" dirty="0">
                <a:solidFill>
                  <a:srgbClr val="FF00FF"/>
                </a:solidFill>
              </a:rPr>
              <a:t>What are loving</a:t>
            </a:r>
          </a:p>
          <a:p>
            <a:r>
              <a:rPr lang="en-US" sz="1200" dirty="0" smtClean="0">
                <a:solidFill>
                  <a:srgbClr val="FF00FF"/>
                </a:solidFill>
              </a:rPr>
              <a:t>relationships? How </a:t>
            </a:r>
            <a:r>
              <a:rPr lang="en-US" sz="1200" dirty="0">
                <a:solidFill>
                  <a:srgbClr val="FF00FF"/>
                </a:solidFill>
              </a:rPr>
              <a:t>can I show that </a:t>
            </a:r>
            <a:r>
              <a:rPr lang="en-US" sz="1200" dirty="0" smtClean="0">
                <a:solidFill>
                  <a:srgbClr val="FF00FF"/>
                </a:solidFill>
              </a:rPr>
              <a:t>I love </a:t>
            </a:r>
          </a:p>
          <a:p>
            <a:r>
              <a:rPr lang="en-US" sz="1200" dirty="0" smtClean="0">
                <a:solidFill>
                  <a:srgbClr val="FF00FF"/>
                </a:solidFill>
              </a:rPr>
              <a:t>someone</a:t>
            </a:r>
            <a:r>
              <a:rPr lang="en-US" sz="1200" dirty="0">
                <a:solidFill>
                  <a:srgbClr val="FF00FF"/>
                </a:solidFill>
              </a:rPr>
              <a:t>?</a:t>
            </a:r>
            <a:endParaRPr lang="en-US" sz="1200" dirty="0" smtClean="0">
              <a:solidFill>
                <a:srgbClr val="FF00FF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911073" y="1813678"/>
            <a:ext cx="2396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FF"/>
                </a:solidFill>
              </a:rPr>
              <a:t>Changing and Growing</a:t>
            </a:r>
          </a:p>
          <a:p>
            <a:r>
              <a:rPr lang="en-US" sz="1200" dirty="0">
                <a:solidFill>
                  <a:srgbClr val="FF00FF"/>
                </a:solidFill>
              </a:rPr>
              <a:t>What will happen to </a:t>
            </a:r>
            <a:r>
              <a:rPr lang="en-US" sz="1200" dirty="0" smtClean="0">
                <a:solidFill>
                  <a:srgbClr val="FF00FF"/>
                </a:solidFill>
              </a:rPr>
              <a:t>my body </a:t>
            </a:r>
            <a:r>
              <a:rPr lang="en-US" sz="1200" dirty="0">
                <a:solidFill>
                  <a:srgbClr val="FF00FF"/>
                </a:solidFill>
              </a:rPr>
              <a:t>in puberty?</a:t>
            </a:r>
            <a:endParaRPr lang="en-US" sz="1200" dirty="0" smtClean="0">
              <a:solidFill>
                <a:srgbClr val="FF00FF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152154" y="16149228"/>
            <a:ext cx="28579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</a:rPr>
              <a:t>Healthy Lifestyles</a:t>
            </a:r>
          </a:p>
          <a:p>
            <a:pPr fontAlgn="base"/>
            <a:r>
              <a:rPr lang="en-GB" sz="1100" dirty="0">
                <a:solidFill>
                  <a:schemeClr val="accent6"/>
                </a:solidFill>
              </a:rPr>
              <a:t>H</a:t>
            </a:r>
            <a:r>
              <a:rPr lang="en-GB" sz="1100" dirty="0" smtClean="0">
                <a:solidFill>
                  <a:schemeClr val="accent6"/>
                </a:solidFill>
              </a:rPr>
              <a:t>ealthy snacks</a:t>
            </a:r>
          </a:p>
          <a:p>
            <a:r>
              <a:rPr lang="en-GB" sz="1100" dirty="0" smtClean="0">
                <a:solidFill>
                  <a:schemeClr val="accent6"/>
                </a:solidFill>
              </a:rPr>
              <a:t>Identify healthy ingredients in healthy snacks.</a:t>
            </a:r>
          </a:p>
          <a:p>
            <a:r>
              <a:rPr lang="en-GB" sz="1100" dirty="0" smtClean="0">
                <a:solidFill>
                  <a:schemeClr val="accent6"/>
                </a:solidFill>
              </a:rPr>
              <a:t>Distinguish </a:t>
            </a:r>
            <a:r>
              <a:rPr lang="en-GB" sz="1100" dirty="0">
                <a:solidFill>
                  <a:schemeClr val="accent6"/>
                </a:solidFill>
              </a:rPr>
              <a:t>between healthy food choices and special treats.</a:t>
            </a:r>
            <a:endParaRPr lang="en-GB" sz="700" dirty="0">
              <a:solidFill>
                <a:schemeClr val="accent6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17392" y="16178745"/>
            <a:ext cx="22749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solidFill>
                  <a:srgbClr val="7030A0"/>
                </a:solidFill>
              </a:rPr>
              <a:t>Self-Awareness</a:t>
            </a:r>
          </a:p>
          <a:p>
            <a:r>
              <a:rPr lang="en-GB" sz="1100" dirty="0">
                <a:solidFill>
                  <a:srgbClr val="7030A0"/>
                </a:solidFill>
              </a:rPr>
              <a:t>Perform confidently to an audience in s simple adult structured presentation..</a:t>
            </a:r>
          </a:p>
          <a:p>
            <a:r>
              <a:rPr lang="en-GB" sz="1100" dirty="0">
                <a:solidFill>
                  <a:srgbClr val="7030A0"/>
                </a:solidFill>
              </a:rPr>
              <a:t>Define what makes me special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6031" y="16132927"/>
            <a:ext cx="4240570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CC0000"/>
                </a:solidFill>
              </a:rPr>
              <a:t>Managing </a:t>
            </a:r>
            <a:r>
              <a:rPr lang="en-US" sz="1200" dirty="0" smtClean="0">
                <a:solidFill>
                  <a:srgbClr val="CC0000"/>
                </a:solidFill>
              </a:rPr>
              <a:t>Feelings</a:t>
            </a:r>
          </a:p>
          <a:p>
            <a:r>
              <a:rPr lang="en-GB" sz="1100" dirty="0">
                <a:solidFill>
                  <a:srgbClr val="CC0000"/>
                </a:solidFill>
              </a:rPr>
              <a:t>Engage in more complex and extended turn taking games</a:t>
            </a:r>
          </a:p>
          <a:p>
            <a:r>
              <a:rPr lang="en-GB" sz="1100" dirty="0">
                <a:solidFill>
                  <a:srgbClr val="CC0000"/>
                </a:solidFill>
              </a:rPr>
              <a:t>Read facial expressions and body language. and extending the vocabulary of emotions.</a:t>
            </a:r>
          </a:p>
          <a:p>
            <a:r>
              <a:rPr lang="en-GB" sz="1100" dirty="0">
                <a:solidFill>
                  <a:srgbClr val="CC0000"/>
                </a:solidFill>
              </a:rPr>
              <a:t>Articulating reasons for success or failure in a challenge.</a:t>
            </a:r>
          </a:p>
          <a:p>
            <a:r>
              <a:rPr lang="en-GB" sz="1100" dirty="0">
                <a:solidFill>
                  <a:srgbClr val="CC0000"/>
                </a:solidFill>
              </a:rPr>
              <a:t>Build a vocabulary around feelings.</a:t>
            </a:r>
            <a:endParaRPr lang="en-US" sz="1100" dirty="0">
              <a:solidFill>
                <a:srgbClr val="CC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80671" y="14658640"/>
            <a:ext cx="33975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Self </a:t>
            </a:r>
            <a:r>
              <a:rPr lang="en-US" sz="1200" dirty="0" smtClean="0">
                <a:solidFill>
                  <a:schemeClr val="accent1"/>
                </a:solidFill>
              </a:rPr>
              <a:t>Care</a:t>
            </a:r>
          </a:p>
          <a:p>
            <a:pPr fontAlgn="base"/>
            <a:r>
              <a:rPr lang="en-GB" sz="1200" dirty="0">
                <a:solidFill>
                  <a:schemeClr val="accent1"/>
                </a:solidFill>
              </a:rPr>
              <a:t>Articulate how to solve simple problems.</a:t>
            </a:r>
          </a:p>
          <a:p>
            <a:r>
              <a:rPr lang="en-GB" sz="1200" dirty="0">
                <a:solidFill>
                  <a:schemeClr val="accent1"/>
                </a:solidFill>
              </a:rPr>
              <a:t>T</a:t>
            </a:r>
            <a:r>
              <a:rPr lang="en-GB" sz="1200" dirty="0" smtClean="0">
                <a:solidFill>
                  <a:schemeClr val="accent1"/>
                </a:solidFill>
              </a:rPr>
              <a:t>eeth cleaning. Handwashing </a:t>
            </a:r>
            <a:r>
              <a:rPr lang="en-GB" sz="1200" dirty="0">
                <a:solidFill>
                  <a:schemeClr val="accent1"/>
                </a:solidFill>
              </a:rPr>
              <a:t>and food preparation.</a:t>
            </a:r>
          </a:p>
          <a:p>
            <a:r>
              <a:rPr lang="en-GB" sz="1200" dirty="0">
                <a:solidFill>
                  <a:schemeClr val="accent1"/>
                </a:solidFill>
              </a:rPr>
              <a:t>Follow classroom </a:t>
            </a:r>
            <a:r>
              <a:rPr lang="en-GB" sz="1200" dirty="0" smtClean="0">
                <a:solidFill>
                  <a:schemeClr val="accent1"/>
                </a:solidFill>
              </a:rPr>
              <a:t>routines Self-help </a:t>
            </a:r>
            <a:r>
              <a:rPr lang="en-GB" sz="1200" dirty="0">
                <a:solidFill>
                  <a:schemeClr val="accent1"/>
                </a:solidFill>
              </a:rPr>
              <a:t>with clothing.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22701" y="14658640"/>
            <a:ext cx="27110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accent2"/>
                </a:solidFill>
              </a:rPr>
              <a:t>The world I live </a:t>
            </a:r>
            <a:r>
              <a:rPr lang="en-US" sz="1200" dirty="0" smtClean="0">
                <a:solidFill>
                  <a:schemeClr val="accent2"/>
                </a:solidFill>
              </a:rPr>
              <a:t>in</a:t>
            </a:r>
          </a:p>
          <a:p>
            <a:pPr fontAlgn="base"/>
            <a:r>
              <a:rPr lang="en-GB" sz="1200" dirty="0">
                <a:solidFill>
                  <a:schemeClr val="accent2"/>
                </a:solidFill>
              </a:rPr>
              <a:t>Engage in games </a:t>
            </a:r>
            <a:r>
              <a:rPr lang="en-GB" sz="1200" dirty="0" smtClean="0">
                <a:solidFill>
                  <a:schemeClr val="accent2"/>
                </a:solidFill>
              </a:rPr>
              <a:t>with different roles.</a:t>
            </a:r>
          </a:p>
          <a:p>
            <a:pPr fontAlgn="base"/>
            <a:r>
              <a:rPr lang="en-GB" sz="1200" dirty="0" smtClean="0">
                <a:solidFill>
                  <a:schemeClr val="accent2"/>
                </a:solidFill>
              </a:rPr>
              <a:t>Challenge undesirable behaviour.</a:t>
            </a:r>
            <a:endParaRPr lang="en-GB" sz="1200" dirty="0">
              <a:solidFill>
                <a:schemeClr val="accent2"/>
              </a:solidFill>
            </a:endParaRPr>
          </a:p>
          <a:p>
            <a:r>
              <a:rPr lang="en-GB" sz="1200" dirty="0" smtClean="0">
                <a:solidFill>
                  <a:schemeClr val="accent2"/>
                </a:solidFill>
              </a:rPr>
              <a:t>Follow </a:t>
            </a:r>
            <a:r>
              <a:rPr lang="en-GB" sz="1200" dirty="0">
                <a:solidFill>
                  <a:schemeClr val="accent2"/>
                </a:solidFill>
              </a:rPr>
              <a:t>classroom expectations.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1854" y="13884028"/>
            <a:ext cx="970385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FF"/>
                </a:solidFill>
              </a:rPr>
              <a:t>Changing and </a:t>
            </a:r>
            <a:r>
              <a:rPr lang="en-US" sz="1200" dirty="0" smtClean="0">
                <a:solidFill>
                  <a:srgbClr val="FF00FF"/>
                </a:solidFill>
              </a:rPr>
              <a:t>Growing</a:t>
            </a:r>
          </a:p>
          <a:p>
            <a:r>
              <a:rPr lang="en-GB" sz="1200" dirty="0">
                <a:solidFill>
                  <a:srgbClr val="FF00FF"/>
                </a:solidFill>
              </a:rPr>
              <a:t>Work in pairs to succeed in a challenge.</a:t>
            </a:r>
          </a:p>
          <a:p>
            <a:r>
              <a:rPr lang="en-GB" sz="1200" dirty="0">
                <a:solidFill>
                  <a:srgbClr val="FF00FF"/>
                </a:solidFill>
              </a:rPr>
              <a:t>Building strategies to make new friends.</a:t>
            </a:r>
          </a:p>
          <a:p>
            <a:endParaRPr lang="en-US" sz="2400" dirty="0">
              <a:solidFill>
                <a:srgbClr val="FF00FF"/>
              </a:solidFill>
            </a:endParaRPr>
          </a:p>
        </p:txBody>
      </p:sp>
      <p:pic>
        <p:nvPicPr>
          <p:cNvPr id="1028" name="Picture 4" descr="When a &quot;Healthy Lifestyle&quot; is Not Enough - Lam Vascular &amp; Associat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319" y="15560675"/>
            <a:ext cx="639087" cy="53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lationships - Marriage, Problem-Solving, and Mor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521" y="11133587"/>
            <a:ext cx="605743" cy="605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National Careers Week 2022 - Kiwi Recruitmen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7045" y="6819982"/>
            <a:ext cx="610269" cy="610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Views sought on Tooting Bec road safety proposals - Wandsworth Borough  Council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4004" y="4641750"/>
            <a:ext cx="1247189" cy="651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Buy UK First Aid Sign - Stocksign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069" y="2409949"/>
            <a:ext cx="883781" cy="664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E-Safety: A free poster for your classroom / computer room – EDTECH 4  BEGINNERS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997" y="9010255"/>
            <a:ext cx="1133807" cy="598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What Are The 7 Components Of Good Mental Health?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378" y="13381474"/>
            <a:ext cx="752260" cy="564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baby Icon 402070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331" y="12066997"/>
            <a:ext cx="774901" cy="77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emotions Icon 228452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474" y="14036097"/>
            <a:ext cx="861617" cy="86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elp Icon 562815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343" y="12562743"/>
            <a:ext cx="668687" cy="66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ealthy eating Icon 549292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96" y="11383197"/>
            <a:ext cx="1452979" cy="1452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lonely Icon 216230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489" y="9833668"/>
            <a:ext cx="950987" cy="95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secret Icon 10542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59" y="8331816"/>
            <a:ext cx="1064344" cy="1064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emotions Icon 4943057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376" y="7471394"/>
            <a:ext cx="959418" cy="959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trust Icon 527283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927" y="5581562"/>
            <a:ext cx="1005781" cy="100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private Icon 5604248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550" y="3634934"/>
            <a:ext cx="724906" cy="72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medicine Icon 4992465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0702" y="2078816"/>
            <a:ext cx="938744" cy="938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responsibility Icon 3031204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5581" y="5726834"/>
            <a:ext cx="988895" cy="98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anger Icon 1298469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83" y="3155374"/>
            <a:ext cx="1416975" cy="141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money Icon 5665673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847" y="847947"/>
            <a:ext cx="1082663" cy="1082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online safety Icon 1675634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2224" y="1333532"/>
            <a:ext cx="560635" cy="56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growing Icon 1491766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02" y="863942"/>
            <a:ext cx="1595717" cy="1595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50" descr="apple Icon 1101881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095" y="16692828"/>
            <a:ext cx="738983" cy="73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6" name="Picture 52" descr="friend Icon 5332446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25" y="12976438"/>
            <a:ext cx="940934" cy="94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217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5501</TotalTime>
  <Words>1363</Words>
  <Application>Microsoft Office PowerPoint</Application>
  <PresentationFormat>Custom</PresentationFormat>
  <Paragraphs>293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S Foster</cp:lastModifiedBy>
  <cp:revision>277</cp:revision>
  <cp:lastPrinted>2023-03-23T12:53:33Z</cp:lastPrinted>
  <dcterms:created xsi:type="dcterms:W3CDTF">2018-02-08T08:28:53Z</dcterms:created>
  <dcterms:modified xsi:type="dcterms:W3CDTF">2023-06-19T11:39:22Z</dcterms:modified>
</cp:coreProperties>
</file>