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"/>
  </p:notesMasterIdLst>
  <p:sldIdLst>
    <p:sldId id="261" r:id="rId2"/>
    <p:sldId id="263" r:id="rId3"/>
    <p:sldId id="264" r:id="rId4"/>
  </p:sldIdLst>
  <p:sldSz cx="9720263" cy="176403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y4pvfn9apPoH4C6+eiu9KIEZF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348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3a9c5b2010_8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9" name="Google Shape;299;g23a9c5b2010_8_9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g23a9c5b2010_8_9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3a9c5b2010_8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5" name="Google Shape;365;g23a9c5b2010_8_73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g23a9c5b2010_8_73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23a9c5b2010_3_75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g23a9c5b2010_3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a9c5b2010_3_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23a9c5b2010_3_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g23a9c5b2010_3_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3a9c5b2010_3_63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g23a9c5b2010_3_63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4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g23a9c5b2010_3_6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23a9c5b2010_3_6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23a9c5b2010_3_6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3a9c5b2010_3_69"/>
          <p:cNvSpPr txBox="1">
            <a:spLocks noGrp="1"/>
          </p:cNvSpPr>
          <p:nvPr>
            <p:ph type="title"/>
          </p:nvPr>
        </p:nvSpPr>
        <p:spPr>
          <a:xfrm rot="5400000">
            <a:off x="529360" y="7365887"/>
            <a:ext cx="14949339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23a9c5b2010_3_69"/>
          <p:cNvSpPr txBox="1">
            <a:spLocks noGrp="1"/>
          </p:cNvSpPr>
          <p:nvPr>
            <p:ph type="body" idx="1"/>
          </p:nvPr>
        </p:nvSpPr>
        <p:spPr>
          <a:xfrm rot="5400000">
            <a:off x="-3723255" y="5330707"/>
            <a:ext cx="14949339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g23a9c5b2010_3_6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g23a9c5b2010_3_6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g23a9c5b2010_3_6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3a9c5b2010_3_10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23a9c5b2010_3_10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97" name="Google Shape;97;g23a9c5b2010_3_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23a9c5b2010_3_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g23a9c5b2010_3_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3a9c5b2010_3_1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23a9c5b2010_3_16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g23a9c5b2010_3_1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23a9c5b2010_3_1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g23a9c5b2010_3_1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3a9c5b2010_3_22"/>
          <p:cNvSpPr txBox="1"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g23a9c5b2010_3_22"/>
          <p:cNvSpPr txBox="1"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g23a9c5b2010_3_2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23a9c5b2010_3_2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g23a9c5b2010_3_2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3a9c5b2010_3_28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g23a9c5b2010_3_28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g23a9c5b2010_3_28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g23a9c5b2010_3_2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23a9c5b2010_3_2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g23a9c5b2010_3_2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3a9c5b2010_3_35"/>
          <p:cNvSpPr txBox="1"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g23a9c5b2010_3_35"/>
          <p:cNvSpPr txBox="1"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122" name="Google Shape;122;g23a9c5b2010_3_35"/>
          <p:cNvSpPr txBox="1">
            <a:spLocks noGrp="1"/>
          </p:cNvSpPr>
          <p:nvPr>
            <p:ph type="body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g23a9c5b2010_3_35"/>
          <p:cNvSpPr txBox="1">
            <a:spLocks noGrp="1"/>
          </p:cNvSpPr>
          <p:nvPr>
            <p:ph type="body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124" name="Google Shape;124;g23a9c5b2010_3_35"/>
          <p:cNvSpPr txBox="1">
            <a:spLocks noGrp="1"/>
          </p:cNvSpPr>
          <p:nvPr>
            <p:ph type="body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g23a9c5b2010_3_3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23a9c5b2010_3_3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23a9c5b2010_3_3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3a9c5b2010_3_44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g23a9c5b2010_3_4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23a9c5b2010_3_4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23a9c5b2010_3_4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3a9c5b2010_3_49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23a9c5b2010_3_49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136" name="Google Shape;136;g23a9c5b2010_3_49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137" name="Google Shape;137;g23a9c5b2010_3_4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23a9c5b2010_3_4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23a9c5b2010_3_4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3a9c5b2010_3_56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23a9c5b2010_3_56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g23a9c5b2010_3_56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144" name="Google Shape;144;g23a9c5b2010_3_5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23a9c5b2010_3_5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g23a9c5b2010_3_5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3a9c5b2010_3_0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g23a9c5b2010_3_0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g23a9c5b2010_3_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g23a9c5b2010_3_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g23a9c5b2010_3_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26" Type="http://schemas.openxmlformats.org/officeDocument/2006/relationships/image" Target="../media/image41.jpeg"/><Relationship Id="rId3" Type="http://schemas.openxmlformats.org/officeDocument/2006/relationships/image" Target="../media/image1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jpe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Relationship Id="rId27" Type="http://schemas.openxmlformats.org/officeDocument/2006/relationships/image" Target="../media/image4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3a9c5b2010_8_9"/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g23a9c5b2010_8_9"/>
          <p:cNvSpPr/>
          <p:nvPr/>
        </p:nvSpPr>
        <p:spPr>
          <a:xfrm>
            <a:off x="208546" y="216290"/>
            <a:ext cx="9271513" cy="17054871"/>
          </a:xfrm>
          <a:prstGeom prst="rect">
            <a:avLst/>
          </a:prstGeom>
          <a:solidFill>
            <a:schemeClr val="lt1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g23a9c5b2010_8_9"/>
          <p:cNvSpPr/>
          <p:nvPr/>
        </p:nvSpPr>
        <p:spPr>
          <a:xfrm rot="-54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g23a9c5b2010_8_9"/>
          <p:cNvSpPr/>
          <p:nvPr/>
        </p:nvSpPr>
        <p:spPr>
          <a:xfrm>
            <a:off x="2114179" y="15522198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g23a9c5b2010_8_9"/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23a9c5b2010_8_9"/>
          <p:cNvSpPr/>
          <p:nvPr/>
        </p:nvSpPr>
        <p:spPr>
          <a:xfrm>
            <a:off x="2167734" y="13362007"/>
            <a:ext cx="5774265" cy="6120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g23a9c5b2010_8_9"/>
          <p:cNvSpPr/>
          <p:nvPr/>
        </p:nvSpPr>
        <p:spPr>
          <a:xfrm>
            <a:off x="2032661" y="11133587"/>
            <a:ext cx="5841604" cy="6162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g23a9c5b2010_8_9"/>
          <p:cNvSpPr/>
          <p:nvPr/>
        </p:nvSpPr>
        <p:spPr>
          <a:xfrm rot="-54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g23a9c5b2010_8_9"/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g23a9c5b2010_8_9"/>
          <p:cNvSpPr/>
          <p:nvPr/>
        </p:nvSpPr>
        <p:spPr>
          <a:xfrm>
            <a:off x="2032661" y="8981637"/>
            <a:ext cx="5909338" cy="652772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g23a9c5b2010_8_9"/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g23a9c5b2010_8_9"/>
          <p:cNvSpPr/>
          <p:nvPr/>
        </p:nvSpPr>
        <p:spPr>
          <a:xfrm rot="-54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23a9c5b2010_8_9"/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g23a9c5b2010_8_9"/>
          <p:cNvSpPr/>
          <p:nvPr/>
        </p:nvSpPr>
        <p:spPr>
          <a:xfrm>
            <a:off x="2167734" y="4668112"/>
            <a:ext cx="5774266" cy="624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g23a9c5b2010_8_9"/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g23a9c5b2010_8_9"/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g23a9c5b2010_8_9"/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g23a9c5b2010_8_9"/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g23a9c5b2010_8_9"/>
          <p:cNvSpPr/>
          <p:nvPr/>
        </p:nvSpPr>
        <p:spPr>
          <a:xfrm>
            <a:off x="7557618" y="1093440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g23a9c5b2010_8_9"/>
          <p:cNvSpPr/>
          <p:nvPr/>
        </p:nvSpPr>
        <p:spPr>
          <a:xfrm>
            <a:off x="7744572" y="11135190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g23a9c5b2010_8_9"/>
          <p:cNvSpPr/>
          <p:nvPr/>
        </p:nvSpPr>
        <p:spPr>
          <a:xfrm>
            <a:off x="1532817" y="1310812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g23a9c5b2010_8_9"/>
          <p:cNvSpPr/>
          <p:nvPr/>
        </p:nvSpPr>
        <p:spPr>
          <a:xfrm>
            <a:off x="1723521" y="13292390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g23a9c5b2010_8_9"/>
          <p:cNvSpPr/>
          <p:nvPr/>
        </p:nvSpPr>
        <p:spPr>
          <a:xfrm>
            <a:off x="7720399" y="1516469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g23a9c5b2010_8_9"/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g23a9c5b2010_8_9"/>
          <p:cNvSpPr/>
          <p:nvPr/>
        </p:nvSpPr>
        <p:spPr>
          <a:xfrm>
            <a:off x="1785122" y="2458360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23a9c5b2010_8_9"/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g23a9c5b2010_8_9"/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23a9c5b2010_8_9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5F7FC"/>
              </a:gs>
              <a:gs pos="38000">
                <a:srgbClr val="A9BEE4"/>
              </a:gs>
              <a:gs pos="39000">
                <a:srgbClr val="A9BEE4"/>
              </a:gs>
              <a:gs pos="84000">
                <a:srgbClr val="002060"/>
              </a:gs>
              <a:gs pos="100000">
                <a:srgbClr val="002060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g23a9c5b2010_8_9"/>
          <p:cNvSpPr/>
          <p:nvPr/>
        </p:nvSpPr>
        <p:spPr>
          <a:xfrm>
            <a:off x="2909560" y="1393692"/>
            <a:ext cx="731521" cy="642998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5F7FC"/>
              </a:gs>
              <a:gs pos="1000">
                <a:srgbClr val="F5F7FC"/>
              </a:gs>
              <a:gs pos="46000">
                <a:srgbClr val="A9BEE4"/>
              </a:gs>
              <a:gs pos="47000">
                <a:srgbClr val="A9BEE4"/>
              </a:gs>
              <a:gs pos="84000">
                <a:srgbClr val="002060"/>
              </a:gs>
              <a:gs pos="100000">
                <a:srgbClr val="002060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g23a9c5b2010_8_9"/>
          <p:cNvSpPr/>
          <p:nvPr/>
        </p:nvSpPr>
        <p:spPr>
          <a:xfrm rot="-5400000">
            <a:off x="2752824" y="2310290"/>
            <a:ext cx="1057175" cy="490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g23a9c5b2010_8_9"/>
          <p:cNvSpPr txBox="1"/>
          <p:nvPr/>
        </p:nvSpPr>
        <p:spPr>
          <a:xfrm>
            <a:off x="7933305" y="15428804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dirty="0"/>
          </a:p>
        </p:txBody>
      </p:sp>
      <p:sp>
        <p:nvSpPr>
          <p:cNvPr id="334" name="Google Shape;334;g23a9c5b2010_8_9"/>
          <p:cNvSpPr txBox="1"/>
          <p:nvPr/>
        </p:nvSpPr>
        <p:spPr>
          <a:xfrm>
            <a:off x="1710902" y="13330448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dirty="0"/>
          </a:p>
        </p:txBody>
      </p:sp>
      <p:sp>
        <p:nvSpPr>
          <p:cNvPr id="335" name="Google Shape;335;g23a9c5b2010_8_9"/>
          <p:cNvSpPr txBox="1"/>
          <p:nvPr/>
        </p:nvSpPr>
        <p:spPr>
          <a:xfrm>
            <a:off x="7752482" y="11238133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sp>
        <p:nvSpPr>
          <p:cNvPr id="337" name="Google Shape;337;g23a9c5b2010_8_9"/>
          <p:cNvSpPr txBox="1"/>
          <p:nvPr/>
        </p:nvSpPr>
        <p:spPr>
          <a:xfrm>
            <a:off x="7781685" y="6844525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dirty="0"/>
          </a:p>
        </p:txBody>
      </p:sp>
      <p:sp>
        <p:nvSpPr>
          <p:cNvPr id="338" name="Google Shape;338;g23a9c5b2010_8_9"/>
          <p:cNvSpPr txBox="1"/>
          <p:nvPr/>
        </p:nvSpPr>
        <p:spPr>
          <a:xfrm>
            <a:off x="1675428" y="4581130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/>
          </a:p>
        </p:txBody>
      </p:sp>
      <p:sp>
        <p:nvSpPr>
          <p:cNvPr id="340" name="Google Shape;340;g23a9c5b2010_8_9"/>
          <p:cNvSpPr txBox="1"/>
          <p:nvPr/>
        </p:nvSpPr>
        <p:spPr>
          <a:xfrm>
            <a:off x="7791995" y="2488260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 dirty="0"/>
          </a:p>
        </p:txBody>
      </p:sp>
      <p:sp>
        <p:nvSpPr>
          <p:cNvPr id="341" name="Google Shape;341;g23a9c5b2010_8_9"/>
          <p:cNvSpPr/>
          <p:nvPr/>
        </p:nvSpPr>
        <p:spPr>
          <a:xfrm>
            <a:off x="1473890" y="87437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g23a9c5b2010_8_9"/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g23a9c5b2010_8_9"/>
          <p:cNvSpPr txBox="1"/>
          <p:nvPr/>
        </p:nvSpPr>
        <p:spPr>
          <a:xfrm>
            <a:off x="1666086" y="8991247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344" name="Google Shape;344;g23a9c5b2010_8_9"/>
          <p:cNvSpPr/>
          <p:nvPr/>
        </p:nvSpPr>
        <p:spPr>
          <a:xfrm>
            <a:off x="1966688" y="1416689"/>
            <a:ext cx="731521" cy="642998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5F7FC"/>
              </a:gs>
              <a:gs pos="46000">
                <a:srgbClr val="A9BEE4"/>
              </a:gs>
              <a:gs pos="47000">
                <a:srgbClr val="A9BEE4"/>
              </a:gs>
              <a:gs pos="84000">
                <a:srgbClr val="002060"/>
              </a:gs>
              <a:gs pos="100000">
                <a:srgbClr val="002060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g23a9c5b2010_8_9"/>
          <p:cNvSpPr/>
          <p:nvPr/>
        </p:nvSpPr>
        <p:spPr>
          <a:xfrm rot="-5400000">
            <a:off x="1900923" y="2232155"/>
            <a:ext cx="883544" cy="5192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8" name="Google Shape;348;g23a9c5b2010_8_9"/>
          <p:cNvCxnSpPr/>
          <p:nvPr/>
        </p:nvCxnSpPr>
        <p:spPr>
          <a:xfrm flipH="1">
            <a:off x="4420453" y="15246048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354" name="Google Shape;354;g23a9c5b2010_8_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50512" y="314818"/>
            <a:ext cx="1580398" cy="176403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g23a9c5b2010_8_9"/>
          <p:cNvSpPr/>
          <p:nvPr/>
        </p:nvSpPr>
        <p:spPr>
          <a:xfrm>
            <a:off x="642608" y="332103"/>
            <a:ext cx="677384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F1F1F"/>
                </a:solidFill>
                <a:latin typeface="Calibri"/>
                <a:ea typeface="Calibri"/>
                <a:cs typeface="Calibri"/>
                <a:sym typeface="Calibri"/>
              </a:rPr>
              <a:t>Subject learning journey – </a:t>
            </a:r>
            <a:r>
              <a:rPr lang="en-US" sz="2800" b="1" dirty="0" smtClean="0">
                <a:solidFill>
                  <a:srgbClr val="1F1F1F"/>
                </a:solidFill>
                <a:latin typeface="Calibri"/>
                <a:ea typeface="Calibri"/>
                <a:cs typeface="Calibri"/>
                <a:sym typeface="Calibri"/>
              </a:rPr>
              <a:t>(Computing)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00476" y="13913242"/>
            <a:ext cx="4161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Digital personality and what you put online.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Respectful online communication.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Cyberbullying.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44648" y="12503782"/>
            <a:ext cx="3951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Algorithms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Represent algorithms as flow charts.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Explore binary code. Introduce conditions such as ‘if-when-else’ in code.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51906" y="14680382"/>
            <a:ext cx="30306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Multimedia text and images</a:t>
            </a:r>
          </a:p>
          <a:p>
            <a:r>
              <a:rPr lang="en-GB" sz="1100" dirty="0" smtClean="0">
                <a:solidFill>
                  <a:srgbClr val="7030A0"/>
                </a:solidFill>
              </a:rPr>
              <a:t>Use of Word, PowerPoint and Publisher to present work on areas of interest.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538644" y="16198201"/>
            <a:ext cx="4161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The internet and personal information.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Secure and memorable passwords.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How and where to seek help.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09698" y="16233079"/>
            <a:ext cx="35357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Multimedia sound and motion</a:t>
            </a:r>
          </a:p>
          <a:p>
            <a:r>
              <a:rPr lang="en-GB" sz="1100" b="1" dirty="0">
                <a:solidFill>
                  <a:schemeClr val="accent2"/>
                </a:solidFill>
              </a:rPr>
              <a:t>C</a:t>
            </a:r>
            <a:r>
              <a:rPr lang="en-GB" sz="1100" dirty="0" smtClean="0">
                <a:solidFill>
                  <a:schemeClr val="accent2"/>
                </a:solidFill>
              </a:rPr>
              <a:t>ontinue </a:t>
            </a:r>
            <a:r>
              <a:rPr lang="en-GB" sz="1100" dirty="0">
                <a:solidFill>
                  <a:schemeClr val="accent2"/>
                </a:solidFill>
              </a:rPr>
              <a:t>developing </a:t>
            </a:r>
            <a:r>
              <a:rPr lang="en-GB" sz="1100" dirty="0" smtClean="0">
                <a:solidFill>
                  <a:schemeClr val="accent2"/>
                </a:solidFill>
              </a:rPr>
              <a:t>skills </a:t>
            </a:r>
            <a:r>
              <a:rPr lang="en-GB" sz="1100" dirty="0">
                <a:solidFill>
                  <a:schemeClr val="accent2"/>
                </a:solidFill>
              </a:rPr>
              <a:t>in writing </a:t>
            </a:r>
            <a:r>
              <a:rPr lang="en-GB" sz="1100" dirty="0" smtClean="0">
                <a:solidFill>
                  <a:schemeClr val="accent2"/>
                </a:solidFill>
              </a:rPr>
              <a:t>algorithms </a:t>
            </a:r>
            <a:r>
              <a:rPr lang="en-GB" sz="1100" dirty="0">
                <a:solidFill>
                  <a:schemeClr val="accent2"/>
                </a:solidFill>
              </a:rPr>
              <a:t>as well as editing and debugging existing codes</a:t>
            </a:r>
            <a:r>
              <a:rPr lang="en-GB" sz="1100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Radio station.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Turtle Logo programming.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1009" y="12613240"/>
            <a:ext cx="21366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Scratch</a:t>
            </a:r>
            <a:r>
              <a:rPr lang="en-GB" sz="11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Design</a:t>
            </a:r>
            <a:r>
              <a:rPr lang="en-GB" sz="1100" dirty="0">
                <a:solidFill>
                  <a:srgbClr val="00B0F0"/>
                </a:solidFill>
              </a:rPr>
              <a:t>, write and develop </a:t>
            </a:r>
            <a:r>
              <a:rPr lang="en-GB" sz="1100" dirty="0" smtClean="0">
                <a:solidFill>
                  <a:srgbClr val="00B0F0"/>
                </a:solidFill>
              </a:rPr>
              <a:t>a variety of games </a:t>
            </a:r>
            <a:r>
              <a:rPr lang="en-GB" sz="1100" dirty="0">
                <a:solidFill>
                  <a:srgbClr val="00B0F0"/>
                </a:solidFill>
              </a:rPr>
              <a:t>using scratch</a:t>
            </a:r>
            <a:r>
              <a:rPr lang="en-GB" sz="1100" dirty="0" smtClean="0">
                <a:solidFill>
                  <a:srgbClr val="00B0F0"/>
                </a:solidFill>
              </a:rPr>
              <a:t>.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74872" y="11724123"/>
            <a:ext cx="325124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Stereotyping and the media.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Fact or fiction on the internet</a:t>
            </a:r>
          </a:p>
          <a:p>
            <a:r>
              <a:rPr lang="en-GB" sz="1100" dirty="0">
                <a:solidFill>
                  <a:schemeClr val="accent6"/>
                </a:solidFill>
              </a:rPr>
              <a:t>C</a:t>
            </a:r>
            <a:r>
              <a:rPr lang="en-GB" sz="1100" dirty="0" smtClean="0">
                <a:solidFill>
                  <a:schemeClr val="accent6"/>
                </a:solidFill>
              </a:rPr>
              <a:t>opyright </a:t>
            </a:r>
            <a:r>
              <a:rPr lang="en-GB" sz="1100" dirty="0">
                <a:solidFill>
                  <a:schemeClr val="accent6"/>
                </a:solidFill>
              </a:rPr>
              <a:t>and respecting </a:t>
            </a:r>
            <a:r>
              <a:rPr lang="en-GB" sz="1100" dirty="0" smtClean="0">
                <a:solidFill>
                  <a:schemeClr val="accent6"/>
                </a:solidFill>
              </a:rPr>
              <a:t>ownership</a:t>
            </a:r>
          </a:p>
          <a:p>
            <a:r>
              <a:rPr lang="en-GB" sz="1100" dirty="0">
                <a:solidFill>
                  <a:schemeClr val="accent6"/>
                </a:solidFill>
              </a:rPr>
              <a:t>U</a:t>
            </a:r>
            <a:r>
              <a:rPr lang="en-GB" sz="1100" dirty="0" smtClean="0">
                <a:solidFill>
                  <a:schemeClr val="accent6"/>
                </a:solidFill>
              </a:rPr>
              <a:t>sing </a:t>
            </a:r>
            <a:r>
              <a:rPr lang="en-GB" sz="1100" dirty="0">
                <a:solidFill>
                  <a:schemeClr val="accent6"/>
                </a:solidFill>
              </a:rPr>
              <a:t>search engines effectively.</a:t>
            </a:r>
            <a:endParaRPr lang="en-GB" sz="1100" dirty="0" smtClean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7321" y="10079983"/>
            <a:ext cx="4397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Creating media</a:t>
            </a:r>
          </a:p>
          <a:p>
            <a:r>
              <a:rPr lang="en-GB" sz="1100" dirty="0">
                <a:solidFill>
                  <a:srgbClr val="7030A0"/>
                </a:solidFill>
              </a:rPr>
              <a:t>S</a:t>
            </a:r>
            <a:r>
              <a:rPr lang="en-GB" sz="1100" dirty="0" smtClean="0">
                <a:solidFill>
                  <a:srgbClr val="7030A0"/>
                </a:solidFill>
              </a:rPr>
              <a:t>top-frame </a:t>
            </a:r>
            <a:r>
              <a:rPr lang="en-GB" sz="1100" dirty="0">
                <a:solidFill>
                  <a:srgbClr val="7030A0"/>
                </a:solidFill>
              </a:rPr>
              <a:t>animation </a:t>
            </a:r>
            <a:r>
              <a:rPr lang="en-GB" sz="1100" dirty="0" smtClean="0">
                <a:solidFill>
                  <a:srgbClr val="7030A0"/>
                </a:solidFill>
              </a:rPr>
              <a:t>and story-based animation which includes </a:t>
            </a:r>
            <a:r>
              <a:rPr lang="en-GB" sz="1100" dirty="0">
                <a:solidFill>
                  <a:srgbClr val="7030A0"/>
                </a:solidFill>
              </a:rPr>
              <a:t>music and </a:t>
            </a:r>
            <a:r>
              <a:rPr lang="en-GB" sz="1100" dirty="0" smtClean="0">
                <a:solidFill>
                  <a:srgbClr val="7030A0"/>
                </a:solidFill>
              </a:rPr>
              <a:t>text.</a:t>
            </a:r>
          </a:p>
          <a:p>
            <a:r>
              <a:rPr lang="en-GB" sz="1100" dirty="0" smtClean="0">
                <a:solidFill>
                  <a:srgbClr val="7030A0"/>
                </a:solidFill>
              </a:rPr>
              <a:t>Photo editing – explore how images can be changed </a:t>
            </a:r>
            <a:r>
              <a:rPr lang="en-GB" sz="1100" dirty="0">
                <a:solidFill>
                  <a:srgbClr val="7030A0"/>
                </a:solidFill>
              </a:rPr>
              <a:t>and edited, and how they can then be resaved and reused. </a:t>
            </a:r>
            <a:r>
              <a:rPr lang="en-GB" sz="1100" dirty="0" smtClean="0">
                <a:solidFill>
                  <a:srgbClr val="7030A0"/>
                </a:solidFill>
              </a:rPr>
              <a:t>Consider the impact of photo editing. </a:t>
            </a:r>
            <a:endParaRPr lang="en-GB" sz="1100" dirty="0">
              <a:solidFill>
                <a:srgbClr val="7030A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90243" y="10397010"/>
            <a:ext cx="26342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Programming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Create a piano using sound, motion and event blocks.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885" y="11831243"/>
            <a:ext cx="40660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Impact of technology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Create </a:t>
            </a:r>
            <a:r>
              <a:rPr lang="en-GB" sz="1100" dirty="0">
                <a:solidFill>
                  <a:srgbClr val="FF6699"/>
                </a:solidFill>
              </a:rPr>
              <a:t>a poster and slides </a:t>
            </a:r>
            <a:r>
              <a:rPr lang="en-GB" sz="1100" dirty="0" smtClean="0">
                <a:solidFill>
                  <a:srgbClr val="FF6699"/>
                </a:solidFill>
              </a:rPr>
              <a:t>about rebranding a charity.</a:t>
            </a:r>
            <a:endParaRPr lang="en-GB" sz="1100" dirty="0">
              <a:solidFill>
                <a:srgbClr val="FF6699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83418" y="9610296"/>
            <a:ext cx="2621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Theory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Computational thinking concepts. 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Operating systems and </a:t>
            </a:r>
            <a:r>
              <a:rPr lang="en-GB" sz="1100" dirty="0">
                <a:solidFill>
                  <a:srgbClr val="FF6699"/>
                </a:solidFill>
              </a:rPr>
              <a:t>u</a:t>
            </a:r>
            <a:r>
              <a:rPr lang="en-GB" sz="1100" dirty="0" smtClean="0">
                <a:solidFill>
                  <a:srgbClr val="FF6699"/>
                </a:solidFill>
              </a:rPr>
              <a:t>ser interface.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Computer architecture and logic gates. </a:t>
            </a:r>
            <a:endParaRPr lang="en-GB" sz="1100" dirty="0">
              <a:solidFill>
                <a:srgbClr val="FF6699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98512" y="9572888"/>
            <a:ext cx="34790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Networking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Networks, internet security, </a:t>
            </a:r>
            <a:r>
              <a:rPr lang="en-GB" sz="1100" dirty="0">
                <a:solidFill>
                  <a:srgbClr val="00B0F0"/>
                </a:solidFill>
              </a:rPr>
              <a:t>Creating web pages using HTML and </a:t>
            </a:r>
            <a:r>
              <a:rPr lang="en-GB" sz="1100" dirty="0" smtClean="0">
                <a:solidFill>
                  <a:srgbClr val="00B0F0"/>
                </a:solidFill>
              </a:rPr>
              <a:t>CSS, ethics.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82711" y="8039898"/>
            <a:ext cx="30921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Programming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Programming languages, data types.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Selection and iteration.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Modular programming, testing and validation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72597" y="8015235"/>
            <a:ext cx="3213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Harmful or coercive online communication.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Understand </a:t>
            </a:r>
            <a:r>
              <a:rPr lang="en-GB" sz="1100" dirty="0">
                <a:solidFill>
                  <a:schemeClr val="accent6"/>
                </a:solidFill>
              </a:rPr>
              <a:t>how the security of devices connected to the internet may be </a:t>
            </a:r>
            <a:r>
              <a:rPr lang="en-GB" sz="1100" dirty="0" smtClean="0">
                <a:solidFill>
                  <a:schemeClr val="accent6"/>
                </a:solidFill>
              </a:rPr>
              <a:t>compromised.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0091" y="6051490"/>
            <a:ext cx="2158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Programming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Variables </a:t>
            </a:r>
            <a:r>
              <a:rPr lang="en-GB" sz="1100" dirty="0">
                <a:solidFill>
                  <a:schemeClr val="accent2"/>
                </a:solidFill>
              </a:rPr>
              <a:t>in </a:t>
            </a:r>
            <a:r>
              <a:rPr lang="en-GB" sz="1100" dirty="0" smtClean="0">
                <a:solidFill>
                  <a:schemeClr val="accent2"/>
                </a:solidFill>
              </a:rPr>
              <a:t>Games to create a scoreboard in a game. 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Introduction to </a:t>
            </a:r>
            <a:r>
              <a:rPr lang="en-GB" sz="1100" dirty="0" err="1" smtClean="0">
                <a:solidFill>
                  <a:schemeClr val="accent2"/>
                </a:solidFill>
              </a:rPr>
              <a:t>Micro:bits</a:t>
            </a:r>
            <a:endParaRPr lang="en-GB" sz="1100" dirty="0">
              <a:solidFill>
                <a:schemeClr val="accent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31165" y="7391289"/>
            <a:ext cx="14517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Creating media</a:t>
            </a:r>
          </a:p>
          <a:p>
            <a:r>
              <a:rPr lang="en-GB" sz="1100" dirty="0" smtClean="0">
                <a:solidFill>
                  <a:srgbClr val="7030A0"/>
                </a:solidFill>
              </a:rPr>
              <a:t>Web page creation.</a:t>
            </a:r>
          </a:p>
          <a:p>
            <a:r>
              <a:rPr lang="en-GB" sz="1100" dirty="0" smtClean="0">
                <a:solidFill>
                  <a:srgbClr val="7030A0"/>
                </a:solidFill>
              </a:rPr>
              <a:t>3-D modelling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938095" y="7388007"/>
            <a:ext cx="2621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Data and information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Spreadsheets and using </a:t>
            </a:r>
            <a:r>
              <a:rPr lang="en-GB" sz="1100" dirty="0">
                <a:solidFill>
                  <a:srgbClr val="FF6699"/>
                </a:solidFill>
              </a:rPr>
              <a:t>formulas to produce calculated data.</a:t>
            </a:r>
            <a:endParaRPr lang="en-GB" sz="1100" b="1" dirty="0">
              <a:solidFill>
                <a:srgbClr val="FF6699"/>
              </a:solidFill>
            </a:endParaRPr>
          </a:p>
          <a:p>
            <a:endParaRPr lang="en-GB" sz="1100" dirty="0">
              <a:solidFill>
                <a:srgbClr val="FF6699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449806" y="6081203"/>
            <a:ext cx="3479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Communication</a:t>
            </a:r>
          </a:p>
          <a:p>
            <a:r>
              <a:rPr lang="en-GB" sz="1100" dirty="0">
                <a:solidFill>
                  <a:srgbClr val="00B0F0"/>
                </a:solidFill>
              </a:rPr>
              <a:t>Understand search engine rankings.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How searches are influenced.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Responsible communication.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4176" y="5429422"/>
            <a:ext cx="30303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Podcasting</a:t>
            </a:r>
          </a:p>
          <a:p>
            <a:r>
              <a:rPr lang="en-GB" sz="1100" dirty="0" smtClean="0">
                <a:solidFill>
                  <a:srgbClr val="7030A0"/>
                </a:solidFill>
              </a:rPr>
              <a:t>Media skills – journalism, audio production.</a:t>
            </a:r>
          </a:p>
          <a:p>
            <a:r>
              <a:rPr lang="en-GB" sz="1100" dirty="0" smtClean="0">
                <a:solidFill>
                  <a:srgbClr val="7030A0"/>
                </a:solidFill>
              </a:rPr>
              <a:t>Employability and CV skills.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900089" y="3104351"/>
            <a:ext cx="3512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Unit award ICT - AQA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Individual units selected for each class covering Computer science, Information </a:t>
            </a:r>
            <a:r>
              <a:rPr lang="en-GB" sz="1100" dirty="0">
                <a:solidFill>
                  <a:srgbClr val="FF6699"/>
                </a:solidFill>
              </a:rPr>
              <a:t>c</a:t>
            </a:r>
            <a:r>
              <a:rPr lang="en-GB" sz="1100" dirty="0" smtClean="0">
                <a:solidFill>
                  <a:srgbClr val="FF6699"/>
                </a:solidFill>
              </a:rPr>
              <a:t>ommunication technology, and Online safety and using the internet.</a:t>
            </a:r>
            <a:endParaRPr lang="en-GB" sz="1100" dirty="0">
              <a:solidFill>
                <a:srgbClr val="FF66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8201" y="4772869"/>
            <a:ext cx="5489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solidFill>
                  <a:schemeClr val="bg1"/>
                </a:solidFill>
              </a:rPr>
              <a:t>Functional ICT – Entry Level 3, Level 1 and Level 2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24055" y="5383633"/>
            <a:ext cx="332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Freedom of expression and legal accountabilities, Social media, artificial intelligence.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0685" y="4066091"/>
            <a:ext cx="41455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Functional skills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The internet, Email, Word processing, Spreadsheets, Charts and Graphs, Presentations, Databases.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9354" y="3229831"/>
            <a:ext cx="123750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accent6"/>
                </a:solidFill>
              </a:rPr>
              <a:t>Raspberry Pi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G.I.M.P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Digital editing - Photoshop </a:t>
            </a:r>
          </a:p>
          <a:p>
            <a:r>
              <a:rPr lang="en-GB" sz="1100" dirty="0" err="1" smtClean="0">
                <a:solidFill>
                  <a:schemeClr val="accent6"/>
                </a:solidFill>
              </a:rPr>
              <a:t>Scanography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1077" y="1169330"/>
            <a:ext cx="397205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GCSE Computer Science</a:t>
            </a:r>
          </a:p>
          <a:p>
            <a:r>
              <a:rPr lang="en-GB" sz="1100" dirty="0">
                <a:solidFill>
                  <a:schemeClr val="accent2"/>
                </a:solidFill>
              </a:rPr>
              <a:t>Fundamentals of </a:t>
            </a:r>
            <a:r>
              <a:rPr lang="en-GB" sz="1100" dirty="0" smtClean="0">
                <a:solidFill>
                  <a:schemeClr val="accent2"/>
                </a:solidFill>
              </a:rPr>
              <a:t>algorithms, data representation and computer networks, </a:t>
            </a:r>
            <a:r>
              <a:rPr lang="en-GB" sz="1100" dirty="0">
                <a:solidFill>
                  <a:schemeClr val="accent2"/>
                </a:solidFill>
              </a:rPr>
              <a:t>Computer </a:t>
            </a:r>
            <a:r>
              <a:rPr lang="en-GB" sz="1100" dirty="0" smtClean="0">
                <a:solidFill>
                  <a:schemeClr val="accent2"/>
                </a:solidFill>
              </a:rPr>
              <a:t>systems</a:t>
            </a:r>
            <a:endParaRPr lang="en-GB" sz="1100" dirty="0">
              <a:solidFill>
                <a:schemeClr val="accent2"/>
              </a:solidFill>
            </a:endParaRPr>
          </a:p>
          <a:p>
            <a:r>
              <a:rPr lang="en-GB" sz="1100" dirty="0" smtClean="0">
                <a:solidFill>
                  <a:schemeClr val="accent2"/>
                </a:solidFill>
              </a:rPr>
              <a:t>Programming</a:t>
            </a:r>
            <a:endParaRPr lang="en-GB" sz="1100" dirty="0">
              <a:solidFill>
                <a:schemeClr val="accent2"/>
              </a:solidFill>
            </a:endParaRPr>
          </a:p>
          <a:p>
            <a:r>
              <a:rPr lang="en-GB" sz="1100" dirty="0" smtClean="0">
                <a:solidFill>
                  <a:schemeClr val="accent2"/>
                </a:solidFill>
              </a:rPr>
              <a:t>Cyber security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Ethical</a:t>
            </a:r>
            <a:r>
              <a:rPr lang="en-GB" sz="1100" dirty="0">
                <a:solidFill>
                  <a:schemeClr val="accent2"/>
                </a:solidFill>
              </a:rPr>
              <a:t>, legal and environmental impacts of digital technology on wider society, including issues of </a:t>
            </a:r>
            <a:r>
              <a:rPr lang="en-GB" sz="1100" dirty="0" smtClean="0">
                <a:solidFill>
                  <a:schemeClr val="accent2"/>
                </a:solidFill>
              </a:rPr>
              <a:t>privacy</a:t>
            </a:r>
            <a:endParaRPr lang="en-GB" sz="1100" dirty="0">
              <a:solidFill>
                <a:schemeClr val="accent2"/>
              </a:solidFill>
            </a:endParaRPr>
          </a:p>
        </p:txBody>
      </p:sp>
      <p:cxnSp>
        <p:nvCxnSpPr>
          <p:cNvPr id="87" name="Google Shape;346;g23a9c5b2010_8_9"/>
          <p:cNvCxnSpPr/>
          <p:nvPr/>
        </p:nvCxnSpPr>
        <p:spPr>
          <a:xfrm rot="10800000">
            <a:off x="3226351" y="7176587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88" name="Google Shape;346;g23a9c5b2010_8_9"/>
          <p:cNvCxnSpPr/>
          <p:nvPr/>
        </p:nvCxnSpPr>
        <p:spPr>
          <a:xfrm rot="10800000">
            <a:off x="2167734" y="11501341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89" name="Google Shape;346;g23a9c5b2010_8_9"/>
          <p:cNvCxnSpPr/>
          <p:nvPr/>
        </p:nvCxnSpPr>
        <p:spPr>
          <a:xfrm rot="10800000">
            <a:off x="5341289" y="11450425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1" name="Google Shape;346;g23a9c5b2010_8_9"/>
          <p:cNvCxnSpPr/>
          <p:nvPr/>
        </p:nvCxnSpPr>
        <p:spPr>
          <a:xfrm rot="10800000">
            <a:off x="5561260" y="13648312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2" name="Google Shape;346;g23a9c5b2010_8_9"/>
          <p:cNvCxnSpPr/>
          <p:nvPr/>
        </p:nvCxnSpPr>
        <p:spPr>
          <a:xfrm rot="10800000">
            <a:off x="5806237" y="15898926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4" name="Google Shape;348;g23a9c5b2010_8_9"/>
          <p:cNvCxnSpPr/>
          <p:nvPr/>
        </p:nvCxnSpPr>
        <p:spPr>
          <a:xfrm flipH="1">
            <a:off x="3567875" y="13103365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5" name="Google Shape;348;g23a9c5b2010_8_9"/>
          <p:cNvCxnSpPr/>
          <p:nvPr/>
        </p:nvCxnSpPr>
        <p:spPr>
          <a:xfrm flipH="1">
            <a:off x="7109116" y="10960855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6" name="Google Shape;348;g23a9c5b2010_8_9"/>
          <p:cNvCxnSpPr/>
          <p:nvPr/>
        </p:nvCxnSpPr>
        <p:spPr>
          <a:xfrm flipH="1">
            <a:off x="3472026" y="10977577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7" name="Google Shape;348;g23a9c5b2010_8_9"/>
          <p:cNvCxnSpPr/>
          <p:nvPr/>
        </p:nvCxnSpPr>
        <p:spPr>
          <a:xfrm flipH="1">
            <a:off x="3184792" y="8753271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8" name="Google Shape;348;g23a9c5b2010_8_9"/>
          <p:cNvCxnSpPr/>
          <p:nvPr/>
        </p:nvCxnSpPr>
        <p:spPr>
          <a:xfrm flipH="1">
            <a:off x="6301615" y="8795497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9" name="Google Shape;348;g23a9c5b2010_8_9"/>
          <p:cNvCxnSpPr/>
          <p:nvPr/>
        </p:nvCxnSpPr>
        <p:spPr>
          <a:xfrm flipH="1">
            <a:off x="5996289" y="6489253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0" name="Google Shape;348;g23a9c5b2010_8_9"/>
          <p:cNvCxnSpPr/>
          <p:nvPr/>
        </p:nvCxnSpPr>
        <p:spPr>
          <a:xfrm flipH="1">
            <a:off x="4476945" y="6559815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1" name="Google Shape;346;g23a9c5b2010_8_9"/>
          <p:cNvCxnSpPr/>
          <p:nvPr/>
        </p:nvCxnSpPr>
        <p:spPr>
          <a:xfrm rot="10800000">
            <a:off x="6579270" y="7096137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2" name="Google Shape;346;g23a9c5b2010_8_9"/>
          <p:cNvCxnSpPr/>
          <p:nvPr/>
        </p:nvCxnSpPr>
        <p:spPr>
          <a:xfrm rot="10800000">
            <a:off x="4274582" y="9308023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3" name="Google Shape;346;g23a9c5b2010_8_9"/>
          <p:cNvCxnSpPr/>
          <p:nvPr/>
        </p:nvCxnSpPr>
        <p:spPr>
          <a:xfrm rot="10800000">
            <a:off x="7121791" y="9373660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4" name="Google Shape;346;g23a9c5b2010_8_9"/>
          <p:cNvCxnSpPr/>
          <p:nvPr/>
        </p:nvCxnSpPr>
        <p:spPr>
          <a:xfrm rot="10800000">
            <a:off x="3921670" y="5160060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6" name="Google Shape;348;g23a9c5b2010_8_9"/>
          <p:cNvCxnSpPr/>
          <p:nvPr/>
        </p:nvCxnSpPr>
        <p:spPr>
          <a:xfrm flipH="1">
            <a:off x="2895140" y="4379663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0" name="Google Shape;346;g23a9c5b2010_8_9"/>
          <p:cNvCxnSpPr/>
          <p:nvPr/>
        </p:nvCxnSpPr>
        <p:spPr>
          <a:xfrm rot="10800000">
            <a:off x="3172413" y="15918056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1" name="Google Shape;348;g23a9c5b2010_8_9"/>
          <p:cNvCxnSpPr/>
          <p:nvPr/>
        </p:nvCxnSpPr>
        <p:spPr>
          <a:xfrm flipH="1">
            <a:off x="7216337" y="13159826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2" name="Google Shape;346;g23a9c5b2010_8_9"/>
          <p:cNvCxnSpPr/>
          <p:nvPr/>
        </p:nvCxnSpPr>
        <p:spPr>
          <a:xfrm rot="10800000">
            <a:off x="6884443" y="2761831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3" name="Google Shape;346;g23a9c5b2010_8_9"/>
          <p:cNvCxnSpPr/>
          <p:nvPr/>
        </p:nvCxnSpPr>
        <p:spPr>
          <a:xfrm rot="10800000">
            <a:off x="3844618" y="2857344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4" name="Google Shape;346;g23a9c5b2010_8_9"/>
          <p:cNvCxnSpPr/>
          <p:nvPr/>
        </p:nvCxnSpPr>
        <p:spPr>
          <a:xfrm rot="10800000">
            <a:off x="6877964" y="5134335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026" name="Picture 2" descr="password Icon 19051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867" y="16206997"/>
            <a:ext cx="1272972" cy="127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nd Icon 136038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9" y="15400295"/>
            <a:ext cx="985761" cy="98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ext Icon 42920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65" y="14606898"/>
            <a:ext cx="862556" cy="86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yberbullying Icon 43277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208" y="14101630"/>
            <a:ext cx="728212" cy="72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inary Icon 448709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9" y="12539790"/>
            <a:ext cx="998617" cy="99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opyright Icon 7933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687" y="11843807"/>
            <a:ext cx="693817" cy="69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iano Icon 58608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041" y="10555933"/>
            <a:ext cx="820944" cy="8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dit photo Icon 400690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08" y="10709141"/>
            <a:ext cx="988857" cy="98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thinking Icon 54385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7018" y="18587713"/>
            <a:ext cx="374742" cy="37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network Icon 46426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056" y="9166543"/>
            <a:ext cx="812690" cy="81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3d model Icon 240129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13" y="7453556"/>
            <a:ext cx="1344371" cy="134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core Icon 420164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375" y="5678217"/>
            <a:ext cx="1063409" cy="106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social media Icon 587924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531" y="5926630"/>
            <a:ext cx="847020" cy="84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podcasting Icon 500169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8" y="3461643"/>
            <a:ext cx="1159445" cy="115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charts Icon 62544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816" y="3256774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ethics Icon 548515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33" y="1168148"/>
            <a:ext cx="1116729" cy="111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cyber security Icon 58746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43" y="1107492"/>
            <a:ext cx="1096161" cy="109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23a9c5b2010_8_73"/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g23a9c5b2010_8_73"/>
          <p:cNvSpPr/>
          <p:nvPr/>
        </p:nvSpPr>
        <p:spPr>
          <a:xfrm>
            <a:off x="208546" y="216290"/>
            <a:ext cx="9271513" cy="17054871"/>
          </a:xfrm>
          <a:prstGeom prst="rect">
            <a:avLst/>
          </a:prstGeom>
          <a:solidFill>
            <a:schemeClr val="lt1"/>
          </a:solidFill>
          <a:ln w="412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g23a9c5b2010_8_73"/>
          <p:cNvSpPr/>
          <p:nvPr/>
        </p:nvSpPr>
        <p:spPr>
          <a:xfrm rot="-54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g23a9c5b2010_8_73"/>
          <p:cNvSpPr/>
          <p:nvPr/>
        </p:nvSpPr>
        <p:spPr>
          <a:xfrm>
            <a:off x="2114179" y="15522198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g23a9c5b2010_8_73"/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g23a9c5b2010_8_73"/>
          <p:cNvSpPr/>
          <p:nvPr/>
        </p:nvSpPr>
        <p:spPr>
          <a:xfrm>
            <a:off x="2167734" y="13362007"/>
            <a:ext cx="5774265" cy="6120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g23a9c5b2010_8_73"/>
          <p:cNvSpPr/>
          <p:nvPr/>
        </p:nvSpPr>
        <p:spPr>
          <a:xfrm>
            <a:off x="2032661" y="11133587"/>
            <a:ext cx="5841604" cy="6162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g23a9c5b2010_8_73"/>
          <p:cNvSpPr/>
          <p:nvPr/>
        </p:nvSpPr>
        <p:spPr>
          <a:xfrm rot="-54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g23a9c5b2010_8_73"/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g23a9c5b2010_8_73"/>
          <p:cNvSpPr/>
          <p:nvPr/>
        </p:nvSpPr>
        <p:spPr>
          <a:xfrm>
            <a:off x="2032661" y="8981637"/>
            <a:ext cx="5909338" cy="652772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g23a9c5b2010_8_73"/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g23a9c5b2010_8_73"/>
          <p:cNvSpPr/>
          <p:nvPr/>
        </p:nvSpPr>
        <p:spPr>
          <a:xfrm rot="-54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g23a9c5b2010_8_73"/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g23a9c5b2010_8_73"/>
          <p:cNvSpPr/>
          <p:nvPr/>
        </p:nvSpPr>
        <p:spPr>
          <a:xfrm>
            <a:off x="2167734" y="4668112"/>
            <a:ext cx="5774266" cy="624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g23a9c5b2010_8_73"/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g23a9c5b2010_8_73"/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g23a9c5b2010_8_73"/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g23a9c5b2010_8_73"/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g23a9c5b2010_8_73"/>
          <p:cNvSpPr/>
          <p:nvPr/>
        </p:nvSpPr>
        <p:spPr>
          <a:xfrm>
            <a:off x="7557618" y="1093440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g23a9c5b2010_8_73"/>
          <p:cNvSpPr/>
          <p:nvPr/>
        </p:nvSpPr>
        <p:spPr>
          <a:xfrm>
            <a:off x="7744572" y="11135190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g23a9c5b2010_8_73"/>
          <p:cNvSpPr/>
          <p:nvPr/>
        </p:nvSpPr>
        <p:spPr>
          <a:xfrm>
            <a:off x="1532817" y="1310812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g23a9c5b2010_8_73"/>
          <p:cNvSpPr/>
          <p:nvPr/>
        </p:nvSpPr>
        <p:spPr>
          <a:xfrm>
            <a:off x="1723521" y="13292390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g23a9c5b2010_8_73"/>
          <p:cNvSpPr/>
          <p:nvPr/>
        </p:nvSpPr>
        <p:spPr>
          <a:xfrm>
            <a:off x="7720399" y="1516469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g23a9c5b2010_8_73"/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g23a9c5b2010_8_73"/>
          <p:cNvSpPr/>
          <p:nvPr/>
        </p:nvSpPr>
        <p:spPr>
          <a:xfrm>
            <a:off x="1785122" y="2458360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g23a9c5b2010_8_73"/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g23a9c5b2010_8_73"/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g23a9c5b2010_8_73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5F7FC"/>
              </a:gs>
              <a:gs pos="38000">
                <a:srgbClr val="A9BEE4"/>
              </a:gs>
              <a:gs pos="39000">
                <a:srgbClr val="A9BEE4"/>
              </a:gs>
              <a:gs pos="84000">
                <a:srgbClr val="002060"/>
              </a:gs>
              <a:gs pos="100000">
                <a:srgbClr val="002060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g23a9c5b2010_8_73"/>
          <p:cNvSpPr txBox="1"/>
          <p:nvPr/>
        </p:nvSpPr>
        <p:spPr>
          <a:xfrm>
            <a:off x="7897104" y="15586294"/>
            <a:ext cx="84107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EYFS</a:t>
            </a:r>
            <a:endParaRPr sz="5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g23a9c5b2010_8_73"/>
          <p:cNvSpPr txBox="1"/>
          <p:nvPr/>
        </p:nvSpPr>
        <p:spPr>
          <a:xfrm>
            <a:off x="1735428" y="13302749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dirty="0"/>
          </a:p>
        </p:txBody>
      </p:sp>
      <p:sp>
        <p:nvSpPr>
          <p:cNvPr id="399" name="Google Shape;399;g23a9c5b2010_8_73"/>
          <p:cNvSpPr txBox="1"/>
          <p:nvPr/>
        </p:nvSpPr>
        <p:spPr>
          <a:xfrm>
            <a:off x="7780269" y="11140882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4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23a9c5b2010_8_73"/>
          <p:cNvSpPr txBox="1"/>
          <p:nvPr/>
        </p:nvSpPr>
        <p:spPr>
          <a:xfrm>
            <a:off x="7808093" y="6840826"/>
            <a:ext cx="76102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g23a9c5b2010_8_73"/>
          <p:cNvSpPr txBox="1"/>
          <p:nvPr/>
        </p:nvSpPr>
        <p:spPr>
          <a:xfrm>
            <a:off x="1718193" y="4547984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4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g23a9c5b2010_8_73"/>
          <p:cNvSpPr txBox="1"/>
          <p:nvPr/>
        </p:nvSpPr>
        <p:spPr>
          <a:xfrm>
            <a:off x="7797600" y="2538265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g23a9c5b2010_8_73"/>
          <p:cNvSpPr/>
          <p:nvPr/>
        </p:nvSpPr>
        <p:spPr>
          <a:xfrm>
            <a:off x="1473890" y="87437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g23a9c5b2010_8_73"/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g23a9c5b2010_8_73"/>
          <p:cNvSpPr txBox="1"/>
          <p:nvPr/>
        </p:nvSpPr>
        <p:spPr>
          <a:xfrm>
            <a:off x="1705507" y="8944111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1" name="Google Shape;411;g23a9c5b2010_8_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0992" y="300667"/>
            <a:ext cx="1580398" cy="1764030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Google Shape;416;g23a9c5b2010_8_73"/>
          <p:cNvSpPr/>
          <p:nvPr/>
        </p:nvSpPr>
        <p:spPr>
          <a:xfrm>
            <a:off x="642608" y="332103"/>
            <a:ext cx="677384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1F1F1F"/>
                </a:solidFill>
                <a:latin typeface="Calibri"/>
                <a:ea typeface="Calibri"/>
                <a:cs typeface="Calibri"/>
                <a:sym typeface="Calibri"/>
              </a:rPr>
              <a:t>Subject learning journey – </a:t>
            </a:r>
            <a:r>
              <a:rPr lang="en-US" sz="2800" b="1" dirty="0" smtClean="0">
                <a:solidFill>
                  <a:srgbClr val="1F1F1F"/>
                </a:solidFill>
                <a:latin typeface="Calibri"/>
                <a:ea typeface="Calibri"/>
                <a:cs typeface="Calibri"/>
                <a:sym typeface="Calibri"/>
              </a:rPr>
              <a:t>(Computing)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50908" y="16231264"/>
            <a:ext cx="223787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 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Rules to keep us safe and healthy when using technology.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Identify likes and dislikes.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Learn ‘no’ and ‘stop’.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49311" y="16237019"/>
            <a:ext cx="22874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Technology around us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Recognise technology at home, school and in the community.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Explore cause and effect using digital devices.</a:t>
            </a:r>
            <a:endParaRPr lang="en-GB" sz="1100" dirty="0">
              <a:solidFill>
                <a:srgbClr val="FF6699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78972" y="14696539"/>
            <a:ext cx="3570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Creating media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Tinker with and mark make on digital devices.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Record sounds, images and videos using digital devices.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38583" y="14819621"/>
            <a:ext cx="30306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Data and information</a:t>
            </a:r>
          </a:p>
          <a:p>
            <a:r>
              <a:rPr lang="en-GB" sz="1100" dirty="0">
                <a:solidFill>
                  <a:srgbClr val="7030A0"/>
                </a:solidFill>
              </a:rPr>
              <a:t>Identify, sort and sequence physical objects</a:t>
            </a:r>
            <a:r>
              <a:rPr lang="en-GB" sz="11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GB" sz="1100" dirty="0">
                <a:solidFill>
                  <a:srgbClr val="7030A0"/>
                </a:solidFill>
              </a:rPr>
              <a:t>Spot patterns. </a:t>
            </a:r>
            <a:endParaRPr lang="en-GB" sz="1100" b="1" dirty="0" smtClean="0">
              <a:solidFill>
                <a:srgbClr val="7030A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0490" y="16132926"/>
            <a:ext cx="24046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Computational thinking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Follow instructions. 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Problem solving and perseverance.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Listen and collaborate with others.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Thoughtful questioning.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Tinker with floor robots.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64833" y="13961410"/>
            <a:ext cx="2571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 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Use technology safely and respectfully and know how to get help.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Keep personal information safe.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489418" y="13948487"/>
            <a:ext cx="33382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Technology around us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Explore components of digital devices e.g. mouse.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Identify technology used in the world around us.</a:t>
            </a:r>
            <a:endParaRPr lang="en-GB" sz="1100" b="1" dirty="0" smtClean="0">
              <a:solidFill>
                <a:srgbClr val="FF6699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3861" y="12496445"/>
            <a:ext cx="29294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Computational thinking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Understand algorithms as instructions. </a:t>
            </a:r>
          </a:p>
          <a:p>
            <a:r>
              <a:rPr lang="en-GB" sz="1100" dirty="0">
                <a:solidFill>
                  <a:schemeClr val="accent2"/>
                </a:solidFill>
              </a:rPr>
              <a:t>Give commands, directions and instructions</a:t>
            </a:r>
            <a:r>
              <a:rPr lang="en-GB" sz="1100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Use floor robots 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purposefully.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242744" y="12723941"/>
            <a:ext cx="23399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Creating media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Draw and write on digital devices.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Explore editing tools.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850908" y="12573615"/>
            <a:ext cx="2698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Data and information</a:t>
            </a:r>
          </a:p>
          <a:p>
            <a:r>
              <a:rPr lang="en-GB" sz="1100" dirty="0">
                <a:solidFill>
                  <a:srgbClr val="7030A0"/>
                </a:solidFill>
              </a:rPr>
              <a:t>Group and label objects</a:t>
            </a:r>
            <a:r>
              <a:rPr lang="en-GB" sz="1100" dirty="0" smtClean="0">
                <a:solidFill>
                  <a:srgbClr val="7030A0"/>
                </a:solidFill>
              </a:rPr>
              <a:t>.</a:t>
            </a:r>
            <a:r>
              <a:rPr lang="en-GB" sz="1100" dirty="0">
                <a:solidFill>
                  <a:srgbClr val="7030A0"/>
                </a:solidFill>
              </a:rPr>
              <a:t/>
            </a:r>
            <a:br>
              <a:rPr lang="en-GB" sz="1100" dirty="0">
                <a:solidFill>
                  <a:srgbClr val="7030A0"/>
                </a:solidFill>
              </a:rPr>
            </a:br>
            <a:r>
              <a:rPr lang="en-GB" sz="1100" dirty="0">
                <a:solidFill>
                  <a:srgbClr val="7030A0"/>
                </a:solidFill>
              </a:rPr>
              <a:t>Describe properties of objects</a:t>
            </a:r>
            <a:r>
              <a:rPr lang="en-GB" sz="1100" dirty="0" smtClean="0">
                <a:solidFill>
                  <a:srgbClr val="7030A0"/>
                </a:solidFill>
              </a:rPr>
              <a:t>.</a:t>
            </a:r>
            <a:r>
              <a:rPr lang="en-GB" sz="1100" dirty="0">
                <a:solidFill>
                  <a:srgbClr val="7030A0"/>
                </a:solidFill>
              </a:rPr>
              <a:t/>
            </a:r>
            <a:br>
              <a:rPr lang="en-GB" sz="1100" dirty="0">
                <a:solidFill>
                  <a:srgbClr val="7030A0"/>
                </a:solidFill>
              </a:rPr>
            </a:br>
            <a:r>
              <a:rPr lang="en-GB" sz="1100" dirty="0">
                <a:solidFill>
                  <a:srgbClr val="7030A0"/>
                </a:solidFill>
              </a:rPr>
              <a:t>Compare groups of objects</a:t>
            </a:r>
            <a:r>
              <a:rPr lang="en-GB" sz="1100" dirty="0" smtClean="0">
                <a:solidFill>
                  <a:srgbClr val="7030A0"/>
                </a:solidFill>
              </a:rPr>
              <a:t>.</a:t>
            </a:r>
            <a:endParaRPr lang="en-GB" sz="1100" b="1" dirty="0" smtClean="0">
              <a:solidFill>
                <a:srgbClr val="7030A0"/>
              </a:solidFill>
            </a:endParaRPr>
          </a:p>
        </p:txBody>
      </p:sp>
      <p:cxnSp>
        <p:nvCxnSpPr>
          <p:cNvPr id="61" name="Google Shape;423;g23a9c5b2010_3_75"/>
          <p:cNvCxnSpPr/>
          <p:nvPr/>
        </p:nvCxnSpPr>
        <p:spPr>
          <a:xfrm flipH="1">
            <a:off x="5632235" y="15304408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62" name="Google Shape;423;g23a9c5b2010_3_75"/>
          <p:cNvCxnSpPr/>
          <p:nvPr/>
        </p:nvCxnSpPr>
        <p:spPr>
          <a:xfrm flipH="1">
            <a:off x="2897940" y="15210813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67" name="Google Shape;421;g23a9c5b2010_3_75"/>
          <p:cNvCxnSpPr/>
          <p:nvPr/>
        </p:nvCxnSpPr>
        <p:spPr>
          <a:xfrm rot="10800000" flipH="1">
            <a:off x="3667046" y="13659221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69" name="Google Shape;421;g23a9c5b2010_3_75"/>
          <p:cNvCxnSpPr/>
          <p:nvPr/>
        </p:nvCxnSpPr>
        <p:spPr>
          <a:xfrm rot="10800000" flipH="1">
            <a:off x="7716793" y="13619996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70" name="Google Shape;421;g23a9c5b2010_3_75"/>
          <p:cNvCxnSpPr/>
          <p:nvPr/>
        </p:nvCxnSpPr>
        <p:spPr>
          <a:xfrm rot="10800000" flipH="1">
            <a:off x="6972547" y="15840522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71" name="Google Shape;421;g23a9c5b2010_3_75"/>
          <p:cNvCxnSpPr/>
          <p:nvPr/>
        </p:nvCxnSpPr>
        <p:spPr>
          <a:xfrm rot="10800000" flipH="1">
            <a:off x="4926159" y="15946641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72" name="Google Shape;421;g23a9c5b2010_3_75"/>
          <p:cNvCxnSpPr/>
          <p:nvPr/>
        </p:nvCxnSpPr>
        <p:spPr>
          <a:xfrm rot="10800000" flipH="1">
            <a:off x="2302714" y="15942702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73" name="Google Shape;423;g23a9c5b2010_3_75"/>
          <p:cNvCxnSpPr/>
          <p:nvPr/>
        </p:nvCxnSpPr>
        <p:spPr>
          <a:xfrm flipH="1">
            <a:off x="5885803" y="13154385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74" name="Google Shape;423;g23a9c5b2010_3_75"/>
          <p:cNvCxnSpPr/>
          <p:nvPr/>
        </p:nvCxnSpPr>
        <p:spPr>
          <a:xfrm>
            <a:off x="2534716" y="13071037"/>
            <a:ext cx="438833" cy="494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76" name="Google Shape;423;g23a9c5b2010_3_75"/>
          <p:cNvCxnSpPr/>
          <p:nvPr/>
        </p:nvCxnSpPr>
        <p:spPr>
          <a:xfrm flipH="1">
            <a:off x="4308586" y="13249935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77" name="TextBox 76"/>
          <p:cNvSpPr txBox="1"/>
          <p:nvPr/>
        </p:nvSpPr>
        <p:spPr>
          <a:xfrm>
            <a:off x="2205799" y="11796311"/>
            <a:ext cx="3313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Technology around us</a:t>
            </a:r>
          </a:p>
          <a:p>
            <a:r>
              <a:rPr lang="en-GB" sz="1100" dirty="0">
                <a:solidFill>
                  <a:srgbClr val="FF6699"/>
                </a:solidFill>
              </a:rPr>
              <a:t>Identify and describe some uses of computers</a:t>
            </a:r>
            <a:r>
              <a:rPr lang="en-GB" sz="1100" dirty="0" smtClean="0">
                <a:solidFill>
                  <a:srgbClr val="FF6699"/>
                </a:solidFill>
              </a:rPr>
              <a:t>.</a:t>
            </a:r>
          </a:p>
          <a:p>
            <a:r>
              <a:rPr lang="en-GB" sz="1100" dirty="0">
                <a:solidFill>
                  <a:srgbClr val="FF6699"/>
                </a:solidFill>
              </a:rPr>
              <a:t>Recognise common uses of information technology beyond </a:t>
            </a:r>
            <a:r>
              <a:rPr lang="en-GB" sz="1100" dirty="0" smtClean="0">
                <a:solidFill>
                  <a:srgbClr val="FF6699"/>
                </a:solidFill>
              </a:rPr>
              <a:t>school.</a:t>
            </a:r>
            <a:endParaRPr lang="en-GB" sz="1100" b="1" dirty="0" smtClean="0">
              <a:solidFill>
                <a:srgbClr val="FF6699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92987" y="11771598"/>
            <a:ext cx="2760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 </a:t>
            </a:r>
          </a:p>
          <a:p>
            <a:r>
              <a:rPr lang="en-GB" sz="1100" dirty="0">
                <a:solidFill>
                  <a:schemeClr val="accent6"/>
                </a:solidFill>
              </a:rPr>
              <a:t>Explain simple guidance for using technology in different </a:t>
            </a:r>
            <a:r>
              <a:rPr lang="en-GB" sz="1100" dirty="0" smtClean="0">
                <a:solidFill>
                  <a:schemeClr val="accent6"/>
                </a:solidFill>
              </a:rPr>
              <a:t>settings.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Online identities vs. Real life.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885803" y="10324735"/>
            <a:ext cx="366564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Computational thinking</a:t>
            </a:r>
          </a:p>
          <a:p>
            <a:r>
              <a:rPr lang="en-GB" sz="1100" dirty="0">
                <a:solidFill>
                  <a:schemeClr val="accent2"/>
                </a:solidFill>
              </a:rPr>
              <a:t>Create algorithms by sequencing programming blocks.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Predict </a:t>
            </a:r>
            <a:r>
              <a:rPr lang="en-GB" sz="1100" dirty="0">
                <a:solidFill>
                  <a:schemeClr val="accent2"/>
                </a:solidFill>
              </a:rPr>
              <a:t>an outcome using clues</a:t>
            </a:r>
            <a:r>
              <a:rPr lang="en-GB" sz="1100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Create an animation and quiz.</a:t>
            </a:r>
            <a:r>
              <a:rPr lang="en-GB" sz="1100" dirty="0">
                <a:solidFill>
                  <a:schemeClr val="accent2"/>
                </a:solidFill>
              </a:rPr>
              <a:t/>
            </a:r>
            <a:br>
              <a:rPr lang="en-GB" sz="1100" dirty="0">
                <a:solidFill>
                  <a:schemeClr val="accent2"/>
                </a:solidFill>
              </a:rPr>
            </a:br>
            <a:endParaRPr lang="en-GB" sz="1100" dirty="0">
              <a:solidFill>
                <a:schemeClr val="accent2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56204" y="10361768"/>
            <a:ext cx="2339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Creating media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Record and sequence sounds.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Take digital photos.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Improve compositions.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735428" y="10287865"/>
            <a:ext cx="2698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Data and information</a:t>
            </a:r>
          </a:p>
          <a:p>
            <a:r>
              <a:rPr lang="en-GB" sz="1100" dirty="0" smtClean="0">
                <a:solidFill>
                  <a:srgbClr val="7030A0"/>
                </a:solidFill>
              </a:rPr>
              <a:t>Match</a:t>
            </a:r>
            <a:r>
              <a:rPr lang="en-GB" sz="1100" dirty="0">
                <a:solidFill>
                  <a:srgbClr val="7030A0"/>
                </a:solidFill>
              </a:rPr>
              <a:t>, group and label objects</a:t>
            </a:r>
            <a:r>
              <a:rPr lang="en-GB" sz="11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GB" sz="1100" dirty="0">
                <a:solidFill>
                  <a:srgbClr val="7030A0"/>
                </a:solidFill>
              </a:rPr>
              <a:t>Record data in tally charts and pictograms.</a:t>
            </a:r>
            <a:endParaRPr lang="en-GB" sz="1100" dirty="0" smtClean="0">
              <a:solidFill>
                <a:srgbClr val="7030A0"/>
              </a:solidFill>
            </a:endParaRPr>
          </a:p>
        </p:txBody>
      </p:sp>
      <p:cxnSp>
        <p:nvCxnSpPr>
          <p:cNvPr id="82" name="Google Shape;423;g23a9c5b2010_3_75"/>
          <p:cNvCxnSpPr/>
          <p:nvPr/>
        </p:nvCxnSpPr>
        <p:spPr>
          <a:xfrm flipH="1">
            <a:off x="2624609" y="10884370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83" name="Google Shape;423;g23a9c5b2010_3_75"/>
          <p:cNvCxnSpPr/>
          <p:nvPr/>
        </p:nvCxnSpPr>
        <p:spPr>
          <a:xfrm flipH="1">
            <a:off x="5325391" y="10795497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84" name="Google Shape;423;g23a9c5b2010_3_75"/>
          <p:cNvCxnSpPr/>
          <p:nvPr/>
        </p:nvCxnSpPr>
        <p:spPr>
          <a:xfrm flipH="1">
            <a:off x="6341949" y="11038930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85" name="Google Shape;421;g23a9c5b2010_3_75"/>
          <p:cNvCxnSpPr/>
          <p:nvPr/>
        </p:nvCxnSpPr>
        <p:spPr>
          <a:xfrm rot="10800000" flipH="1">
            <a:off x="3863986" y="11524741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86" name="Google Shape;421;g23a9c5b2010_3_75"/>
          <p:cNvCxnSpPr/>
          <p:nvPr/>
        </p:nvCxnSpPr>
        <p:spPr>
          <a:xfrm rot="10800000" flipH="1">
            <a:off x="7154933" y="11486392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87" name="TextBox 86"/>
          <p:cNvSpPr txBox="1"/>
          <p:nvPr/>
        </p:nvSpPr>
        <p:spPr>
          <a:xfrm>
            <a:off x="2588676" y="9676219"/>
            <a:ext cx="29939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Consider the negative impact of technology.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Understand age restrictions.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759757" y="9680820"/>
            <a:ext cx="33133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Computing systems and networks</a:t>
            </a:r>
          </a:p>
          <a:p>
            <a:r>
              <a:rPr lang="en-GB" sz="1100" dirty="0">
                <a:solidFill>
                  <a:srgbClr val="FF6699"/>
                </a:solidFill>
              </a:rPr>
              <a:t>Develop understanding of digital devices, with an initial focus on inputs, processes, and outputs.</a:t>
            </a:r>
            <a:endParaRPr lang="en-GB" sz="1100" dirty="0" smtClean="0">
              <a:solidFill>
                <a:srgbClr val="FF6699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7907" y="8151143"/>
            <a:ext cx="2381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Computational thinking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Plan and create an algorithm to program a robot to achieve a goal.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Debug simple code.</a:t>
            </a:r>
            <a:endParaRPr lang="en-GB" sz="1100" dirty="0">
              <a:solidFill>
                <a:schemeClr val="accent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725925" y="8230471"/>
            <a:ext cx="23399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Creating media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Stop frame animation. Storyboard, sequence pictures, evaluate success.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379576" y="8343571"/>
            <a:ext cx="26987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Data and information</a:t>
            </a:r>
          </a:p>
          <a:p>
            <a:r>
              <a:rPr lang="en-GB" sz="1100" dirty="0" smtClean="0">
                <a:solidFill>
                  <a:srgbClr val="7030A0"/>
                </a:solidFill>
              </a:rPr>
              <a:t>Branching databases - </a:t>
            </a:r>
            <a:r>
              <a:rPr lang="en-GB" sz="1100" dirty="0">
                <a:solidFill>
                  <a:srgbClr val="7030A0"/>
                </a:solidFill>
              </a:rPr>
              <a:t>Sort groups of objects by using yes/no questions.</a:t>
            </a:r>
            <a:endParaRPr lang="en-GB" sz="1100" dirty="0" smtClean="0">
              <a:solidFill>
                <a:srgbClr val="7030A0"/>
              </a:solidFill>
            </a:endParaRPr>
          </a:p>
        </p:txBody>
      </p:sp>
      <p:cxnSp>
        <p:nvCxnSpPr>
          <p:cNvPr id="92" name="Google Shape;423;g23a9c5b2010_3_75"/>
          <p:cNvCxnSpPr/>
          <p:nvPr/>
        </p:nvCxnSpPr>
        <p:spPr>
          <a:xfrm flipH="1">
            <a:off x="3540329" y="8826965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3" name="Google Shape;423;g23a9c5b2010_3_75"/>
          <p:cNvCxnSpPr/>
          <p:nvPr/>
        </p:nvCxnSpPr>
        <p:spPr>
          <a:xfrm flipH="1">
            <a:off x="7628259" y="8751371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4" name="Google Shape;423;g23a9c5b2010_3_75"/>
          <p:cNvCxnSpPr/>
          <p:nvPr/>
        </p:nvCxnSpPr>
        <p:spPr>
          <a:xfrm>
            <a:off x="2475028" y="8764336"/>
            <a:ext cx="244174" cy="35942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7" name="Google Shape;421;g23a9c5b2010_3_75"/>
          <p:cNvCxnSpPr/>
          <p:nvPr/>
        </p:nvCxnSpPr>
        <p:spPr>
          <a:xfrm rot="10800000" flipH="1">
            <a:off x="3997965" y="9368316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8" name="Google Shape;421;g23a9c5b2010_3_75"/>
          <p:cNvCxnSpPr/>
          <p:nvPr/>
        </p:nvCxnSpPr>
        <p:spPr>
          <a:xfrm rot="10800000" flipH="1">
            <a:off x="6200841" y="9241041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99" name="TextBox 98"/>
          <p:cNvSpPr txBox="1"/>
          <p:nvPr/>
        </p:nvSpPr>
        <p:spPr>
          <a:xfrm>
            <a:off x="4926159" y="7465970"/>
            <a:ext cx="289997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Consider when </a:t>
            </a:r>
            <a:r>
              <a:rPr lang="en-GB" sz="1100" dirty="0">
                <a:solidFill>
                  <a:schemeClr val="accent6"/>
                </a:solidFill>
              </a:rPr>
              <a:t>to limit the amount of time using technology</a:t>
            </a:r>
            <a:r>
              <a:rPr lang="en-GB" sz="1100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Be aware of methods </a:t>
            </a:r>
            <a:r>
              <a:rPr lang="en-GB" sz="1100" dirty="0">
                <a:solidFill>
                  <a:schemeClr val="accent6"/>
                </a:solidFill>
              </a:rPr>
              <a:t>used to persuade people to buy online.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094096" y="7452658"/>
            <a:ext cx="40181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Computing systems and networks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The internet – explore and learn who </a:t>
            </a:r>
            <a:r>
              <a:rPr lang="en-GB" sz="1100" dirty="0">
                <a:solidFill>
                  <a:srgbClr val="FF6699"/>
                </a:solidFill>
              </a:rPr>
              <a:t>owns </a:t>
            </a:r>
            <a:r>
              <a:rPr lang="en-GB" sz="1100" dirty="0" smtClean="0">
                <a:solidFill>
                  <a:srgbClr val="FF6699"/>
                </a:solidFill>
              </a:rPr>
              <a:t>online content.</a:t>
            </a:r>
          </a:p>
          <a:p>
            <a:r>
              <a:rPr lang="en-GB" sz="1100" dirty="0">
                <a:solidFill>
                  <a:srgbClr val="FF6699"/>
                </a:solidFill>
              </a:rPr>
              <a:t>U</a:t>
            </a:r>
            <a:r>
              <a:rPr lang="en-GB" sz="1100" dirty="0" smtClean="0">
                <a:solidFill>
                  <a:srgbClr val="FF6699"/>
                </a:solidFill>
              </a:rPr>
              <a:t>nderstand </a:t>
            </a:r>
            <a:r>
              <a:rPr lang="en-GB" sz="1100" dirty="0">
                <a:solidFill>
                  <a:srgbClr val="FF6699"/>
                </a:solidFill>
              </a:rPr>
              <a:t>the consequences of false information.</a:t>
            </a:r>
            <a:endParaRPr lang="en-GB" sz="1100" dirty="0" smtClean="0">
              <a:solidFill>
                <a:srgbClr val="FF6699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44979" y="5848428"/>
            <a:ext cx="2565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Computational thinking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Sequence music and create a simple game. </a:t>
            </a:r>
            <a:r>
              <a:rPr lang="en-GB" sz="1100" dirty="0">
                <a:solidFill>
                  <a:schemeClr val="accent2"/>
                </a:solidFill>
              </a:rPr>
              <a:t>E</a:t>
            </a:r>
            <a:r>
              <a:rPr lang="en-GB" sz="1100" dirty="0" smtClean="0">
                <a:solidFill>
                  <a:schemeClr val="accent2"/>
                </a:solidFill>
              </a:rPr>
              <a:t>xplore sound, action and repetition blocks in Scratch.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678309" y="6001030"/>
            <a:ext cx="2453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Creating media</a:t>
            </a:r>
          </a:p>
          <a:p>
            <a:r>
              <a:rPr lang="en-GB" sz="1100" dirty="0">
                <a:solidFill>
                  <a:srgbClr val="00B0F0"/>
                </a:solidFill>
              </a:rPr>
              <a:t>Plan, record and edit an audio recording</a:t>
            </a:r>
            <a:r>
              <a:rPr lang="en-GB" sz="11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Explore photo editing and its impact.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889041" y="6074254"/>
            <a:ext cx="28738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Data and information</a:t>
            </a:r>
          </a:p>
          <a:p>
            <a:r>
              <a:rPr lang="en-GB" sz="1100" dirty="0" smtClean="0">
                <a:solidFill>
                  <a:srgbClr val="7030A0"/>
                </a:solidFill>
              </a:rPr>
              <a:t>D</a:t>
            </a:r>
            <a:r>
              <a:rPr lang="en-GB" sz="1100" dirty="0">
                <a:solidFill>
                  <a:srgbClr val="7030A0"/>
                </a:solidFill>
              </a:rPr>
              <a:t>escribe and group objects to collect data</a:t>
            </a:r>
            <a:r>
              <a:rPr lang="en-GB" sz="11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GB" sz="1100" dirty="0">
                <a:solidFill>
                  <a:srgbClr val="7030A0"/>
                </a:solidFill>
              </a:rPr>
              <a:t>Present data in a variety of ways e.g. bar chart.</a:t>
            </a:r>
            <a:endParaRPr lang="en-GB" sz="1100" dirty="0" smtClean="0">
              <a:solidFill>
                <a:srgbClr val="7030A0"/>
              </a:solidFill>
            </a:endParaRPr>
          </a:p>
        </p:txBody>
      </p:sp>
      <p:cxnSp>
        <p:nvCxnSpPr>
          <p:cNvPr id="104" name="Google Shape;423;g23a9c5b2010_3_75"/>
          <p:cNvCxnSpPr/>
          <p:nvPr/>
        </p:nvCxnSpPr>
        <p:spPr>
          <a:xfrm flipH="1">
            <a:off x="1500713" y="6279887"/>
            <a:ext cx="257588" cy="32758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5" name="Google Shape;423;g23a9c5b2010_3_75"/>
          <p:cNvCxnSpPr/>
          <p:nvPr/>
        </p:nvCxnSpPr>
        <p:spPr>
          <a:xfrm flipH="1">
            <a:off x="5525127" y="6734828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6" name="Google Shape;423;g23a9c5b2010_3_75"/>
          <p:cNvCxnSpPr/>
          <p:nvPr/>
        </p:nvCxnSpPr>
        <p:spPr>
          <a:xfrm flipH="1">
            <a:off x="7386939" y="6617869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7" name="Google Shape;421;g23a9c5b2010_3_75"/>
          <p:cNvCxnSpPr/>
          <p:nvPr/>
        </p:nvCxnSpPr>
        <p:spPr>
          <a:xfrm rot="10800000" flipH="1">
            <a:off x="2659755" y="7044717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8" name="Google Shape;421;g23a9c5b2010_3_75"/>
          <p:cNvCxnSpPr/>
          <p:nvPr/>
        </p:nvCxnSpPr>
        <p:spPr>
          <a:xfrm rot="10800000" flipH="1">
            <a:off x="6412926" y="7154634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9" name="TextBox 108"/>
          <p:cNvSpPr txBox="1"/>
          <p:nvPr/>
        </p:nvSpPr>
        <p:spPr>
          <a:xfrm>
            <a:off x="2603165" y="5256811"/>
            <a:ext cx="28999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Consider </a:t>
            </a:r>
            <a:r>
              <a:rPr lang="en-GB" sz="1100" dirty="0">
                <a:solidFill>
                  <a:schemeClr val="accent6"/>
                </a:solidFill>
              </a:rPr>
              <a:t>ways technology can affect healthy </a:t>
            </a:r>
            <a:r>
              <a:rPr lang="en-GB" sz="1100" dirty="0" smtClean="0">
                <a:solidFill>
                  <a:schemeClr val="accent6"/>
                </a:solidFill>
              </a:rPr>
              <a:t>sleep.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Online and real world bullying.</a:t>
            </a:r>
            <a:endParaRPr lang="en-GB" sz="1100" b="1" dirty="0" smtClean="0">
              <a:solidFill>
                <a:schemeClr val="accent6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377863" y="5300149"/>
            <a:ext cx="33947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Computing systems and networks</a:t>
            </a:r>
          </a:p>
          <a:p>
            <a:r>
              <a:rPr lang="en-GB" sz="1100" dirty="0">
                <a:solidFill>
                  <a:srgbClr val="FF6699"/>
                </a:solidFill>
              </a:rPr>
              <a:t>Explore how the Internet enables us to collaborate</a:t>
            </a:r>
            <a:r>
              <a:rPr lang="en-GB" sz="1100" dirty="0" smtClean="0">
                <a:solidFill>
                  <a:srgbClr val="FF6699"/>
                </a:solidFill>
              </a:rPr>
              <a:t>.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Understand email.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89512" y="3636363"/>
            <a:ext cx="2620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Computational thinking</a:t>
            </a:r>
          </a:p>
          <a:p>
            <a:r>
              <a:rPr lang="en-GB" sz="1100" dirty="0">
                <a:solidFill>
                  <a:schemeClr val="accent2"/>
                </a:solidFill>
              </a:rPr>
              <a:t>Begin to explore a text based programming language</a:t>
            </a:r>
            <a:r>
              <a:rPr lang="en-GB" sz="1100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Create a quiz using </a:t>
            </a:r>
            <a:r>
              <a:rPr lang="en-GB" sz="1100" i="1" dirty="0" smtClean="0">
                <a:solidFill>
                  <a:schemeClr val="accent2"/>
                </a:solidFill>
              </a:rPr>
              <a:t>selection</a:t>
            </a:r>
            <a:r>
              <a:rPr lang="en-GB" sz="11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679802" y="3788441"/>
            <a:ext cx="3194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Creating media</a:t>
            </a:r>
          </a:p>
          <a:p>
            <a:r>
              <a:rPr lang="en-GB" sz="1100" dirty="0">
                <a:solidFill>
                  <a:srgbClr val="00B0F0"/>
                </a:solidFill>
              </a:rPr>
              <a:t>Capture, edit, </a:t>
            </a:r>
            <a:r>
              <a:rPr lang="en-GB" sz="1100" dirty="0" smtClean="0">
                <a:solidFill>
                  <a:srgbClr val="00B0F0"/>
                </a:solidFill>
              </a:rPr>
              <a:t>manipulate and evaluate videos.</a:t>
            </a:r>
          </a:p>
          <a:p>
            <a:r>
              <a:rPr lang="en-GB" sz="1100" dirty="0">
                <a:solidFill>
                  <a:srgbClr val="00B0F0"/>
                </a:solidFill>
              </a:rPr>
              <a:t>Learn how to use different drawing </a:t>
            </a:r>
            <a:r>
              <a:rPr lang="en-GB" sz="1100" dirty="0" smtClean="0">
                <a:solidFill>
                  <a:srgbClr val="00B0F0"/>
                </a:solidFill>
              </a:rPr>
              <a:t>tools to create vector drawings.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670500" y="3826398"/>
            <a:ext cx="28738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Data and information</a:t>
            </a:r>
          </a:p>
          <a:p>
            <a:r>
              <a:rPr lang="en-GB" sz="1100" dirty="0">
                <a:solidFill>
                  <a:srgbClr val="7030A0"/>
                </a:solidFill>
              </a:rPr>
              <a:t>Order, sort and group data</a:t>
            </a:r>
            <a:r>
              <a:rPr lang="en-GB" sz="1100" dirty="0" smtClean="0">
                <a:solidFill>
                  <a:srgbClr val="7030A0"/>
                </a:solidFill>
              </a:rPr>
              <a:t>.</a:t>
            </a:r>
            <a:r>
              <a:rPr lang="en-GB" sz="1100" dirty="0">
                <a:solidFill>
                  <a:srgbClr val="7030A0"/>
                </a:solidFill>
              </a:rPr>
              <a:t/>
            </a:r>
            <a:br>
              <a:rPr lang="en-GB" sz="1100" dirty="0">
                <a:solidFill>
                  <a:srgbClr val="7030A0"/>
                </a:solidFill>
              </a:rPr>
            </a:br>
            <a:r>
              <a:rPr lang="en-GB" sz="1100" dirty="0">
                <a:solidFill>
                  <a:srgbClr val="7030A0"/>
                </a:solidFill>
              </a:rPr>
              <a:t>Use search tools to answer questions about data</a:t>
            </a:r>
            <a:r>
              <a:rPr lang="en-GB" sz="1100" dirty="0" smtClean="0">
                <a:solidFill>
                  <a:srgbClr val="7030A0"/>
                </a:solidFill>
              </a:rPr>
              <a:t>.</a:t>
            </a:r>
            <a:endParaRPr lang="en-GB" sz="1100" dirty="0">
              <a:solidFill>
                <a:srgbClr val="7030A0"/>
              </a:solidFill>
            </a:endParaRPr>
          </a:p>
        </p:txBody>
      </p:sp>
      <p:cxnSp>
        <p:nvCxnSpPr>
          <p:cNvPr id="114" name="Google Shape;423;g23a9c5b2010_3_75"/>
          <p:cNvCxnSpPr/>
          <p:nvPr/>
        </p:nvCxnSpPr>
        <p:spPr>
          <a:xfrm flipH="1">
            <a:off x="4477521" y="4360309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5" name="Google Shape;423;g23a9c5b2010_3_75"/>
          <p:cNvCxnSpPr/>
          <p:nvPr/>
        </p:nvCxnSpPr>
        <p:spPr>
          <a:xfrm>
            <a:off x="2432317" y="4226403"/>
            <a:ext cx="290485" cy="49487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7" name="Google Shape;423;g23a9c5b2010_3_75"/>
          <p:cNvCxnSpPr/>
          <p:nvPr/>
        </p:nvCxnSpPr>
        <p:spPr>
          <a:xfrm>
            <a:off x="7905141" y="4439614"/>
            <a:ext cx="155427" cy="40045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8" name="Google Shape;421;g23a9c5b2010_3_75"/>
          <p:cNvCxnSpPr/>
          <p:nvPr/>
        </p:nvCxnSpPr>
        <p:spPr>
          <a:xfrm rot="10800000" flipH="1">
            <a:off x="3946870" y="4929648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9" name="Google Shape;421;g23a9c5b2010_3_75"/>
          <p:cNvCxnSpPr/>
          <p:nvPr/>
        </p:nvCxnSpPr>
        <p:spPr>
          <a:xfrm rot="10800000" flipH="1">
            <a:off x="6519888" y="4853239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2" name="TextBox 121"/>
          <p:cNvSpPr txBox="1"/>
          <p:nvPr/>
        </p:nvSpPr>
        <p:spPr>
          <a:xfrm>
            <a:off x="5042494" y="3104445"/>
            <a:ext cx="2858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6"/>
                </a:solidFill>
              </a:rPr>
              <a:t>Online safety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Understand </a:t>
            </a:r>
            <a:r>
              <a:rPr lang="en-GB" sz="1100" dirty="0">
                <a:solidFill>
                  <a:schemeClr val="accent6"/>
                </a:solidFill>
              </a:rPr>
              <a:t>‘digital reputation’ is and what it can consist of</a:t>
            </a:r>
            <a:r>
              <a:rPr lang="en-GB" sz="1100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n-GB" sz="1100" dirty="0" smtClean="0">
                <a:solidFill>
                  <a:schemeClr val="accent6"/>
                </a:solidFill>
              </a:rPr>
              <a:t>How to capture evidence of online bullying.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799860" y="3051442"/>
            <a:ext cx="33947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99"/>
                </a:solidFill>
              </a:rPr>
              <a:t>Computing systems and networks</a:t>
            </a:r>
          </a:p>
          <a:p>
            <a:r>
              <a:rPr lang="en-GB" sz="1100" dirty="0" smtClean="0">
                <a:solidFill>
                  <a:srgbClr val="FF6699"/>
                </a:solidFill>
              </a:rPr>
              <a:t>Investigate and evaluate </a:t>
            </a:r>
            <a:r>
              <a:rPr lang="en-GB" sz="1100" dirty="0">
                <a:solidFill>
                  <a:srgbClr val="FF6699"/>
                </a:solidFill>
              </a:rPr>
              <a:t>which methods of internet communication to use for particular purposes</a:t>
            </a:r>
            <a:endParaRPr lang="en-GB" sz="1100" dirty="0" smtClean="0">
              <a:solidFill>
                <a:srgbClr val="FF6699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761558" y="1540174"/>
            <a:ext cx="26206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2"/>
                </a:solidFill>
              </a:rPr>
              <a:t>Computational thinking</a:t>
            </a:r>
          </a:p>
          <a:p>
            <a:r>
              <a:rPr lang="en-GB" sz="1100" dirty="0">
                <a:solidFill>
                  <a:schemeClr val="accent2"/>
                </a:solidFill>
              </a:rPr>
              <a:t>Learn what variables are, and relate them to real-world examples of values that can be set and changed</a:t>
            </a:r>
            <a:r>
              <a:rPr lang="en-GB" sz="1100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GB" sz="1100" dirty="0" smtClean="0">
                <a:solidFill>
                  <a:schemeClr val="accent2"/>
                </a:solidFill>
              </a:rPr>
              <a:t>Plan and program a game.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270321" y="1711789"/>
            <a:ext cx="3194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F0"/>
                </a:solidFill>
              </a:rPr>
              <a:t>Creating media</a:t>
            </a:r>
          </a:p>
          <a:p>
            <a:r>
              <a:rPr lang="en-GB" sz="1100" dirty="0">
                <a:solidFill>
                  <a:srgbClr val="00B0F0"/>
                </a:solidFill>
              </a:rPr>
              <a:t>Explore various aspects of </a:t>
            </a:r>
            <a:r>
              <a:rPr lang="en-GB" sz="1100" dirty="0" smtClean="0">
                <a:solidFill>
                  <a:srgbClr val="00B0F0"/>
                </a:solidFill>
              </a:rPr>
              <a:t>film-making.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Write and record a documentary.</a:t>
            </a:r>
          </a:p>
          <a:p>
            <a:r>
              <a:rPr lang="en-GB" sz="1100" dirty="0" smtClean="0">
                <a:solidFill>
                  <a:srgbClr val="00B0F0"/>
                </a:solidFill>
              </a:rPr>
              <a:t>Explore digital 3D modelling.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172" y="1749546"/>
            <a:ext cx="28738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7030A0"/>
                </a:solidFill>
              </a:rPr>
              <a:t>Data and information</a:t>
            </a:r>
          </a:p>
          <a:p>
            <a:r>
              <a:rPr lang="en-GB" sz="1100" dirty="0">
                <a:solidFill>
                  <a:srgbClr val="7030A0"/>
                </a:solidFill>
              </a:rPr>
              <a:t>Explore spreadsheets and inputting data</a:t>
            </a:r>
            <a:r>
              <a:rPr lang="en-GB" sz="1100" dirty="0" smtClean="0">
                <a:solidFill>
                  <a:srgbClr val="7030A0"/>
                </a:solidFill>
              </a:rPr>
              <a:t>. </a:t>
            </a:r>
            <a:endParaRPr lang="en-GB" sz="1100" b="1" dirty="0" smtClean="0">
              <a:solidFill>
                <a:srgbClr val="7030A0"/>
              </a:solidFill>
            </a:endParaRPr>
          </a:p>
        </p:txBody>
      </p:sp>
      <p:cxnSp>
        <p:nvCxnSpPr>
          <p:cNvPr id="127" name="Google Shape;421;g23a9c5b2010_3_75"/>
          <p:cNvCxnSpPr/>
          <p:nvPr/>
        </p:nvCxnSpPr>
        <p:spPr>
          <a:xfrm rot="10800000" flipH="1">
            <a:off x="4226200" y="2774880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8" name="Google Shape;421;g23a9c5b2010_3_75"/>
          <p:cNvCxnSpPr/>
          <p:nvPr/>
        </p:nvCxnSpPr>
        <p:spPr>
          <a:xfrm rot="10800000" flipH="1">
            <a:off x="6541511" y="2852405"/>
            <a:ext cx="3606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9" name="Google Shape;423;g23a9c5b2010_3_75"/>
          <p:cNvCxnSpPr/>
          <p:nvPr/>
        </p:nvCxnSpPr>
        <p:spPr>
          <a:xfrm flipH="1">
            <a:off x="2099033" y="2311827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0" name="Google Shape;423;g23a9c5b2010_3_75"/>
          <p:cNvCxnSpPr/>
          <p:nvPr/>
        </p:nvCxnSpPr>
        <p:spPr>
          <a:xfrm flipH="1">
            <a:off x="5209554" y="2294942"/>
            <a:ext cx="4221" cy="4680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1" name="Google Shape;423;g23a9c5b2010_3_75"/>
          <p:cNvCxnSpPr/>
          <p:nvPr/>
        </p:nvCxnSpPr>
        <p:spPr>
          <a:xfrm flipH="1">
            <a:off x="7557618" y="2173718"/>
            <a:ext cx="266151" cy="47587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032" name="Picture 8" descr="stop Icon 13756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783" y="16497561"/>
            <a:ext cx="707264" cy="70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raffic light Icon 669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612" y="14488815"/>
            <a:ext cx="924895" cy="92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attern Icon 103155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44" y="15164693"/>
            <a:ext cx="857171" cy="85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ouse Icon 58716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58" y="13687864"/>
            <a:ext cx="941825" cy="94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echnology All Around Us!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1" t="19987" r="9760" b="29438"/>
          <a:stretch/>
        </p:blipFill>
        <p:spPr bwMode="auto">
          <a:xfrm>
            <a:off x="4831977" y="15522198"/>
            <a:ext cx="725237" cy="61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directions Icon 241265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537" y="11852253"/>
            <a:ext cx="625649" cy="62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matching Icon 252626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79" y="10745058"/>
            <a:ext cx="815468" cy="81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mask Icon 586785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603" y="11983138"/>
            <a:ext cx="1121484" cy="112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photo Icon 584506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753" y="9170566"/>
            <a:ext cx="695338" cy="69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robot Icon 119355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97" y="7205714"/>
            <a:ext cx="912764" cy="91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time Icon 587784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918" y="7935633"/>
            <a:ext cx="559863" cy="55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sleep Icon 182700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41" y="4713914"/>
            <a:ext cx="847463" cy="84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collaborate Icon 95367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68" y="4964318"/>
            <a:ext cx="940910" cy="9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graph Icon 587501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8" y="5895910"/>
            <a:ext cx="1002410" cy="100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quiz Icon 568279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27" y="2781160"/>
            <a:ext cx="892718" cy="89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bullying Icon 5844695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00" y="2547633"/>
            <a:ext cx="892299" cy="8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film Icon 5871777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944" y="1077215"/>
            <a:ext cx="904660" cy="90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spreadsheet Icon 164214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18" y="1002975"/>
            <a:ext cx="694892" cy="69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music Icon 587556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09" y="19214634"/>
            <a:ext cx="303636" cy="30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music Icon 587563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76" y="9094864"/>
            <a:ext cx="790228" cy="79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What is a pictogram? | TheSchoolRun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429" y="11145226"/>
            <a:ext cx="869973" cy="58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Make a Stop Motion Animation - for Beginners : 9 Steps - Instructables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07" y="8977522"/>
            <a:ext cx="1038582" cy="62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Scratch Team - YouTube"/>
          <p:cNvPicPr>
            <a:picLocks noChangeAspect="1" noChangeArrowheads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95" b="15932"/>
          <a:stretch/>
        </p:blipFill>
        <p:spPr bwMode="auto">
          <a:xfrm>
            <a:off x="4698053" y="6840765"/>
            <a:ext cx="796674" cy="58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Introduction to the Bee-Bot and Blue-Bot in the Classroom - Modern Teaching  Blog"/>
          <p:cNvPicPr>
            <a:picLocks noChangeAspect="1" noChangeArrowheads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6"/>
          <a:stretch/>
        </p:blipFill>
        <p:spPr bwMode="auto">
          <a:xfrm>
            <a:off x="4703047" y="13353392"/>
            <a:ext cx="1011411" cy="61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The best vector art tutorials | Creative Bloq"/>
          <p:cNvPicPr>
            <a:picLocks noChangeAspect="1" noChangeArrowheads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9" t="9944" r="21168" b="13062"/>
          <a:stretch/>
        </p:blipFill>
        <p:spPr bwMode="auto">
          <a:xfrm>
            <a:off x="4675335" y="4645380"/>
            <a:ext cx="849648" cy="63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Variables in Scratch Programming - GeeksforGeeks"/>
          <p:cNvPicPr>
            <a:picLocks noChangeAspect="1" noChangeArrowheads="1"/>
          </p:cNvPicPr>
          <p:nvPr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1" t="4004" r="42949" b="7727"/>
          <a:stretch/>
        </p:blipFill>
        <p:spPr bwMode="auto">
          <a:xfrm>
            <a:off x="4777589" y="2461040"/>
            <a:ext cx="560685" cy="63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1" name="Google Shape;421;g23a9c5b2010_3_75"/>
          <p:cNvCxnSpPr/>
          <p:nvPr/>
        </p:nvCxnSpPr>
        <p:spPr>
          <a:xfrm rot="10800000" flipH="1">
            <a:off x="1299411" y="3544170"/>
            <a:ext cx="3606" cy="60201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22" name="Google Shape;422;g23a9c5b2010_3_75"/>
          <p:cNvCxnSpPr/>
          <p:nvPr/>
        </p:nvCxnSpPr>
        <p:spPr>
          <a:xfrm>
            <a:off x="1825234" y="3506518"/>
            <a:ext cx="0" cy="63966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23" name="Google Shape;423;g23a9c5b2010_3_75"/>
          <p:cNvCxnSpPr/>
          <p:nvPr/>
        </p:nvCxnSpPr>
        <p:spPr>
          <a:xfrm flipH="1">
            <a:off x="2238738" y="3556503"/>
            <a:ext cx="4221" cy="61474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24" name="Google Shape;424;g23a9c5b2010_3_75"/>
          <p:cNvCxnSpPr/>
          <p:nvPr/>
        </p:nvCxnSpPr>
        <p:spPr>
          <a:xfrm rot="10800000">
            <a:off x="885291" y="3544170"/>
            <a:ext cx="0" cy="60201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25" name="Google Shape;425;g23a9c5b2010_3_75"/>
          <p:cNvSpPr/>
          <p:nvPr/>
        </p:nvSpPr>
        <p:spPr>
          <a:xfrm>
            <a:off x="256055" y="173917"/>
            <a:ext cx="7536815" cy="3100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help keep a consistent format - please use font: Calibri (Body)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use this web link to add any images: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55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hlinkClick r:id="rId3">
                <a:extLst>
                  <a:ext uri="{A12FA001-AC4F-418D-AE19-62706E023703}">
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Noun Project: Free Icons &amp; Stock Photos for Everything (thenounproject.com)</a:t>
            </a: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copy and paste the timeline markers </a:t>
            </a: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15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1181</Words>
  <Application>Microsoft Office PowerPoint</Application>
  <PresentationFormat>Custom</PresentationFormat>
  <Paragraphs>209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Claire James</cp:lastModifiedBy>
  <cp:revision>57</cp:revision>
  <cp:lastPrinted>2023-10-10T16:09:13Z</cp:lastPrinted>
  <dcterms:created xsi:type="dcterms:W3CDTF">2018-02-08T08:28:53Z</dcterms:created>
  <dcterms:modified xsi:type="dcterms:W3CDTF">2023-10-10T16:13:46Z</dcterms:modified>
</cp:coreProperties>
</file>