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jH7Bjev1YfdetiTUcrwZQ4tx1k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FF3300"/>
    <a:srgbClr val="0033CC"/>
    <a:srgbClr val="FF0000"/>
    <a:srgbClr val="43A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43" d="100"/>
          <a:sy n="43" d="100"/>
        </p:scale>
        <p:origin x="3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3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529360" y="7365887"/>
            <a:ext cx="14949339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-3723255" y="5330707"/>
            <a:ext cx="14949339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4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-65384"/>
            <a:ext cx="9726896" cy="17640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44092" y="319176"/>
            <a:ext cx="9271513" cy="17054871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 rot="-5400000">
            <a:off x="110679" y="12614301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452098" y="14490714"/>
            <a:ext cx="6414913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Christianity, </a:t>
            </a:r>
            <a:r>
              <a:rPr lang="en-GB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Sikism</a:t>
            </a: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Islam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rot="5400000" flipH="1">
            <a:off x="6560950" y="10235996"/>
            <a:ext cx="2907437" cy="2349951"/>
          </a:xfrm>
          <a:prstGeom prst="blockArc">
            <a:avLst>
              <a:gd name="adj1" fmla="val 10816712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676850" y="12203506"/>
            <a:ext cx="6342777" cy="6624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Ethics, Worldviews upon religion and Media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452098" y="9827541"/>
            <a:ext cx="6433788" cy="616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Poverty and Wealth, Expression of religion and Humanism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 rot="-5400000">
            <a:off x="54468" y="7972378"/>
            <a:ext cx="2767587" cy="219351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5400000" flipH="1">
            <a:off x="6626356" y="5498830"/>
            <a:ext cx="2969653" cy="2042738"/>
          </a:xfrm>
          <a:prstGeom prst="blockArc">
            <a:avLst>
              <a:gd name="adj1" fmla="val 10535290"/>
              <a:gd name="adj2" fmla="val 54870"/>
              <a:gd name="adj3" fmla="val 3135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916640" y="7360399"/>
            <a:ext cx="6271415" cy="645179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Investigating Religion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366184" y="4903181"/>
            <a:ext cx="6539180" cy="6100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Investigating Religion in Modern 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ociety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7664027" y="458474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7901090" y="4737619"/>
            <a:ext cx="795042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736306" y="9612891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8007479" y="986835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694593" y="12001757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896557" y="12248418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7597671" y="14061060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740880" y="14233678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 rot="5400000">
            <a:off x="8078069" y="2646212"/>
            <a:ext cx="938427" cy="73596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38000">
                <a:srgbClr val="A9BEE4"/>
              </a:gs>
              <a:gs pos="39000">
                <a:srgbClr val="A9BEE4"/>
              </a:gs>
              <a:gs pos="84000">
                <a:srgbClr val="00206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7786990" y="14418565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dirty="0"/>
          </a:p>
        </p:txBody>
      </p:sp>
      <p:sp>
        <p:nvSpPr>
          <p:cNvPr id="129" name="Google Shape;129;p2"/>
          <p:cNvSpPr txBox="1"/>
          <p:nvPr/>
        </p:nvSpPr>
        <p:spPr>
          <a:xfrm>
            <a:off x="882113" y="12303875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896558" y="12320655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dirty="0"/>
          </a:p>
        </p:txBody>
      </p:sp>
      <p:sp>
        <p:nvSpPr>
          <p:cNvPr id="131" name="Google Shape;131;p2"/>
          <p:cNvSpPr txBox="1"/>
          <p:nvPr/>
        </p:nvSpPr>
        <p:spPr>
          <a:xfrm>
            <a:off x="8038554" y="9960511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dirty="0"/>
          </a:p>
        </p:txBody>
      </p:sp>
      <p:sp>
        <p:nvSpPr>
          <p:cNvPr id="132" name="Google Shape;132;p2"/>
          <p:cNvSpPr txBox="1"/>
          <p:nvPr/>
        </p:nvSpPr>
        <p:spPr>
          <a:xfrm>
            <a:off x="7932193" y="4749643"/>
            <a:ext cx="84107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STEP</a:t>
            </a:r>
            <a:endParaRPr dirty="0"/>
          </a:p>
        </p:txBody>
      </p:sp>
      <p:sp>
        <p:nvSpPr>
          <p:cNvPr id="133" name="Google Shape;133;p2"/>
          <p:cNvSpPr txBox="1"/>
          <p:nvPr/>
        </p:nvSpPr>
        <p:spPr>
          <a:xfrm>
            <a:off x="7878074" y="4766902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dirty="0"/>
          </a:p>
        </p:txBody>
      </p:sp>
      <p:sp>
        <p:nvSpPr>
          <p:cNvPr id="137" name="Google Shape;137;p2"/>
          <p:cNvSpPr/>
          <p:nvPr/>
        </p:nvSpPr>
        <p:spPr>
          <a:xfrm>
            <a:off x="879014" y="7151652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1212963" y="7352435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858853" y="7308690"/>
            <a:ext cx="13711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3200" dirty="0"/>
          </a:p>
        </p:txBody>
      </p:sp>
      <p:cxnSp>
        <p:nvCxnSpPr>
          <p:cNvPr id="142" name="Google Shape;142;p2"/>
          <p:cNvCxnSpPr/>
          <p:nvPr/>
        </p:nvCxnSpPr>
        <p:spPr>
          <a:xfrm flipV="1">
            <a:off x="4326278" y="15211106"/>
            <a:ext cx="0" cy="43754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3" name="Google Shape;143;p2"/>
          <p:cNvCxnSpPr/>
          <p:nvPr/>
        </p:nvCxnSpPr>
        <p:spPr>
          <a:xfrm flipH="1" flipV="1">
            <a:off x="7699344" y="15144453"/>
            <a:ext cx="60908" cy="31603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6" name="Google Shape;146;p2"/>
          <p:cNvSpPr txBox="1"/>
          <p:nvPr/>
        </p:nvSpPr>
        <p:spPr>
          <a:xfrm>
            <a:off x="7729798" y="14220810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8044169" y="9903012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1105174" y="7226821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3447" y="227660"/>
            <a:ext cx="1221857" cy="111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/>
          <p:nvPr/>
        </p:nvSpPr>
        <p:spPr>
          <a:xfrm>
            <a:off x="642608" y="332103"/>
            <a:ext cx="67738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Subject learning journey – </a:t>
            </a:r>
            <a:r>
              <a:rPr lang="en-GB" sz="2800" b="1" dirty="0" smtClean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(RE)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5702" y="15487363"/>
            <a:ext cx="1533810" cy="63094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How do the beliefs of Christians impact on their daily lives and communities?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51551" y="15414345"/>
            <a:ext cx="12640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Recap on Christianity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0650" y="15648390"/>
            <a:ext cx="13957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Christian beliefs and teachings.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31365" y="16644029"/>
            <a:ext cx="12640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 places of worship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25760" y="15761267"/>
            <a:ext cx="12640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creation story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401233" y="15930809"/>
            <a:ext cx="12640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Easter story 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44315" y="15214495"/>
            <a:ext cx="12640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Christmas story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49826" y="16345012"/>
            <a:ext cx="1264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10 commands of the bible 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5255" y="13812637"/>
            <a:ext cx="83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Exploration 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of philosophical and ethical 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037" y="11150766"/>
            <a:ext cx="1119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Builds 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on the Y7 Autumn term topic introduction to Ethics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30961" y="11816036"/>
            <a:ext cx="1119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Arguments for and against the existence of God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15271" y="12031920"/>
            <a:ext cx="11199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Origins of philosophy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98901" y="11522772"/>
            <a:ext cx="11199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Critical evaluation skills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01353" y="11355933"/>
            <a:ext cx="1533810" cy="63094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What can we find out about differing religious and non-religious worldviews (e.g. humanism, </a:t>
            </a:r>
            <a:r>
              <a:rPr lang="en-GB" sz="7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Bahá’í</a:t>
            </a:r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endParaRPr lang="en-GB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Google Shape;142;p2"/>
          <p:cNvCxnSpPr/>
          <p:nvPr/>
        </p:nvCxnSpPr>
        <p:spPr>
          <a:xfrm flipH="1">
            <a:off x="2926247" y="12027516"/>
            <a:ext cx="188934" cy="16372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3757137" y="15672695"/>
            <a:ext cx="1138282" cy="63094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How do the beliefs of Sikhs impact on their daily lives and actions. 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714078" y="16245528"/>
            <a:ext cx="1110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 beliefs, teachings &amp; practices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Sikhism 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3510" y="15819923"/>
            <a:ext cx="1045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impact of these on the lives of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Sikhs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in today’s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society.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449" y="16310506"/>
            <a:ext cx="74217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Celebration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of Guru Nanak's birthday. 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664865" y="15902686"/>
            <a:ext cx="17193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What does it mean to belong or to not belong to a community </a:t>
            </a:r>
          </a:p>
          <a:p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568612" y="8045328"/>
            <a:ext cx="702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their application of knowledge and critical evaluation skills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537462" y="15856062"/>
            <a:ext cx="1533810" cy="41549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do Muslims believe? </a:t>
            </a:r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023673" y="15581757"/>
            <a:ext cx="102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Recap - Introduction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to Islam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65113" y="16353249"/>
            <a:ext cx="102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Five Pillars of Islam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897823" y="16253222"/>
            <a:ext cx="10284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Ramadan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32379" y="16350631"/>
            <a:ext cx="1028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Georgian calendars and the Islamic calendar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1039" y="13811393"/>
            <a:ext cx="1090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 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to develop their application of knowledge and critical evaluation skills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612" y="15609930"/>
            <a:ext cx="685512" cy="6855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651" y="15282875"/>
            <a:ext cx="534667" cy="534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277" y="15516684"/>
            <a:ext cx="551298" cy="5512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9287" y="11458547"/>
            <a:ext cx="336467" cy="336467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2357359" y="11830549"/>
            <a:ext cx="1533810" cy="20005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define religion?</a:t>
            </a:r>
            <a:endParaRPr lang="en-GB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9" name="Google Shape;142;p2"/>
          <p:cNvCxnSpPr/>
          <p:nvPr/>
        </p:nvCxnSpPr>
        <p:spPr>
          <a:xfrm>
            <a:off x="5496947" y="11959910"/>
            <a:ext cx="115340" cy="20839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8709658" y="14115398"/>
            <a:ext cx="794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Westgate Baptist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609" y="15885658"/>
            <a:ext cx="29109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Bahai</a:t>
            </a:r>
            <a:r>
              <a:rPr lang="en-GB" sz="7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Local Spiritual Assembly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0758" y="11149287"/>
            <a:ext cx="9975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humanism 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6506" y="11397292"/>
            <a:ext cx="10657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GB" sz="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Bahai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1555" y="11791690"/>
            <a:ext cx="16736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Identifying similarities and differences 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9340" y="10854550"/>
            <a:ext cx="221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Discuss how the world began according to different religions.</a:t>
            </a:r>
          </a:p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Discuss own personal views 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949" y="12999552"/>
            <a:ext cx="1744134" cy="20005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How does the media portray religion?</a:t>
            </a:r>
          </a:p>
        </p:txBody>
      </p:sp>
      <p:cxnSp>
        <p:nvCxnSpPr>
          <p:cNvPr id="94" name="Google Shape;142;p2"/>
          <p:cNvCxnSpPr/>
          <p:nvPr/>
        </p:nvCxnSpPr>
        <p:spPr>
          <a:xfrm flipH="1" flipV="1">
            <a:off x="8507457" y="12735539"/>
            <a:ext cx="194893" cy="25830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4" name="TextBox 143"/>
          <p:cNvSpPr txBox="1"/>
          <p:nvPr/>
        </p:nvSpPr>
        <p:spPr>
          <a:xfrm>
            <a:off x="6938943" y="12975109"/>
            <a:ext cx="7997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Exploring political view points in relation to religion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188055" y="13239416"/>
            <a:ext cx="13135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discuss if ,media is a positive or negative addition to society 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902196" y="13583974"/>
            <a:ext cx="799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role does media play in religion?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524522" y="13314757"/>
            <a:ext cx="799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Exploring different types of media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6500" y="12421284"/>
            <a:ext cx="648606" cy="648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849" y="11621981"/>
            <a:ext cx="449334" cy="44933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56973" y="10645180"/>
            <a:ext cx="12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 to build upon application of knowledge and critical evaluation skills. </a:t>
            </a:r>
            <a:endParaRPr lang="en-GB" sz="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2" name="Google Shape;143;p2"/>
          <p:cNvCxnSpPr/>
          <p:nvPr/>
        </p:nvCxnSpPr>
        <p:spPr>
          <a:xfrm flipH="1" flipV="1">
            <a:off x="2303057" y="15144931"/>
            <a:ext cx="43754" cy="29967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90" name="TextBox 89"/>
          <p:cNvSpPr txBox="1"/>
          <p:nvPr/>
        </p:nvSpPr>
        <p:spPr>
          <a:xfrm>
            <a:off x="5908186" y="9151049"/>
            <a:ext cx="1744134" cy="30777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What do differing worldviews say about wealth and poverty in our world today?</a:t>
            </a:r>
          </a:p>
        </p:txBody>
      </p:sp>
      <p:cxnSp>
        <p:nvCxnSpPr>
          <p:cNvPr id="91" name="Google Shape;142;p2"/>
          <p:cNvCxnSpPr/>
          <p:nvPr/>
        </p:nvCxnSpPr>
        <p:spPr>
          <a:xfrm flipH="1">
            <a:off x="7198646" y="9453609"/>
            <a:ext cx="64732" cy="32221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5122884" y="8883619"/>
            <a:ext cx="741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understand how poverty can effect adults and young people in the world.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9501" y="9477986"/>
            <a:ext cx="1504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Exploring different religion and their attitude to  wealth and poverty.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2019" y="8765292"/>
            <a:ext cx="12128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 right act.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70860" y="8756821"/>
            <a:ext cx="946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poverty?</a:t>
            </a:r>
          </a:p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wealth?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32201" y="9099550"/>
            <a:ext cx="1071308" cy="20005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Why do people pray?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63632" y="8530313"/>
            <a:ext cx="13173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Argument for and against.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6" name="Google Shape;142;p2"/>
          <p:cNvCxnSpPr/>
          <p:nvPr/>
        </p:nvCxnSpPr>
        <p:spPr>
          <a:xfrm flipH="1">
            <a:off x="3522954" y="9378527"/>
            <a:ext cx="149378" cy="40203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6" name="TextBox 35"/>
          <p:cNvSpPr txBox="1"/>
          <p:nvPr/>
        </p:nvSpPr>
        <p:spPr>
          <a:xfrm>
            <a:off x="5957648" y="8932186"/>
            <a:ext cx="8469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Global issues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5208" y="7924759"/>
            <a:ext cx="124220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Expressing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(religious and spiritual forms of expression; questions of identity and diversity) 	</a:t>
            </a:r>
          </a:p>
          <a:p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3753370" y="8403614"/>
            <a:ext cx="83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Describe what some believers say and do when they pray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r>
              <a:rPr lang="en-GB" dirty="0"/>
              <a:t>  </a:t>
            </a:r>
          </a:p>
          <a:p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3729141" y="8874077"/>
            <a:ext cx="1127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Describe ways in which prayer can comfort and challenge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believers.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r>
              <a:rPr lang="en-GB" dirty="0"/>
              <a:t>  </a:t>
            </a:r>
          </a:p>
          <a:p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535121" y="9123860"/>
            <a:ext cx="108727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Explain similarities and differences between how people pray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r>
              <a:rPr lang="en-GB" dirty="0"/>
              <a:t>  </a:t>
            </a:r>
          </a:p>
          <a:p>
            <a:endParaRPr lang="en-GB" dirty="0"/>
          </a:p>
        </p:txBody>
      </p:sp>
      <p:sp>
        <p:nvSpPr>
          <p:cNvPr id="109" name="TextBox 108"/>
          <p:cNvSpPr txBox="1"/>
          <p:nvPr/>
        </p:nvSpPr>
        <p:spPr>
          <a:xfrm>
            <a:off x="1140630" y="8625475"/>
            <a:ext cx="818414" cy="30777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Humanism </a:t>
            </a:r>
          </a:p>
          <a:p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" name="Google Shape;142;p2"/>
          <p:cNvCxnSpPr/>
          <p:nvPr/>
        </p:nvCxnSpPr>
        <p:spPr>
          <a:xfrm flipH="1">
            <a:off x="979137" y="8892679"/>
            <a:ext cx="285450" cy="21733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248638" y="5989254"/>
            <a:ext cx="12906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" i="1" dirty="0">
                <a:latin typeface="Calibri" panose="020F0502020204030204" pitchFamily="34" charset="0"/>
                <a:cs typeface="Calibri" panose="020F0502020204030204" pitchFamily="34" charset="0"/>
              </a:rPr>
              <a:t>To consider the role of individual conscience when making </a:t>
            </a:r>
            <a:r>
              <a:rPr lang="en-GB" sz="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decisions</a:t>
            </a:r>
            <a:r>
              <a:rPr lang="en-GB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7946156" y="8378646"/>
            <a:ext cx="127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Pupils begin to see that their own ability to reason and a sense of conscience can be sources of moral authority.</a:t>
            </a:r>
          </a:p>
          <a:p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28637" y="1362255"/>
            <a:ext cx="13468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Pupils learn about various religious and philosophical viewpoints regarding the inherent ethical nature of human beings.</a:t>
            </a:r>
          </a:p>
          <a:p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847292" y="8296569"/>
            <a:ext cx="66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a human?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996580" y="8605436"/>
            <a:ext cx="66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do humanists find the truth?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93571" y="6397385"/>
            <a:ext cx="6663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do humanists work out what is right or wrong?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608117" y="9154358"/>
            <a:ext cx="6663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 humanists  believe about life and death?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88930" y="8987450"/>
            <a:ext cx="6663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famous Humanist can we learn about?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97842" y="5842806"/>
            <a:ext cx="126904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Pupils begin to consider whether it is useful or dangerous to view the media as a source of moral authority.</a:t>
            </a:r>
          </a:p>
          <a:p>
            <a:endParaRPr lang="en-GB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0855" y="8973061"/>
            <a:ext cx="378030" cy="37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4090" y="9042730"/>
            <a:ext cx="458734" cy="4587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7483" y="8464825"/>
            <a:ext cx="546230" cy="54623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164506" y="6566958"/>
            <a:ext cx="1352758" cy="30777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makes us human?</a:t>
            </a:r>
            <a:r>
              <a:rPr lang="en-GB" dirty="0"/>
              <a:t> </a:t>
            </a:r>
          </a:p>
        </p:txBody>
      </p:sp>
      <p:cxnSp>
        <p:nvCxnSpPr>
          <p:cNvPr id="123" name="Google Shape;142;p2"/>
          <p:cNvCxnSpPr/>
          <p:nvPr/>
        </p:nvCxnSpPr>
        <p:spPr>
          <a:xfrm>
            <a:off x="2745171" y="6902354"/>
            <a:ext cx="168971" cy="39212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9" name="TextBox 48"/>
          <p:cNvSpPr txBox="1"/>
          <p:nvPr/>
        </p:nvSpPr>
        <p:spPr>
          <a:xfrm>
            <a:off x="2775886" y="8717408"/>
            <a:ext cx="965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MORALITY- a sense of right and wrong value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54283" y="6933403"/>
            <a:ext cx="12328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INTELLIGENCE-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 ability to think and reflect, to apply knowledge to learning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52008" y="6970933"/>
            <a:ext cx="94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MIND - to helps us think and decide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11957" y="5843100"/>
            <a:ext cx="10465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INFLUENCES AND EXPERIENCE that affect the kind of people we are and the decisions we makes.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2930" y="6030013"/>
            <a:ext cx="975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LANGUAGE - the ability to read/write languages.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205" y="5569090"/>
            <a:ext cx="137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east humanists- Visit/visitors</a:t>
            </a:r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905002" y="6768966"/>
            <a:ext cx="1176871" cy="20005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Can miracles happen? </a:t>
            </a:r>
          </a:p>
        </p:txBody>
      </p:sp>
      <p:cxnSp>
        <p:nvCxnSpPr>
          <p:cNvPr id="127" name="Google Shape;142;p2"/>
          <p:cNvCxnSpPr/>
          <p:nvPr/>
        </p:nvCxnSpPr>
        <p:spPr>
          <a:xfrm flipH="1">
            <a:off x="4766968" y="6947776"/>
            <a:ext cx="162450" cy="34669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7" name="TextBox 56"/>
          <p:cNvSpPr txBox="1"/>
          <p:nvPr/>
        </p:nvSpPr>
        <p:spPr>
          <a:xfrm>
            <a:off x="6165405" y="6623389"/>
            <a:ext cx="68515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Investigate </a:t>
            </a:r>
            <a:r>
              <a:rPr lang="en-GB" alt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the differences between a miracle, a mystery and magic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06872" y="6253141"/>
            <a:ext cx="90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Christianity and modern miracle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77482" y="6430720"/>
            <a:ext cx="806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Arguments for and against.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4" name="Google Shape;142;p2"/>
          <p:cNvCxnSpPr/>
          <p:nvPr/>
        </p:nvCxnSpPr>
        <p:spPr>
          <a:xfrm>
            <a:off x="4575444" y="4484545"/>
            <a:ext cx="38006" cy="33913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6" name="TextBox 135"/>
          <p:cNvSpPr txBox="1"/>
          <p:nvPr/>
        </p:nvSpPr>
        <p:spPr>
          <a:xfrm>
            <a:off x="1026617" y="3953991"/>
            <a:ext cx="1176871" cy="30777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Moral Dilemmas</a:t>
            </a:r>
            <a:r>
              <a:rPr lang="en-GB" dirty="0"/>
              <a:t> 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43489" y="3663568"/>
            <a:ext cx="1752188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Talk about and consider all the possibilities. </a:t>
            </a:r>
          </a:p>
          <a:p>
            <a:pPr>
              <a:spcAft>
                <a:spcPts val="100"/>
              </a:spcAft>
            </a:pPr>
            <a:r>
              <a:rPr lang="en-GB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835659" y="4169504"/>
            <a:ext cx="899250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Establish the facts and consider the evidence.</a:t>
            </a:r>
          </a:p>
          <a:p>
            <a:pPr>
              <a:spcAft>
                <a:spcPts val="100"/>
              </a:spcAft>
            </a:pPr>
            <a:r>
              <a:rPr lang="en-GB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332450" y="7024917"/>
            <a:ext cx="9025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would you do and why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304304" y="4261768"/>
            <a:ext cx="1364688" cy="20005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Spirituality </a:t>
            </a:r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through music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</p:txBody>
      </p:sp>
      <p:cxnSp>
        <p:nvCxnSpPr>
          <p:cNvPr id="156" name="Google Shape;142;p2"/>
          <p:cNvCxnSpPr/>
          <p:nvPr/>
        </p:nvCxnSpPr>
        <p:spPr>
          <a:xfrm>
            <a:off x="7305243" y="4530107"/>
            <a:ext cx="69533" cy="31927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7" name="TextBox 156"/>
          <p:cNvSpPr txBox="1"/>
          <p:nvPr/>
        </p:nvSpPr>
        <p:spPr>
          <a:xfrm>
            <a:off x="6853438" y="6026762"/>
            <a:ext cx="1364688" cy="20005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Why does Jerusalem matter</a:t>
            </a:r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422302" y="4334621"/>
            <a:ext cx="1364688" cy="20005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Harm no living thing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9" name="Google Shape;142;p2"/>
          <p:cNvCxnSpPr/>
          <p:nvPr/>
        </p:nvCxnSpPr>
        <p:spPr>
          <a:xfrm>
            <a:off x="8087499" y="6197464"/>
            <a:ext cx="349690" cy="36051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0" name="Google Shape;142;p2"/>
          <p:cNvCxnSpPr/>
          <p:nvPr/>
        </p:nvCxnSpPr>
        <p:spPr>
          <a:xfrm flipH="1">
            <a:off x="1101368" y="4313751"/>
            <a:ext cx="176906" cy="2285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8" name="TextBox 47"/>
          <p:cNvSpPr txBox="1"/>
          <p:nvPr/>
        </p:nvSpPr>
        <p:spPr>
          <a:xfrm>
            <a:off x="4602136" y="3724688"/>
            <a:ext cx="113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eflect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on their own beliefs and gain knowledge and respect for the beliefs of others.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88035" y="3978288"/>
            <a:ext cx="109401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Pupils learn that sound is capable of provoking a variety of associations, feelings and sensations, including awe.</a:t>
            </a:r>
          </a:p>
          <a:p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3422390" y="3766298"/>
            <a:ext cx="12142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Pupils think about the sounds that are meaningful to them.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73005" y="4514217"/>
            <a:ext cx="1530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uman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beings have used sound and music since prehistoric times to create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special.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47881" y="5653142"/>
            <a:ext cx="87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Investigating the Jewish practise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50564" y="6285079"/>
            <a:ext cx="8705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Investigating the Islamic believes and teaching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542383" y="6362255"/>
            <a:ext cx="8705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Comparing Islam. Christianity and Judaism.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52429" y="1236957"/>
            <a:ext cx="133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Understand what lies behind the commitment to create religious art and music in the various religions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81853" y="1117902"/>
            <a:ext cx="15000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 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that each pathway to God is not more important than the other but that individuals can respond to the idea of God in different ways. 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217301" y="6379197"/>
            <a:ext cx="373160" cy="37316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 flipH="1" flipV="1">
            <a:off x="1850631" y="3952422"/>
            <a:ext cx="329280" cy="3562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0177" y="4131870"/>
            <a:ext cx="305613" cy="30561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28467" y="5921022"/>
            <a:ext cx="397459" cy="397459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6886277" y="3763641"/>
            <a:ext cx="9771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Animal Right act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795208" y="4192659"/>
            <a:ext cx="97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Evolution or creation?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760291" y="4485302"/>
            <a:ext cx="1899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What do religions and non-religious literature and texts teach about our treatment of animals?</a:t>
            </a: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8905" y="4207842"/>
            <a:ext cx="426417" cy="426417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6394642" y="3917823"/>
            <a:ext cx="13903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understand the rule of law regarding animal rights and conservation. </a:t>
            </a: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8780" y="6999490"/>
            <a:ext cx="443042" cy="443042"/>
          </a:xfrm>
          <a:prstGeom prst="rect">
            <a:avLst/>
          </a:prstGeom>
        </p:spPr>
      </p:pic>
      <p:sp>
        <p:nvSpPr>
          <p:cNvPr id="172" name="TextBox 171"/>
          <p:cNvSpPr txBox="1"/>
          <p:nvPr/>
        </p:nvSpPr>
        <p:spPr>
          <a:xfrm>
            <a:off x="8793531" y="3641989"/>
            <a:ext cx="848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 Gabriel’s Church Heaton </a:t>
            </a:r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784984" y="3799419"/>
            <a:ext cx="62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RSPCA Visit/Visitor </a:t>
            </a:r>
            <a:endParaRPr lang="en-GB" sz="7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128929" y="3574303"/>
            <a:ext cx="1252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Establish the facts and consider the evidence.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194752" y="4323725"/>
            <a:ext cx="1217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Begin to understand what a moral issue is and the meaning of the words “moral choices”.</a:t>
            </a:r>
            <a:endParaRPr lang="en-GB" sz="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71" name="Google Shape;105;p2"/>
          <p:cNvSpPr/>
          <p:nvPr/>
        </p:nvSpPr>
        <p:spPr>
          <a:xfrm rot="-5400000">
            <a:off x="-41133" y="3090140"/>
            <a:ext cx="2767587" cy="2078518"/>
          </a:xfrm>
          <a:prstGeom prst="blockArc">
            <a:avLst>
              <a:gd name="adj1" fmla="val 10677583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08;p2"/>
          <p:cNvSpPr/>
          <p:nvPr/>
        </p:nvSpPr>
        <p:spPr>
          <a:xfrm>
            <a:off x="1342660" y="2732211"/>
            <a:ext cx="6873130" cy="6100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ASDAN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393572" y="254971"/>
            <a:ext cx="9271500" cy="17055000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375"/>
              </a:spcAft>
              <a:buNone/>
            </a:pPr>
            <a:endParaRPr dirty="0"/>
          </a:p>
        </p:txBody>
      </p:sp>
      <p:sp>
        <p:nvSpPr>
          <p:cNvPr id="159" name="Google Shape;159;p3"/>
          <p:cNvSpPr/>
          <p:nvPr/>
        </p:nvSpPr>
        <p:spPr>
          <a:xfrm rot="-54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2114179" y="15522198"/>
            <a:ext cx="6414913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Christianity, Judaism and Cultural Celebrations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/>
          <p:nvPr/>
        </p:nvSpPr>
        <p:spPr>
          <a:xfrm rot="5400000" flipH="1">
            <a:off x="6465923" y="11434591"/>
            <a:ext cx="2847721" cy="2231207"/>
          </a:xfrm>
          <a:prstGeom prst="blockArc">
            <a:avLst>
              <a:gd name="adj1" fmla="val 10886207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2204083" y="13373222"/>
            <a:ext cx="5774265" cy="6120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Christianity, </a:t>
            </a: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Buddhism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Religion in the Community.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1910878" y="11067724"/>
            <a:ext cx="5841604" cy="616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Christianity, Sikhism, Buddhism and Local Faiths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 rot="-5400000">
            <a:off x="719462" y="9269323"/>
            <a:ext cx="2767587" cy="219351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/>
          <p:nvPr/>
        </p:nvSpPr>
        <p:spPr>
          <a:xfrm rot="5400000" flipH="1">
            <a:off x="6545473" y="7086232"/>
            <a:ext cx="2816912" cy="2287911"/>
          </a:xfrm>
          <a:prstGeom prst="blockArc">
            <a:avLst>
              <a:gd name="adj1" fmla="val 10517088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172952" y="8974867"/>
            <a:ext cx="5909338" cy="652772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Hinduism, Christianity, Islam,  Sikhism and Judaism.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2114178" y="6887945"/>
            <a:ext cx="5994709" cy="553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/>
          <p:nvPr/>
        </p:nvSpPr>
        <p:spPr>
          <a:xfrm rot="-5400000">
            <a:off x="749559" y="4994512"/>
            <a:ext cx="2763039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/>
          <p:nvPr/>
        </p:nvSpPr>
        <p:spPr>
          <a:xfrm rot="5400000" flipH="1">
            <a:off x="6413793" y="2754900"/>
            <a:ext cx="2804502" cy="2271582"/>
          </a:xfrm>
          <a:prstGeom prst="blockArc">
            <a:avLst>
              <a:gd name="adj1" fmla="val 11003978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2072144" y="4693794"/>
            <a:ext cx="5873891" cy="6248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</a:t>
            </a: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Judaism, Christianity and Rituals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404158" y="4263992"/>
            <a:ext cx="1004783" cy="113931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3693882" y="4477656"/>
            <a:ext cx="661887" cy="69271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6688412" y="6743489"/>
            <a:ext cx="896738" cy="105686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6880586" y="7012159"/>
            <a:ext cx="598496" cy="6472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557618" y="1093440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744572" y="1113519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58058" y="14480896"/>
            <a:ext cx="1215000" cy="1305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955498" y="14699168"/>
            <a:ext cx="8412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7720399" y="1516469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7907353" y="15365478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1785122" y="2458360"/>
            <a:ext cx="6023138" cy="6305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Religion Diversity, Christianity, Global Issues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/>
          <p:nvPr/>
        </p:nvSpPr>
        <p:spPr>
          <a:xfrm rot="-5400000">
            <a:off x="992866" y="2404929"/>
            <a:ext cx="938427" cy="73596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38000">
                <a:srgbClr val="A9BEE4"/>
              </a:gs>
              <a:gs pos="39000">
                <a:srgbClr val="A9BEE4"/>
              </a:gs>
              <a:gs pos="84000">
                <a:srgbClr val="00206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7897104" y="15586294"/>
            <a:ext cx="8410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EYFS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872050" y="14689388"/>
            <a:ext cx="841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919926" y="14769060"/>
            <a:ext cx="841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188" name="Google Shape;188;p3"/>
          <p:cNvSpPr txBox="1"/>
          <p:nvPr/>
        </p:nvSpPr>
        <p:spPr>
          <a:xfrm>
            <a:off x="7752482" y="11238133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89" name="Google Shape;189;p3"/>
          <p:cNvSpPr txBox="1"/>
          <p:nvPr/>
        </p:nvSpPr>
        <p:spPr>
          <a:xfrm>
            <a:off x="6726955" y="6787978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dirty="0"/>
          </a:p>
        </p:txBody>
      </p:sp>
      <p:sp>
        <p:nvSpPr>
          <p:cNvPr id="190" name="Google Shape;190;p3"/>
          <p:cNvSpPr txBox="1"/>
          <p:nvPr/>
        </p:nvSpPr>
        <p:spPr>
          <a:xfrm>
            <a:off x="6998159" y="6896429"/>
            <a:ext cx="37105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3613151" y="4468389"/>
            <a:ext cx="6877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7790117" y="2504083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93" name="Google Shape;193;p3"/>
          <p:cNvSpPr txBox="1"/>
          <p:nvPr/>
        </p:nvSpPr>
        <p:spPr>
          <a:xfrm>
            <a:off x="7784127" y="2565555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1250388" y="8941631"/>
            <a:ext cx="1061666" cy="12272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1375485" y="918342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1344960" y="9204478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7736663" y="11176275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1362290" y="9045158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3535049" y="4462819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5146" y="325084"/>
            <a:ext cx="1232531" cy="1483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3"/>
          <p:cNvCxnSpPr/>
          <p:nvPr/>
        </p:nvCxnSpPr>
        <p:spPr>
          <a:xfrm>
            <a:off x="1766653" y="14335363"/>
            <a:ext cx="347525" cy="2193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2" name="Google Shape;202;p3"/>
          <p:cNvCxnSpPr/>
          <p:nvPr/>
        </p:nvCxnSpPr>
        <p:spPr>
          <a:xfrm flipH="1">
            <a:off x="6767173" y="15184560"/>
            <a:ext cx="7007" cy="32984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3" name="Google Shape;203;p3"/>
          <p:cNvCxnSpPr/>
          <p:nvPr/>
        </p:nvCxnSpPr>
        <p:spPr>
          <a:xfrm>
            <a:off x="1233898" y="13320626"/>
            <a:ext cx="160092" cy="40254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4" name="Google Shape;204;p3"/>
          <p:cNvCxnSpPr/>
          <p:nvPr/>
        </p:nvCxnSpPr>
        <p:spPr>
          <a:xfrm rot="10800000" flipH="1">
            <a:off x="3230405" y="16173687"/>
            <a:ext cx="5700" cy="3630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5" name="Google Shape;205;p3"/>
          <p:cNvSpPr/>
          <p:nvPr/>
        </p:nvSpPr>
        <p:spPr>
          <a:xfrm>
            <a:off x="642607" y="530736"/>
            <a:ext cx="47579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Subject learning journey – (RE)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5950248" y="14647761"/>
            <a:ext cx="2155351" cy="41545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explore Christianity and Judaism  and explore special stories and places of multitude of religions and celebrated festivals. </a:t>
            </a:r>
            <a:endParaRPr sz="7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2159205" y="14434164"/>
            <a:ext cx="1801803" cy="307746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Family, Creation, Thankfulness </a:t>
            </a: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452990" y="12851756"/>
            <a:ext cx="1468460" cy="430857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gifts given at Christmas? </a:t>
            </a: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3"/>
          <p:cNvCxnSpPr>
            <a:stCxn id="211" idx="2"/>
          </p:cNvCxnSpPr>
          <p:nvPr/>
        </p:nvCxnSpPr>
        <p:spPr>
          <a:xfrm flipH="1">
            <a:off x="3410160" y="12670697"/>
            <a:ext cx="230578" cy="66358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1" name="Google Shape;211;p3"/>
          <p:cNvSpPr txBox="1"/>
          <p:nvPr/>
        </p:nvSpPr>
        <p:spPr>
          <a:xfrm>
            <a:off x="2768188" y="12173155"/>
            <a:ext cx="1745100" cy="497542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Jesus special to Christians?</a:t>
            </a:r>
            <a:r>
              <a:rPr lang="en-GB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3376" y="16502984"/>
            <a:ext cx="485775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talk about events in their own lives and the lives of family members. </a:t>
            </a:r>
            <a:endParaRPr lang="en-GB" sz="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29833" y="16552100"/>
            <a:ext cx="298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GB" sz="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GB" sz="800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GB" sz="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 and differences between themselves and others, and among families, communities and traditions</a:t>
            </a:r>
            <a:endParaRPr lang="en-GB" sz="800" i="1" dirty="0"/>
          </a:p>
        </p:txBody>
      </p:sp>
      <p:cxnSp>
        <p:nvCxnSpPr>
          <p:cNvPr id="63" name="Google Shape;204;p3"/>
          <p:cNvCxnSpPr/>
          <p:nvPr/>
        </p:nvCxnSpPr>
        <p:spPr>
          <a:xfrm rot="10800000" flipH="1">
            <a:off x="6674553" y="16153761"/>
            <a:ext cx="5700" cy="3630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4801022" y="14940412"/>
            <a:ext cx="11867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800"/>
            </a:pPr>
            <a:r>
              <a:rPr lang="en-GB" sz="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Christianity and Judaism- </a:t>
            </a:r>
            <a:r>
              <a:rPr lang="en-GB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celebration of Christmas , Easter ,  Shrove Tuesday and St David’s Day.  </a:t>
            </a:r>
            <a:endParaRPr lang="en-GB" sz="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5581" y="15102312"/>
            <a:ext cx="9086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800"/>
            </a:pPr>
            <a:r>
              <a:rPr lang="en-GB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New Year </a:t>
            </a:r>
            <a:endParaRPr lang="en-GB" sz="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959" y="15262676"/>
            <a:ext cx="76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Hinduism- Diwali </a:t>
            </a:r>
            <a:endParaRPr lang="en-GB" sz="700" dirty="0">
              <a:latin typeface="Calibri"/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55568" y="15045312"/>
            <a:ext cx="707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Muslim celebration- Eid and Ramadan 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35450" y="14699644"/>
            <a:ext cx="121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lvl="0">
              <a:buClr>
                <a:schemeClr val="dk1"/>
              </a:buClr>
              <a:buSzPts val="700"/>
            </a:pPr>
            <a:r>
              <a:rPr lang="en-GB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</a:t>
            </a: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learn </a:t>
            </a:r>
            <a:r>
              <a:rPr lang="en-GB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Christianity?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1649" y="14696147"/>
            <a:ext cx="1064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Christians believe about God?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1625" y="13700954"/>
            <a:ext cx="113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lvl="0">
              <a:buClr>
                <a:srgbClr val="0B0C0C"/>
              </a:buClr>
              <a:buSzPts val="700"/>
            </a:pPr>
            <a:r>
              <a:rPr lang="en-GB" sz="800" dirty="0" smtClean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What is the meaning </a:t>
            </a:r>
            <a:r>
              <a:rPr lang="en-GB" sz="800" dirty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GB" sz="800" dirty="0" smtClean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Christmas?</a:t>
            </a:r>
            <a:endParaRPr lang="en-GB" sz="800" dirty="0">
              <a:solidFill>
                <a:srgbClr val="0B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913" y="13352620"/>
            <a:ext cx="97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is Christmas celebrated? </a:t>
            </a: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616" y="14126372"/>
            <a:ext cx="100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dirty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What Christians believe about Christmas </a:t>
            </a:r>
            <a:r>
              <a:rPr lang="en-GB" sz="800" dirty="0" smtClean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Day?</a:t>
            </a: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6701" y="12874506"/>
            <a:ext cx="15995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lvl="0">
              <a:buClr>
                <a:srgbClr val="0B0C0C"/>
              </a:buClr>
              <a:buSzPts val="600"/>
            </a:pPr>
            <a:r>
              <a:rPr lang="en-GB" sz="700" dirty="0" smtClean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Develop an understanding of, what a Christian </a:t>
            </a:r>
            <a:r>
              <a:rPr lang="en-GB" sz="700" dirty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is and what they </a:t>
            </a:r>
            <a:r>
              <a:rPr lang="en-GB" sz="700" dirty="0" smtClean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believe.</a:t>
            </a:r>
            <a:endParaRPr lang="en-GB" sz="700" dirty="0">
              <a:solidFill>
                <a:srgbClr val="0B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GB" sz="800" dirty="0"/>
          </a:p>
        </p:txBody>
      </p:sp>
      <p:sp>
        <p:nvSpPr>
          <p:cNvPr id="85" name="TextBox 84"/>
          <p:cNvSpPr txBox="1"/>
          <p:nvPr/>
        </p:nvSpPr>
        <p:spPr>
          <a:xfrm>
            <a:off x="2471763" y="12651695"/>
            <a:ext cx="148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lvl="0">
              <a:spcBef>
                <a:spcPts val="375"/>
              </a:spcBef>
              <a:buClr>
                <a:srgbClr val="0B0C0C"/>
              </a:buClr>
              <a:buSzPts val="600"/>
            </a:pPr>
            <a:r>
              <a:rPr lang="en-GB" sz="700" dirty="0" smtClean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n-GB" sz="700" dirty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Jesus is special to </a:t>
            </a:r>
            <a:r>
              <a:rPr lang="en-GB" sz="700" dirty="0" smtClean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Christians.</a:t>
            </a:r>
            <a:endParaRPr lang="en-GB" sz="700" dirty="0">
              <a:solidFill>
                <a:srgbClr val="0B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83529" y="12630527"/>
            <a:ext cx="11549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lvl="0">
              <a:spcBef>
                <a:spcPts val="375"/>
              </a:spcBef>
              <a:buClr>
                <a:srgbClr val="0B0C0C"/>
              </a:buClr>
              <a:buSzPts val="600"/>
            </a:pPr>
            <a:r>
              <a:rPr lang="en-GB" sz="700" dirty="0" smtClean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Learning about </a:t>
            </a:r>
            <a:r>
              <a:rPr lang="en-GB" sz="700" dirty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the teachings of the Bible through stories</a:t>
            </a:r>
            <a:endParaRPr lang="en-GB"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GB" sz="800" dirty="0"/>
          </a:p>
        </p:txBody>
      </p:sp>
      <p:sp>
        <p:nvSpPr>
          <p:cNvPr id="90" name="TextBox 89"/>
          <p:cNvSpPr txBox="1"/>
          <p:nvPr/>
        </p:nvSpPr>
        <p:spPr>
          <a:xfrm>
            <a:off x="3369872" y="13065387"/>
            <a:ext cx="1709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lvl="0">
              <a:spcBef>
                <a:spcPts val="375"/>
              </a:spcBef>
              <a:buClr>
                <a:srgbClr val="0B0C0C"/>
              </a:buClr>
              <a:buSzPts val="600"/>
            </a:pPr>
            <a:r>
              <a:rPr lang="en-GB" sz="700" dirty="0" smtClean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GB" sz="700" dirty="0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the Bible is and why it is so important to Christians</a:t>
            </a:r>
          </a:p>
          <a:p>
            <a:endParaRPr lang="en-GB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8600717" y="14059395"/>
            <a:ext cx="11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 church North Shields </a:t>
            </a:r>
            <a:endParaRPr lang="en-GB" sz="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6363" y="14811126"/>
            <a:ext cx="127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Hancock Museum – Christmas celebrations </a:t>
            </a:r>
            <a:endParaRPr lang="en-GB" sz="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211;p3"/>
          <p:cNvSpPr txBox="1"/>
          <p:nvPr/>
        </p:nvSpPr>
        <p:spPr>
          <a:xfrm>
            <a:off x="5022025" y="12203283"/>
            <a:ext cx="1320536" cy="497542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What is the Easter story</a:t>
            </a:r>
            <a:r>
              <a:rPr lang="en-GB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8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dk1"/>
              </a:solidFill>
            </a:endParaRPr>
          </a:p>
        </p:txBody>
      </p:sp>
      <p:cxnSp>
        <p:nvCxnSpPr>
          <p:cNvPr id="100" name="Google Shape;201;p3"/>
          <p:cNvCxnSpPr/>
          <p:nvPr/>
        </p:nvCxnSpPr>
        <p:spPr>
          <a:xfrm>
            <a:off x="5650849" y="12708478"/>
            <a:ext cx="0" cy="61980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3" name="TextBox 32"/>
          <p:cNvSpPr txBox="1"/>
          <p:nvPr/>
        </p:nvSpPr>
        <p:spPr>
          <a:xfrm>
            <a:off x="5626643" y="12950268"/>
            <a:ext cx="9397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events of the Easter story and what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happened.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591141" y="12708833"/>
            <a:ext cx="11910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we celebrate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Easter.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627932" y="12708474"/>
            <a:ext cx="148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Christians believe about Easter</a:t>
            </a: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03958" y="13993617"/>
            <a:ext cx="1137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Describe the main beliefs of a religion. </a:t>
            </a:r>
            <a:endParaRPr lang="en-GB" sz="7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163" y="11404607"/>
            <a:ext cx="76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escribe </a:t>
            </a:r>
            <a:r>
              <a:rPr lang="en-US" sz="700" i="1" dirty="0">
                <a:latin typeface="Calibri" panose="020F0502020204030204" pitchFamily="34" charset="0"/>
                <a:cs typeface="Calibri" panose="020F0502020204030204" pitchFamily="34" charset="0"/>
              </a:rPr>
              <a:t>the main festivals of a religion</a:t>
            </a:r>
            <a:r>
              <a:rPr lang="en-US" dirty="0"/>
              <a:t>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211;p3"/>
          <p:cNvSpPr txBox="1"/>
          <p:nvPr/>
        </p:nvSpPr>
        <p:spPr>
          <a:xfrm>
            <a:off x="5874540" y="13994755"/>
            <a:ext cx="1320536" cy="430857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What can we find out about Buddha?</a:t>
            </a:r>
            <a:endParaRPr sz="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7" name="Google Shape;203;p3"/>
          <p:cNvCxnSpPr/>
          <p:nvPr/>
        </p:nvCxnSpPr>
        <p:spPr>
          <a:xfrm flipV="1">
            <a:off x="7191474" y="13988872"/>
            <a:ext cx="152825" cy="12278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2" name="TextBox 41"/>
          <p:cNvSpPr txBox="1"/>
          <p:nvPr/>
        </p:nvSpPr>
        <p:spPr>
          <a:xfrm>
            <a:off x="7304155" y="14245072"/>
            <a:ext cx="1127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Who Buddha is and where he came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857436" y="13995657"/>
            <a:ext cx="11272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Buddhists believe and what morals they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follow.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315455" y="14002434"/>
            <a:ext cx="12087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Buddhism originated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Google Shape;211;p3"/>
          <p:cNvSpPr txBox="1"/>
          <p:nvPr/>
        </p:nvSpPr>
        <p:spPr>
          <a:xfrm>
            <a:off x="6968231" y="12275681"/>
            <a:ext cx="1320536" cy="359042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375"/>
              </a:spcBef>
              <a:buClr>
                <a:schemeClr val="dk1"/>
              </a:buClr>
              <a:buSzPts val="1100"/>
            </a:pPr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Religion in the community </a:t>
            </a:r>
            <a:endParaRPr sz="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4" name="Google Shape;203;p3"/>
          <p:cNvCxnSpPr/>
          <p:nvPr/>
        </p:nvCxnSpPr>
        <p:spPr>
          <a:xfrm>
            <a:off x="7657775" y="12635307"/>
            <a:ext cx="316537" cy="54102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7" name="TextBox 46"/>
          <p:cNvSpPr txBox="1"/>
          <p:nvPr/>
        </p:nvSpPr>
        <p:spPr>
          <a:xfrm>
            <a:off x="7760590" y="12628433"/>
            <a:ext cx="763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eligions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in their local area</a:t>
            </a:r>
          </a:p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44247" y="11779580"/>
            <a:ext cx="196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00" i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7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ecognise</a:t>
            </a:r>
            <a:r>
              <a:rPr lang="en-US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700" i="1" dirty="0">
                <a:latin typeface="Calibri" panose="020F0502020204030204" pitchFamily="34" charset="0"/>
                <a:cs typeface="Calibri" panose="020F0502020204030204" pitchFamily="34" charset="0"/>
              </a:rPr>
              <a:t>name and describe religious artefacts, places and </a:t>
            </a:r>
            <a:r>
              <a:rPr lang="en-US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practices.</a:t>
            </a:r>
            <a:endParaRPr lang="en-GB" sz="7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1225321" y="12054898"/>
            <a:ext cx="11416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00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xplain </a:t>
            </a:r>
            <a:r>
              <a:rPr lang="en-US" sz="700" i="1" dirty="0">
                <a:latin typeface="Calibri" panose="020F0502020204030204" pitchFamily="34" charset="0"/>
                <a:cs typeface="Calibri" panose="020F0502020204030204" pitchFamily="34" charset="0"/>
              </a:rPr>
              <a:t>religious rituals and ceremonies and the meaning of them, including their own experiences of </a:t>
            </a:r>
            <a:r>
              <a:rPr lang="en-US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them.</a:t>
            </a:r>
            <a:endParaRPr lang="en-GB" sz="7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7017001" y="12628429"/>
            <a:ext cx="8617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Investigating different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religious buildings and what they represent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83272" y="9672748"/>
            <a:ext cx="85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ame </a:t>
            </a:r>
            <a:r>
              <a:rPr lang="en-US" sz="700" i="1" dirty="0">
                <a:latin typeface="Calibri" panose="020F0502020204030204" pitchFamily="34" charset="0"/>
                <a:cs typeface="Calibri" panose="020F0502020204030204" pitchFamily="34" charset="0"/>
              </a:rPr>
              <a:t>religious symbols and the meaning of </a:t>
            </a:r>
            <a:r>
              <a:rPr lang="en-US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64029" y="11819313"/>
            <a:ext cx="1207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To identify similarities and differences in different cultures through role play activities </a:t>
            </a:r>
          </a:p>
          <a:p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8659851" y="13485111"/>
            <a:ext cx="1285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Newcastle Buddhist Centre </a:t>
            </a:r>
            <a:endParaRPr lang="en-GB" sz="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83586" y="10250398"/>
            <a:ext cx="1025416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Why is Sikhism important to Sikhs?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2975" y="10144125"/>
            <a:ext cx="1242624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Why is the Bible special to Christians? What can we learn about the story of St Cuthbert?</a:t>
            </a:r>
          </a:p>
        </p:txBody>
      </p:sp>
      <p:cxnSp>
        <p:nvCxnSpPr>
          <p:cNvPr id="103" name="Google Shape;203;p3"/>
          <p:cNvCxnSpPr/>
          <p:nvPr/>
        </p:nvCxnSpPr>
        <p:spPr>
          <a:xfrm>
            <a:off x="7152340" y="10711312"/>
            <a:ext cx="163115" cy="3785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7229256" y="10713399"/>
            <a:ext cx="97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Christian 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beliefs and values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4651" y="10758676"/>
            <a:ext cx="1453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Why the Bible is important to </a:t>
            </a:r>
            <a:r>
              <a:rPr lang="en-GB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Christians?</a:t>
            </a: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4211" y="9669672"/>
            <a:ext cx="679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What do Christians believe about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God?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348" y="10206524"/>
            <a:ext cx="1035502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Why is Christmas important to Christians? </a:t>
            </a:r>
          </a:p>
        </p:txBody>
      </p:sp>
      <p:cxnSp>
        <p:nvCxnSpPr>
          <p:cNvPr id="109" name="Google Shape;203;p3"/>
          <p:cNvCxnSpPr/>
          <p:nvPr/>
        </p:nvCxnSpPr>
        <p:spPr>
          <a:xfrm flipH="1">
            <a:off x="5484323" y="10689232"/>
            <a:ext cx="138954" cy="40064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" name="TextBox 19"/>
          <p:cNvSpPr txBox="1"/>
          <p:nvPr/>
        </p:nvSpPr>
        <p:spPr>
          <a:xfrm>
            <a:off x="4593598" y="10691189"/>
            <a:ext cx="1018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Understanding </a:t>
            </a:r>
            <a:r>
              <a:rPr lang="en-GB" sz="700" dirty="0"/>
              <a:t> 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 meaning of Christmas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4398" y="9948222"/>
            <a:ext cx="995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Why people give gifts at Christmas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46004" y="10684620"/>
            <a:ext cx="931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 events in the nativity story and what happened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66205" y="10593900"/>
            <a:ext cx="8961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Sikhism? Compare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Christianity? </a:t>
            </a:r>
            <a:endParaRPr lang="en-GB" sz="700" dirty="0"/>
          </a:p>
          <a:p>
            <a:endParaRPr lang="en-GB" dirty="0"/>
          </a:p>
        </p:txBody>
      </p:sp>
      <p:cxnSp>
        <p:nvCxnSpPr>
          <p:cNvPr id="116" name="Google Shape;203;p3"/>
          <p:cNvCxnSpPr/>
          <p:nvPr/>
        </p:nvCxnSpPr>
        <p:spPr>
          <a:xfrm flipH="1">
            <a:off x="3016998" y="10593903"/>
            <a:ext cx="196210" cy="48471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" name="TextBox 31"/>
          <p:cNvSpPr txBox="1"/>
          <p:nvPr/>
        </p:nvSpPr>
        <p:spPr>
          <a:xfrm>
            <a:off x="3092217" y="10047840"/>
            <a:ext cx="948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What is </a:t>
            </a:r>
            <a:r>
              <a:rPr lang="en-GB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Kirpan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62985" y="11562477"/>
            <a:ext cx="930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Gurdwara</a:t>
            </a:r>
            <a:r>
              <a:rPr lang="en-GB" sz="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Siri Guru Singh </a:t>
            </a:r>
            <a:r>
              <a:rPr lang="en-GB" sz="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Sabha</a:t>
            </a:r>
          </a:p>
          <a:p>
            <a:r>
              <a:rPr lang="en-GB" sz="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Newcastle </a:t>
            </a:r>
          </a:p>
          <a:p>
            <a:r>
              <a:rPr lang="en-GB" sz="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Visit/ </a:t>
            </a:r>
            <a:r>
              <a:rPr lang="en-GB" sz="800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vistors</a:t>
            </a:r>
            <a:r>
              <a:rPr lang="en-GB" sz="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146343" y="10162983"/>
            <a:ext cx="744134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How do Christians celebrate Easter?</a:t>
            </a:r>
          </a:p>
        </p:txBody>
      </p:sp>
      <p:cxnSp>
        <p:nvCxnSpPr>
          <p:cNvPr id="119" name="Google Shape;203;p3"/>
          <p:cNvCxnSpPr/>
          <p:nvPr/>
        </p:nvCxnSpPr>
        <p:spPr>
          <a:xfrm flipH="1">
            <a:off x="2321243" y="10746558"/>
            <a:ext cx="114954" cy="31403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" name="TextBox 30"/>
          <p:cNvSpPr txBox="1"/>
          <p:nvPr/>
        </p:nvSpPr>
        <p:spPr>
          <a:xfrm>
            <a:off x="4268161" y="9721473"/>
            <a:ext cx="8477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Recall what</a:t>
            </a:r>
          </a:p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Christians</a:t>
            </a:r>
          </a:p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believed</a:t>
            </a:r>
          </a:p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happened on</a:t>
            </a:r>
          </a:p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Easter Sunday.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44977" y="9999811"/>
            <a:ext cx="305715" cy="3057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658" y="10388621"/>
            <a:ext cx="322488" cy="3224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601074" y="10411385"/>
            <a:ext cx="382501" cy="38250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824433" y="10697632"/>
            <a:ext cx="649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meaning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Easter?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40553" y="10713399"/>
            <a:ext cx="913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events of the Easter story and what happened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2592" y="9942057"/>
            <a:ext cx="664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Linked  to shrove Tuesday, Ash Wednesday.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cxnSp>
        <p:nvCxnSpPr>
          <p:cNvPr id="128" name="Google Shape;203;p3"/>
          <p:cNvCxnSpPr/>
          <p:nvPr/>
        </p:nvCxnSpPr>
        <p:spPr>
          <a:xfrm>
            <a:off x="848781" y="10638612"/>
            <a:ext cx="232545" cy="25616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0" name="TextBox 129"/>
          <p:cNvSpPr txBox="1"/>
          <p:nvPr/>
        </p:nvSpPr>
        <p:spPr>
          <a:xfrm>
            <a:off x="266729" y="10172504"/>
            <a:ext cx="744134" cy="4154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How do Buddhist show their beliefs?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066" y="9965054"/>
            <a:ext cx="373684" cy="37368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59539" y="9604353"/>
            <a:ext cx="6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Where Buddhism originated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0801" y="10634299"/>
            <a:ext cx="72780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symbols associated with Buddhism and what they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represent.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50706" y="9343988"/>
            <a:ext cx="7216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How Buddhists pray and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why.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14388" y="8428353"/>
            <a:ext cx="744134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What can we learn about our local faith communities?</a:t>
            </a:r>
          </a:p>
        </p:txBody>
      </p:sp>
      <p:cxnSp>
        <p:nvCxnSpPr>
          <p:cNvPr id="136" name="Google Shape;203;p3"/>
          <p:cNvCxnSpPr/>
          <p:nvPr/>
        </p:nvCxnSpPr>
        <p:spPr>
          <a:xfrm>
            <a:off x="1015307" y="8956209"/>
            <a:ext cx="372390" cy="39477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522" y="8270290"/>
            <a:ext cx="435383" cy="4353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22923" y="8306620"/>
            <a:ext cx="679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Recap Year 1 learning the different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religions in their local area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25345" y="7901643"/>
            <a:ext cx="12049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identify similarities and differences in different cultures through role play activities 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25003" y="8897776"/>
            <a:ext cx="994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Identifying different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religious buildings and what they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represent.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393" y="7150297"/>
            <a:ext cx="1085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understand that they have their own choices to make and begin to understand the concept of morals</a:t>
            </a:r>
            <a:r>
              <a:rPr lang="en-GB" dirty="0"/>
              <a:t>.</a:t>
            </a:r>
          </a:p>
        </p:txBody>
      </p:sp>
      <p:cxnSp>
        <p:nvCxnSpPr>
          <p:cNvPr id="139" name="Google Shape;203;p3"/>
          <p:cNvCxnSpPr/>
          <p:nvPr/>
        </p:nvCxnSpPr>
        <p:spPr>
          <a:xfrm>
            <a:off x="2830263" y="8703360"/>
            <a:ext cx="103738" cy="2531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3" name="TextBox 42"/>
          <p:cNvSpPr txBox="1"/>
          <p:nvPr/>
        </p:nvSpPr>
        <p:spPr>
          <a:xfrm>
            <a:off x="2143327" y="8193434"/>
            <a:ext cx="827979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How Do </a:t>
            </a:r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Hindus </a:t>
            </a:r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Worship?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82842" y="8034195"/>
            <a:ext cx="147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 Hinduism and understanding that they worship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gods.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96244" y="8482034"/>
            <a:ext cx="145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Hindus have many festivals and one of them is Diwali</a:t>
            </a:r>
            <a:endParaRPr lang="en-GB" sz="700" dirty="0"/>
          </a:p>
        </p:txBody>
      </p:sp>
      <p:sp>
        <p:nvSpPr>
          <p:cNvPr id="60" name="TextBox 59"/>
          <p:cNvSpPr txBox="1"/>
          <p:nvPr/>
        </p:nvSpPr>
        <p:spPr>
          <a:xfrm>
            <a:off x="3035903" y="8382740"/>
            <a:ext cx="12848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Investigate the festival of Diwali and the story of Rama and </a:t>
            </a:r>
            <a:r>
              <a:rPr lang="en-GB" sz="700" dirty="0" err="1">
                <a:latin typeface="Calibri" panose="020F0502020204030204" pitchFamily="34" charset="0"/>
                <a:cs typeface="Calibri" panose="020F0502020204030204" pitchFamily="34" charset="0"/>
              </a:rPr>
              <a:t>Sita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Explore Hindus worship in a temple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383140" y="8292607"/>
            <a:ext cx="827979" cy="4154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can we learn about the Nativity Story?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730813" y="8114932"/>
            <a:ext cx="881869" cy="4154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are the key aspects of Muslim Beliefs?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6" name="Google Shape;203;p3"/>
          <p:cNvCxnSpPr/>
          <p:nvPr/>
        </p:nvCxnSpPr>
        <p:spPr>
          <a:xfrm flipH="1">
            <a:off x="4535201" y="8732740"/>
            <a:ext cx="8555" cy="23243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2" name="TextBox 61"/>
          <p:cNvSpPr txBox="1"/>
          <p:nvPr/>
        </p:nvSpPr>
        <p:spPr>
          <a:xfrm>
            <a:off x="4331820" y="7820961"/>
            <a:ext cx="125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 the key parts of the nativity story. </a:t>
            </a:r>
          </a:p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esus was born and why.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71591" y="8210617"/>
            <a:ext cx="1282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use a route planner to answer simple questions based on Mary and Joseph's route from Nazareth to Bethlehem;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50" name="TextBox 149"/>
          <p:cNvSpPr txBox="1"/>
          <p:nvPr/>
        </p:nvSpPr>
        <p:spPr>
          <a:xfrm>
            <a:off x="4571821" y="8726274"/>
            <a:ext cx="1583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Find out how the nativity story began  and the journey undertaken. </a:t>
            </a:r>
          </a:p>
        </p:txBody>
      </p:sp>
      <p:cxnSp>
        <p:nvCxnSpPr>
          <p:cNvPr id="151" name="Google Shape;203;p3"/>
          <p:cNvCxnSpPr/>
          <p:nvPr/>
        </p:nvCxnSpPr>
        <p:spPr>
          <a:xfrm>
            <a:off x="7152340" y="8542140"/>
            <a:ext cx="34857" cy="4466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6" name="TextBox 65"/>
          <p:cNvSpPr txBox="1"/>
          <p:nvPr/>
        </p:nvSpPr>
        <p:spPr>
          <a:xfrm>
            <a:off x="6252943" y="7875429"/>
            <a:ext cx="182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a map to show where Islam was founded.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79361" y="8134104"/>
            <a:ext cx="95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Explain who the key prophet was.</a:t>
            </a:r>
            <a:endParaRPr lang="en-GB" sz="700" dirty="0"/>
          </a:p>
        </p:txBody>
      </p:sp>
      <p:sp>
        <p:nvSpPr>
          <p:cNvPr id="69" name="TextBox 68"/>
          <p:cNvSpPr txBox="1"/>
          <p:nvPr/>
        </p:nvSpPr>
        <p:spPr>
          <a:xfrm>
            <a:off x="7158463" y="8518730"/>
            <a:ext cx="8091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calligraphy to list the main Muslim beliefs</a:t>
            </a:r>
            <a:endParaRPr lang="en-GB" sz="700" dirty="0"/>
          </a:p>
        </p:txBody>
      </p:sp>
      <p:sp>
        <p:nvSpPr>
          <p:cNvPr id="72" name="TextBox 71"/>
          <p:cNvSpPr txBox="1"/>
          <p:nvPr/>
        </p:nvSpPr>
        <p:spPr>
          <a:xfrm>
            <a:off x="6167483" y="8538439"/>
            <a:ext cx="10931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Use a script to create a documentary about Muslim festivals.</a:t>
            </a:r>
          </a:p>
          <a:p>
            <a:endParaRPr lang="en-GB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5414" y="8222240"/>
            <a:ext cx="507336" cy="5073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6066" y="8694356"/>
            <a:ext cx="270692" cy="27069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5136" y="8306823"/>
            <a:ext cx="247846" cy="24784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1511" y="12189130"/>
            <a:ext cx="492759" cy="49275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7504" y="12248369"/>
            <a:ext cx="562710" cy="56271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7326" y="12919308"/>
            <a:ext cx="605305" cy="60530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1410" y="14111484"/>
            <a:ext cx="704642" cy="70464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03446" y="14115279"/>
            <a:ext cx="457217" cy="45721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8785" y="14646193"/>
            <a:ext cx="441510" cy="441510"/>
          </a:xfrm>
          <a:prstGeom prst="rect">
            <a:avLst/>
          </a:prstGeom>
        </p:spPr>
      </p:pic>
      <p:sp>
        <p:nvSpPr>
          <p:cNvPr id="206" name="TextBox 205"/>
          <p:cNvSpPr txBox="1"/>
          <p:nvPr/>
        </p:nvSpPr>
        <p:spPr>
          <a:xfrm>
            <a:off x="8935379" y="8988802"/>
            <a:ext cx="68085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 Christians celebrate on Good Friday?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6" name="Google Shape;203;p3"/>
          <p:cNvCxnSpPr/>
          <p:nvPr/>
        </p:nvCxnSpPr>
        <p:spPr>
          <a:xfrm flipH="1" flipV="1">
            <a:off x="8987310" y="8820942"/>
            <a:ext cx="312270" cy="13855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8" name="TextBox 87"/>
          <p:cNvSpPr txBox="1"/>
          <p:nvPr/>
        </p:nvSpPr>
        <p:spPr>
          <a:xfrm>
            <a:off x="8506536" y="9505873"/>
            <a:ext cx="1244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Sequence images of the Easter story. </a:t>
            </a:r>
            <a:endParaRPr lang="en-GB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Reflect on positive things they could do for a friend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• Write a prayer which says sorry. </a:t>
            </a:r>
            <a:endParaRPr lang="en-GB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Complete a fact sheet about Maximilian Kolbe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a tissue paper cross to express both the sadness of the crucifixion of Jesus and the happiness of the resurrection.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an Easter egg which shows new life.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59785" y="8712635"/>
            <a:ext cx="410192" cy="410192"/>
          </a:xfrm>
          <a:prstGeom prst="rect">
            <a:avLst/>
          </a:prstGeom>
        </p:spPr>
      </p:pic>
      <p:cxnSp>
        <p:nvCxnSpPr>
          <p:cNvPr id="217" name="Google Shape;203;p3"/>
          <p:cNvCxnSpPr/>
          <p:nvPr/>
        </p:nvCxnSpPr>
        <p:spPr>
          <a:xfrm flipH="1">
            <a:off x="9088833" y="7892355"/>
            <a:ext cx="194758" cy="7085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8" name="TextBox 217"/>
          <p:cNvSpPr txBox="1"/>
          <p:nvPr/>
        </p:nvSpPr>
        <p:spPr>
          <a:xfrm>
            <a:off x="9094666" y="7936085"/>
            <a:ext cx="703418" cy="8463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Name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 founder of Sikhism and identify where Sikh’s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worship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33115" y="6143183"/>
            <a:ext cx="724128" cy="4154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Judaism Faith?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44252" y="6647740"/>
            <a:ext cx="100151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Retell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one of the stories celebrated during a Sikh Festival and explain why the Guru </a:t>
            </a:r>
            <a:r>
              <a:rPr lang="en-GB" sz="700" dirty="0" err="1">
                <a:latin typeface="Calibri" panose="020F0502020204030204" pitchFamily="34" charset="0"/>
                <a:cs typeface="Calibri" panose="020F0502020204030204" pitchFamily="34" charset="0"/>
              </a:rPr>
              <a:t>Granth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Sahib is considered to be the last Guru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522632" y="7433141"/>
            <a:ext cx="81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</a:p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viewpoints</a:t>
            </a:r>
          </a:p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about one of</a:t>
            </a:r>
          </a:p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Jesus’ miracles.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9122357" y="7544507"/>
            <a:ext cx="556915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Sikhism?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77164" y="7425838"/>
            <a:ext cx="86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</a:p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different ways</a:t>
            </a:r>
          </a:p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in which Sikhs</a:t>
            </a:r>
          </a:p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share.</a:t>
            </a:r>
          </a:p>
        </p:txBody>
      </p:sp>
      <p:cxnSp>
        <p:nvCxnSpPr>
          <p:cNvPr id="220" name="Google Shape;203;p3"/>
          <p:cNvCxnSpPr/>
          <p:nvPr/>
        </p:nvCxnSpPr>
        <p:spPr>
          <a:xfrm>
            <a:off x="7919830" y="6563056"/>
            <a:ext cx="197408" cy="2382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06" name="TextBox 105"/>
          <p:cNvSpPr txBox="1"/>
          <p:nvPr/>
        </p:nvSpPr>
        <p:spPr>
          <a:xfrm>
            <a:off x="7302884" y="5815903"/>
            <a:ext cx="110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Know that Abraham founded Judaism. 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8106131" y="6348766"/>
            <a:ext cx="110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that Jews live by ten key rules. 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8110945" y="5977505"/>
            <a:ext cx="11037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that Jews believe there is only one god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738033" y="5938054"/>
            <a:ext cx="84266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 the Jewish festivals of:</a:t>
            </a: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Rosh Hashanah, Hanukkah, Sukkot, Passover, and the Sabbath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04467" y="4021453"/>
            <a:ext cx="888023" cy="41549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Why is the Bible important to Christians?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364351" y="4175493"/>
            <a:ext cx="1273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That the Bible is an important book to Christians.</a:t>
            </a:r>
          </a:p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 New Testament tells the stories of Jesus</a:t>
            </a:r>
          </a:p>
          <a:p>
            <a:endParaRPr lang="en-GB" dirty="0"/>
          </a:p>
        </p:txBody>
      </p:sp>
      <p:sp>
        <p:nvSpPr>
          <p:cNvPr id="110" name="TextBox 109"/>
          <p:cNvSpPr txBox="1"/>
          <p:nvPr/>
        </p:nvSpPr>
        <p:spPr>
          <a:xfrm>
            <a:off x="2411799" y="3718637"/>
            <a:ext cx="89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That there are two books in the Bible: the Old and New Testaments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102762" y="3649036"/>
            <a:ext cx="1441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That the Bible uses stories to tell us why Jesus and his teachings are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5" name="Google Shape;203;p3"/>
          <p:cNvCxnSpPr/>
          <p:nvPr/>
        </p:nvCxnSpPr>
        <p:spPr>
          <a:xfrm>
            <a:off x="5930861" y="6639394"/>
            <a:ext cx="98754" cy="22130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6" name="TextBox 225"/>
          <p:cNvSpPr txBox="1"/>
          <p:nvPr/>
        </p:nvSpPr>
        <p:spPr>
          <a:xfrm>
            <a:off x="3434524" y="7469729"/>
            <a:ext cx="888023" cy="41549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Why do Christians call Jesus the light of the world?</a:t>
            </a:r>
          </a:p>
        </p:txBody>
      </p:sp>
      <p:cxnSp>
        <p:nvCxnSpPr>
          <p:cNvPr id="227" name="Google Shape;203;p3"/>
          <p:cNvCxnSpPr/>
          <p:nvPr/>
        </p:nvCxnSpPr>
        <p:spPr>
          <a:xfrm flipV="1">
            <a:off x="4340334" y="7488756"/>
            <a:ext cx="292847" cy="16278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2" name="TextBox 121"/>
          <p:cNvSpPr txBox="1"/>
          <p:nvPr/>
        </p:nvSpPr>
        <p:spPr>
          <a:xfrm>
            <a:off x="2745480" y="7453867"/>
            <a:ext cx="74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who Jesus was and his importance to Christians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544493" y="7697539"/>
            <a:ext cx="280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show  </a:t>
            </a:r>
            <a:r>
              <a:rPr lang="en-GB" sz="600" dirty="0">
                <a:latin typeface="Calibri" panose="020F0502020204030204" pitchFamily="34" charset="0"/>
                <a:cs typeface="Calibri" panose="020F0502020204030204" pitchFamily="34" charset="0"/>
              </a:rPr>
              <a:t>understanding of the trinity</a:t>
            </a:r>
            <a:r>
              <a:rPr lang="en-GB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" dirty="0">
                <a:latin typeface="Calibri" panose="020F0502020204030204" pitchFamily="34" charset="0"/>
                <a:cs typeface="Calibri" panose="020F0502020204030204" pitchFamily="34" charset="0"/>
              </a:rPr>
              <a:t>create a drama scene to show my understanding of one of the Ten Commandments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665299" y="7422725"/>
            <a:ext cx="7733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a Christian symbol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3361200" y="6278368"/>
            <a:ext cx="1359435" cy="30777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People of faith. How my beliefs impact my life? 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0" name="Google Shape;203;p3"/>
          <p:cNvCxnSpPr/>
          <p:nvPr/>
        </p:nvCxnSpPr>
        <p:spPr>
          <a:xfrm>
            <a:off x="3494974" y="6578399"/>
            <a:ext cx="13161" cy="24032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0" name="TextBox 139"/>
          <p:cNvSpPr txBox="1"/>
          <p:nvPr/>
        </p:nvSpPr>
        <p:spPr>
          <a:xfrm>
            <a:off x="3506672" y="6568283"/>
            <a:ext cx="15686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identify what beliefs are and name some of their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own.</a:t>
            </a:r>
          </a:p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081955" y="5891867"/>
            <a:ext cx="1005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Link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their own beliefs to their and other people’s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actions.</a:t>
            </a:r>
            <a:endParaRPr lang="en-GB" sz="700" dirty="0"/>
          </a:p>
        </p:txBody>
      </p:sp>
      <p:sp>
        <p:nvSpPr>
          <p:cNvPr id="142" name="TextBox 141"/>
          <p:cNvSpPr txBox="1"/>
          <p:nvPr/>
        </p:nvSpPr>
        <p:spPr>
          <a:xfrm>
            <a:off x="2344411" y="6506828"/>
            <a:ext cx="125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identify challenges that others have faced.</a:t>
            </a:r>
          </a:p>
          <a:p>
            <a:endParaRPr lang="en-GB" dirty="0"/>
          </a:p>
        </p:txBody>
      </p:sp>
      <p:sp>
        <p:nvSpPr>
          <p:cNvPr id="143" name="TextBox 142"/>
          <p:cNvSpPr txBox="1"/>
          <p:nvPr/>
        </p:nvSpPr>
        <p:spPr>
          <a:xfrm>
            <a:off x="1270601" y="3242638"/>
            <a:ext cx="18656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</a:p>
          <a:p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forgiveness in </a:t>
            </a:r>
            <a:r>
              <a:rPr lang="en-GB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biblical 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en-GB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736642" y="5993114"/>
            <a:ext cx="1359435" cy="20005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Food and Fasting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337875" y="5501703"/>
            <a:ext cx="120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 Talk about food used for different purposes, such as celebration or remembrance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738812" y="6193642"/>
            <a:ext cx="96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iscuss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 role of food in different religions and communities</a:t>
            </a:r>
          </a:p>
        </p:txBody>
      </p:sp>
      <p:cxnSp>
        <p:nvCxnSpPr>
          <p:cNvPr id="232" name="Google Shape;203;p3"/>
          <p:cNvCxnSpPr/>
          <p:nvPr/>
        </p:nvCxnSpPr>
        <p:spPr>
          <a:xfrm flipH="1">
            <a:off x="1666968" y="6211361"/>
            <a:ext cx="203433" cy="17817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52" name="Picture 1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6368" y="4254262"/>
            <a:ext cx="371699" cy="371699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56524" y="6080464"/>
            <a:ext cx="331836" cy="331836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75380" y="6395787"/>
            <a:ext cx="327245" cy="327245"/>
          </a:xfrm>
          <a:prstGeom prst="rect">
            <a:avLst/>
          </a:prstGeom>
        </p:spPr>
      </p:pic>
      <p:sp>
        <p:nvSpPr>
          <p:cNvPr id="233" name="TextBox 232"/>
          <p:cNvSpPr txBox="1"/>
          <p:nvPr/>
        </p:nvSpPr>
        <p:spPr>
          <a:xfrm>
            <a:off x="474267" y="5434970"/>
            <a:ext cx="647288" cy="30777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What is pilgrimage?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5191" y="5994543"/>
            <a:ext cx="939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Explain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what a pilgrimage is; </a:t>
            </a:r>
          </a:p>
          <a:p>
            <a:endParaRPr lang="en-GB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17953" y="4723355"/>
            <a:ext cx="10750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Name places of pilgrimage and describe, with support, the significance of these pilgrimages. 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457983" y="3883570"/>
            <a:ext cx="98592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 significance of places of pilgrimages and explain,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reference to religious beliefs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235" name="Google Shape;203;p3"/>
          <p:cNvCxnSpPr/>
          <p:nvPr/>
        </p:nvCxnSpPr>
        <p:spPr>
          <a:xfrm>
            <a:off x="852141" y="5782770"/>
            <a:ext cx="137735" cy="1877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7" name="TextBox 236"/>
          <p:cNvSpPr txBox="1"/>
          <p:nvPr/>
        </p:nvSpPr>
        <p:spPr>
          <a:xfrm>
            <a:off x="5684693" y="5960668"/>
            <a:ext cx="647288" cy="63094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What are the aspects of the Buddhism faith. 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122259" y="6973324"/>
            <a:ext cx="556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People of faith, food and fasting, Pilgrimage and Buddhism. 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598027" y="5636677"/>
            <a:ext cx="12259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where India is on a map. </a:t>
            </a:r>
            <a:endParaRPr lang="en-GB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863782" y="6513907"/>
            <a:ext cx="9790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Know that Siddhartha Gautama was the Buddha</a:t>
            </a:r>
            <a:endParaRPr lang="en-GB" sz="700" dirty="0"/>
          </a:p>
        </p:txBody>
      </p:sp>
      <p:sp>
        <p:nvSpPr>
          <p:cNvPr id="242" name="TextBox 241"/>
          <p:cNvSpPr txBox="1"/>
          <p:nvPr/>
        </p:nvSpPr>
        <p:spPr>
          <a:xfrm>
            <a:off x="4861238" y="5722782"/>
            <a:ext cx="90154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Know that Buddhists believe life is a journey to Nirvana and is affected by our actions and behaviours</a:t>
            </a:r>
            <a:endParaRPr lang="en-GB" sz="700" dirty="0"/>
          </a:p>
        </p:txBody>
      </p:sp>
      <p:sp>
        <p:nvSpPr>
          <p:cNvPr id="244" name="TextBox 243"/>
          <p:cNvSpPr txBox="1"/>
          <p:nvPr/>
        </p:nvSpPr>
        <p:spPr>
          <a:xfrm>
            <a:off x="6025070" y="6594520"/>
            <a:ext cx="798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Make a </a:t>
            </a:r>
            <a:r>
              <a:rPr lang="en-GB" sz="700" dirty="0" err="1">
                <a:latin typeface="Calibri" panose="020F0502020204030204" pitchFamily="34" charset="0"/>
                <a:cs typeface="Calibri" panose="020F0502020204030204" pitchFamily="34" charset="0"/>
              </a:rPr>
              <a:t>Wesak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lantern.</a:t>
            </a:r>
          </a:p>
          <a:p>
            <a:endParaRPr lang="en-GB" dirty="0"/>
          </a:p>
        </p:txBody>
      </p:sp>
      <p:pic>
        <p:nvPicPr>
          <p:cNvPr id="245" name="Picture 2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462931" y="5771212"/>
            <a:ext cx="407510" cy="285617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38024" y="6399424"/>
            <a:ext cx="211463" cy="211463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92057" y="6140345"/>
            <a:ext cx="376200" cy="376200"/>
          </a:xfrm>
          <a:prstGeom prst="rect">
            <a:avLst/>
          </a:prstGeom>
        </p:spPr>
      </p:pic>
      <p:sp>
        <p:nvSpPr>
          <p:cNvPr id="248" name="TextBox 247"/>
          <p:cNvSpPr txBox="1"/>
          <p:nvPr/>
        </p:nvSpPr>
        <p:spPr>
          <a:xfrm>
            <a:off x="8877888" y="5353004"/>
            <a:ext cx="8068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Newcastle Reform Synagogue</a:t>
            </a:r>
          </a:p>
          <a:p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8850045" y="4658031"/>
            <a:ext cx="806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British Pilgrimage Trust</a:t>
            </a:r>
          </a:p>
          <a:p>
            <a:r>
              <a:rPr lang="en-GB" sz="7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and Projects. </a:t>
            </a:r>
            <a:endParaRPr lang="en-GB" sz="7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cxnSp>
        <p:nvCxnSpPr>
          <p:cNvPr id="250" name="Google Shape;203;p3"/>
          <p:cNvCxnSpPr/>
          <p:nvPr/>
        </p:nvCxnSpPr>
        <p:spPr>
          <a:xfrm>
            <a:off x="1753599" y="4447091"/>
            <a:ext cx="122660" cy="25534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2" name="Google Shape;203;p3"/>
          <p:cNvCxnSpPr/>
          <p:nvPr/>
        </p:nvCxnSpPr>
        <p:spPr>
          <a:xfrm flipH="1">
            <a:off x="4779913" y="4279897"/>
            <a:ext cx="198449" cy="37990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4" name="TextBox 253"/>
          <p:cNvSpPr txBox="1"/>
          <p:nvPr/>
        </p:nvSpPr>
        <p:spPr>
          <a:xfrm>
            <a:off x="4591141" y="4085830"/>
            <a:ext cx="1091152" cy="200055"/>
          </a:xfrm>
          <a:prstGeom prst="rect">
            <a:avLst/>
          </a:prstGeom>
          <a:noFill/>
          <a:ln>
            <a:solidFill>
              <a:srgbClr val="43A9BD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Moses, the Torah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4698294" y="3685498"/>
            <a:ext cx="25039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eliefs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and practices of Jewish people</a:t>
            </a:r>
          </a:p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people express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belonging.</a:t>
            </a:r>
          </a:p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 significance of Moses</a:t>
            </a:r>
          </a:p>
          <a:p>
            <a:endParaRPr lang="en-GB" dirty="0"/>
          </a:p>
        </p:txBody>
      </p:sp>
      <p:sp>
        <p:nvSpPr>
          <p:cNvPr id="257" name="TextBox 256"/>
          <p:cNvSpPr txBox="1"/>
          <p:nvPr/>
        </p:nvSpPr>
        <p:spPr>
          <a:xfrm>
            <a:off x="3847652" y="3713583"/>
            <a:ext cx="106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 impact of beliefs and practices </a:t>
            </a:r>
          </a:p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Judaism in the community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943551" y="4256947"/>
            <a:ext cx="1635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commandments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, Psalms, songs and prayers, stories from the Torah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513288" y="5428778"/>
            <a:ext cx="1091152" cy="200055"/>
          </a:xfrm>
          <a:prstGeom prst="rect">
            <a:avLst/>
          </a:prstGeom>
          <a:noFill/>
          <a:ln>
            <a:solidFill>
              <a:srgbClr val="43A9BD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Judaism and Christianity</a:t>
            </a:r>
          </a:p>
        </p:txBody>
      </p:sp>
      <p:cxnSp>
        <p:nvCxnSpPr>
          <p:cNvPr id="260" name="Google Shape;203;p3"/>
          <p:cNvCxnSpPr>
            <a:endCxn id="170" idx="2"/>
          </p:cNvCxnSpPr>
          <p:nvPr/>
        </p:nvCxnSpPr>
        <p:spPr>
          <a:xfrm flipV="1">
            <a:off x="4993690" y="5318626"/>
            <a:ext cx="15400" cy="18692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3" name="TextBox 262"/>
          <p:cNvSpPr txBox="1"/>
          <p:nvPr/>
        </p:nvSpPr>
        <p:spPr>
          <a:xfrm>
            <a:off x="5553604" y="5302570"/>
            <a:ext cx="1314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Exploring the synagogue.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264" name="TextBox 263"/>
          <p:cNvSpPr txBox="1"/>
          <p:nvPr/>
        </p:nvSpPr>
        <p:spPr>
          <a:xfrm>
            <a:off x="5562296" y="5429092"/>
            <a:ext cx="15611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any why people pray</a:t>
            </a:r>
          </a:p>
          <a:p>
            <a:endParaRPr lang="en-GB" dirty="0"/>
          </a:p>
        </p:txBody>
      </p:sp>
      <p:sp>
        <p:nvSpPr>
          <p:cNvPr id="265" name="TextBox 264"/>
          <p:cNvSpPr txBox="1"/>
          <p:nvPr/>
        </p:nvSpPr>
        <p:spPr>
          <a:xfrm>
            <a:off x="3903170" y="5589538"/>
            <a:ext cx="192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ituals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in Judaism and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impact of this upon individuals</a:t>
            </a:r>
          </a:p>
          <a:p>
            <a:endParaRPr lang="en-GB" dirty="0"/>
          </a:p>
        </p:txBody>
      </p:sp>
      <p:pic>
        <p:nvPicPr>
          <p:cNvPr id="266" name="Picture 26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96400" y="5305410"/>
            <a:ext cx="333554" cy="333554"/>
          </a:xfrm>
          <a:prstGeom prst="rect">
            <a:avLst/>
          </a:prstGeom>
        </p:spPr>
      </p:pic>
      <p:sp>
        <p:nvSpPr>
          <p:cNvPr id="267" name="TextBox 266"/>
          <p:cNvSpPr txBox="1"/>
          <p:nvPr/>
        </p:nvSpPr>
        <p:spPr>
          <a:xfrm>
            <a:off x="6158073" y="3846474"/>
            <a:ext cx="501566" cy="415498"/>
          </a:xfrm>
          <a:prstGeom prst="rect">
            <a:avLst/>
          </a:prstGeom>
          <a:noFill/>
          <a:ln>
            <a:solidFill>
              <a:srgbClr val="43A9BD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Beliefs about </a:t>
            </a:r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God.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8" name="Google Shape;203;p3"/>
          <p:cNvCxnSpPr/>
          <p:nvPr/>
        </p:nvCxnSpPr>
        <p:spPr>
          <a:xfrm>
            <a:off x="6453595" y="4244567"/>
            <a:ext cx="110777" cy="37179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71" name="Picture 27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200" y="4072583"/>
            <a:ext cx="267302" cy="267302"/>
          </a:xfrm>
          <a:prstGeom prst="rect">
            <a:avLst/>
          </a:prstGeom>
        </p:spPr>
      </p:pic>
      <p:sp>
        <p:nvSpPr>
          <p:cNvPr id="272" name="TextBox 271"/>
          <p:cNvSpPr txBox="1"/>
          <p:nvPr/>
        </p:nvSpPr>
        <p:spPr>
          <a:xfrm>
            <a:off x="6625338" y="4152986"/>
            <a:ext cx="93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Creation story</a:t>
            </a:r>
          </a:p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the Christians believe God is the Holy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Trinity</a:t>
            </a:r>
            <a:endParaRPr lang="en-GB" dirty="0"/>
          </a:p>
        </p:txBody>
      </p:sp>
      <p:sp>
        <p:nvSpPr>
          <p:cNvPr id="273" name="TextBox 272"/>
          <p:cNvSpPr txBox="1"/>
          <p:nvPr/>
        </p:nvSpPr>
        <p:spPr>
          <a:xfrm>
            <a:off x="6587459" y="3762686"/>
            <a:ext cx="9398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Recap the Christian religion and what they believe in</a:t>
            </a:r>
            <a:endParaRPr lang="en-GB" dirty="0"/>
          </a:p>
        </p:txBody>
      </p:sp>
      <p:sp>
        <p:nvSpPr>
          <p:cNvPr id="274" name="TextBox 273"/>
          <p:cNvSpPr txBox="1"/>
          <p:nvPr/>
        </p:nvSpPr>
        <p:spPr>
          <a:xfrm>
            <a:off x="6153329" y="3531583"/>
            <a:ext cx="93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Recite ten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commandments</a:t>
            </a:r>
          </a:p>
          <a:p>
            <a:endParaRPr lang="en-GB" dirty="0"/>
          </a:p>
        </p:txBody>
      </p:sp>
      <p:sp>
        <p:nvSpPr>
          <p:cNvPr id="276" name="TextBox 275"/>
          <p:cNvSpPr txBox="1"/>
          <p:nvPr/>
        </p:nvSpPr>
        <p:spPr>
          <a:xfrm>
            <a:off x="6755495" y="5341311"/>
            <a:ext cx="999972" cy="307777"/>
          </a:xfrm>
          <a:prstGeom prst="rect">
            <a:avLst/>
          </a:prstGeom>
          <a:noFill/>
          <a:ln>
            <a:solidFill>
              <a:srgbClr val="43A9BD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happened at the last supper?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7" name="Google Shape;203;p3"/>
          <p:cNvCxnSpPr/>
          <p:nvPr/>
        </p:nvCxnSpPr>
        <p:spPr>
          <a:xfrm flipV="1">
            <a:off x="7784127" y="5301793"/>
            <a:ext cx="5337" cy="12148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9" name="TextBox 278"/>
          <p:cNvSpPr txBox="1"/>
          <p:nvPr/>
        </p:nvSpPr>
        <p:spPr>
          <a:xfrm>
            <a:off x="7759554" y="5299841"/>
            <a:ext cx="727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what happened at the last supper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6819637" y="5601898"/>
            <a:ext cx="122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why the last support is so important to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Christians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1" name="Picture 28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44094" y="5417963"/>
            <a:ext cx="239563" cy="239563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50083" y="4019617"/>
            <a:ext cx="238329" cy="238329"/>
          </a:xfrm>
          <a:prstGeom prst="rect">
            <a:avLst/>
          </a:prstGeom>
        </p:spPr>
      </p:pic>
      <p:sp>
        <p:nvSpPr>
          <p:cNvPr id="283" name="TextBox 282"/>
          <p:cNvSpPr txBox="1"/>
          <p:nvPr/>
        </p:nvSpPr>
        <p:spPr>
          <a:xfrm>
            <a:off x="7467444" y="3645777"/>
            <a:ext cx="876372" cy="307777"/>
          </a:xfrm>
          <a:prstGeom prst="rect">
            <a:avLst/>
          </a:prstGeom>
          <a:noFill/>
          <a:ln>
            <a:solidFill>
              <a:srgbClr val="43A9BD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How are </a:t>
            </a:r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Jewish </a:t>
            </a:r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beliefs expressed?</a:t>
            </a:r>
          </a:p>
        </p:txBody>
      </p:sp>
      <p:cxnSp>
        <p:nvCxnSpPr>
          <p:cNvPr id="284" name="Google Shape;203;p3"/>
          <p:cNvCxnSpPr/>
          <p:nvPr/>
        </p:nvCxnSpPr>
        <p:spPr>
          <a:xfrm>
            <a:off x="8054262" y="3960432"/>
            <a:ext cx="110777" cy="37179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5" name="TextBox 284"/>
          <p:cNvSpPr txBox="1"/>
          <p:nvPr/>
        </p:nvSpPr>
        <p:spPr>
          <a:xfrm>
            <a:off x="5864726" y="2988442"/>
            <a:ext cx="203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Jewish beliefs and how they are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expressed</a:t>
            </a:r>
            <a:r>
              <a:rPr lang="en-GB" dirty="0" smtClean="0"/>
              <a:t>.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6819253" y="3247117"/>
            <a:ext cx="10838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Abraham made to God</a:t>
            </a:r>
          </a:p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about the ten commandments</a:t>
            </a:r>
          </a:p>
          <a:p>
            <a:endParaRPr lang="en-GB" dirty="0"/>
          </a:p>
        </p:txBody>
      </p:sp>
      <p:sp>
        <p:nvSpPr>
          <p:cNvPr id="287" name="TextBox 286"/>
          <p:cNvSpPr txBox="1"/>
          <p:nvPr/>
        </p:nvSpPr>
        <p:spPr>
          <a:xfrm>
            <a:off x="7434806" y="3974626"/>
            <a:ext cx="665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 story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Passover and how its celebrated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8848961" y="3054492"/>
            <a:ext cx="559678" cy="200055"/>
          </a:xfrm>
          <a:prstGeom prst="rect">
            <a:avLst/>
          </a:prstGeom>
          <a:noFill/>
          <a:ln>
            <a:solidFill>
              <a:srgbClr val="43A9BD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Ritual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9" name="Google Shape;203;p3"/>
          <p:cNvCxnSpPr/>
          <p:nvPr/>
        </p:nvCxnSpPr>
        <p:spPr>
          <a:xfrm flipH="1">
            <a:off x="8953475" y="3235845"/>
            <a:ext cx="91154" cy="3697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91" name="Picture 29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22145" y="2955300"/>
            <a:ext cx="340366" cy="340366"/>
          </a:xfrm>
          <a:prstGeom prst="rect">
            <a:avLst/>
          </a:prstGeom>
        </p:spPr>
      </p:pic>
      <p:sp>
        <p:nvSpPr>
          <p:cNvPr id="293" name="TextBox 292"/>
          <p:cNvSpPr txBox="1"/>
          <p:nvPr/>
        </p:nvSpPr>
        <p:spPr>
          <a:xfrm>
            <a:off x="9007476" y="3323957"/>
            <a:ext cx="9831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what a ritual is </a:t>
            </a:r>
          </a:p>
          <a:p>
            <a:endParaRPr lang="en-GB" dirty="0"/>
          </a:p>
        </p:txBody>
      </p:sp>
      <p:sp>
        <p:nvSpPr>
          <p:cNvPr id="294" name="TextBox 293"/>
          <p:cNvSpPr txBox="1"/>
          <p:nvPr/>
        </p:nvSpPr>
        <p:spPr>
          <a:xfrm>
            <a:off x="8995931" y="3550250"/>
            <a:ext cx="61561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importance of rituals from different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religions</a:t>
            </a:r>
            <a:r>
              <a:rPr lang="en-GB" dirty="0" smtClean="0"/>
              <a:t>.</a:t>
            </a:r>
            <a:r>
              <a:rPr lang="en-GB" dirty="0"/>
              <a:t> </a:t>
            </a:r>
          </a:p>
          <a:p>
            <a:pPr fontAlgn="base"/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95" name="TextBox 294"/>
          <p:cNvSpPr txBox="1"/>
          <p:nvPr/>
        </p:nvSpPr>
        <p:spPr>
          <a:xfrm>
            <a:off x="9143494" y="2283934"/>
            <a:ext cx="78135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Investigate different religions, celebrations events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  <p:sp>
        <p:nvSpPr>
          <p:cNvPr id="296" name="TextBox 295"/>
          <p:cNvSpPr txBox="1"/>
          <p:nvPr/>
        </p:nvSpPr>
        <p:spPr>
          <a:xfrm>
            <a:off x="8740689" y="2241049"/>
            <a:ext cx="5766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respect religious rituals </a:t>
            </a:r>
          </a:p>
          <a:p>
            <a:endParaRPr lang="en-GB" dirty="0"/>
          </a:p>
        </p:txBody>
      </p:sp>
      <p:sp>
        <p:nvSpPr>
          <p:cNvPr id="298" name="TextBox 297"/>
          <p:cNvSpPr txBox="1"/>
          <p:nvPr/>
        </p:nvSpPr>
        <p:spPr>
          <a:xfrm>
            <a:off x="6409522" y="1812298"/>
            <a:ext cx="1497881" cy="30777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What can we learn about religious diversity in our area? </a:t>
            </a:r>
          </a:p>
        </p:txBody>
      </p:sp>
      <p:cxnSp>
        <p:nvCxnSpPr>
          <p:cNvPr id="299" name="Google Shape;203;p3"/>
          <p:cNvCxnSpPr/>
          <p:nvPr/>
        </p:nvCxnSpPr>
        <p:spPr>
          <a:xfrm>
            <a:off x="7133144" y="2116890"/>
            <a:ext cx="283196" cy="28655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1" name="TextBox 300"/>
          <p:cNvSpPr txBox="1"/>
          <p:nvPr/>
        </p:nvSpPr>
        <p:spPr>
          <a:xfrm>
            <a:off x="5853184" y="2078423"/>
            <a:ext cx="155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local churches 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mosques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302" name="TextBox 301"/>
          <p:cNvSpPr txBox="1"/>
          <p:nvPr/>
        </p:nvSpPr>
        <p:spPr>
          <a:xfrm>
            <a:off x="6940345" y="1461377"/>
            <a:ext cx="156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discuss various religions, key symbols, places of worship and celebrations. </a:t>
            </a:r>
          </a:p>
          <a:p>
            <a:endParaRPr lang="en-GB" dirty="0"/>
          </a:p>
        </p:txBody>
      </p:sp>
      <p:pic>
        <p:nvPicPr>
          <p:cNvPr id="303" name="Picture 30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439227" y="2004940"/>
            <a:ext cx="475805" cy="475805"/>
          </a:xfrm>
          <a:prstGeom prst="rect">
            <a:avLst/>
          </a:prstGeom>
        </p:spPr>
      </p:pic>
      <p:sp>
        <p:nvSpPr>
          <p:cNvPr id="304" name="TextBox 303"/>
          <p:cNvSpPr txBox="1"/>
          <p:nvPr/>
        </p:nvSpPr>
        <p:spPr>
          <a:xfrm>
            <a:off x="4879138" y="1751386"/>
            <a:ext cx="963646" cy="20005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Christmas Story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5" name="Google Shape;203;p3"/>
          <p:cNvCxnSpPr/>
          <p:nvPr/>
        </p:nvCxnSpPr>
        <p:spPr>
          <a:xfrm>
            <a:off x="5738378" y="1976311"/>
            <a:ext cx="211870" cy="44547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6" name="TextBox 305"/>
          <p:cNvSpPr txBox="1"/>
          <p:nvPr/>
        </p:nvSpPr>
        <p:spPr>
          <a:xfrm>
            <a:off x="4245259" y="1915796"/>
            <a:ext cx="1571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list key similarities and differences between the two gospel accounts of The Christmas Story;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4785661" y="1483478"/>
            <a:ext cx="169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identify the key truth within The Christmas story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5925363" y="3420535"/>
            <a:ext cx="56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Christmas Story 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3599856" y="1559985"/>
            <a:ext cx="963646" cy="41549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How and why do people care about the environment? </a:t>
            </a:r>
          </a:p>
        </p:txBody>
      </p:sp>
      <p:cxnSp>
        <p:nvCxnSpPr>
          <p:cNvPr id="310" name="Google Shape;203;p3"/>
          <p:cNvCxnSpPr/>
          <p:nvPr/>
        </p:nvCxnSpPr>
        <p:spPr>
          <a:xfrm>
            <a:off x="4200134" y="1962921"/>
            <a:ext cx="118715" cy="5022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4" name="TextBox 313"/>
          <p:cNvSpPr txBox="1"/>
          <p:nvPr/>
        </p:nvSpPr>
        <p:spPr>
          <a:xfrm>
            <a:off x="3524655" y="1374539"/>
            <a:ext cx="19180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Combat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climate change </a:t>
            </a:r>
          </a:p>
          <a:p>
            <a:pPr fontAlgn="base"/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315" name="TextBox 314"/>
          <p:cNvSpPr txBox="1"/>
          <p:nvPr/>
        </p:nvSpPr>
        <p:spPr>
          <a:xfrm>
            <a:off x="3006463" y="1467212"/>
            <a:ext cx="22156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Green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spaces </a:t>
            </a:r>
          </a:p>
          <a:p>
            <a:endParaRPr lang="en-GB" dirty="0"/>
          </a:p>
        </p:txBody>
      </p:sp>
      <p:sp>
        <p:nvSpPr>
          <p:cNvPr id="316" name="TextBox 315"/>
          <p:cNvSpPr txBox="1"/>
          <p:nvPr/>
        </p:nvSpPr>
        <p:spPr>
          <a:xfrm>
            <a:off x="3203052" y="1879568"/>
            <a:ext cx="1299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Protect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natural resources </a:t>
            </a:r>
          </a:p>
          <a:p>
            <a:pPr fontAlgn="base"/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317" name="TextBox 316"/>
          <p:cNvSpPr txBox="1"/>
          <p:nvPr/>
        </p:nvSpPr>
        <p:spPr>
          <a:xfrm>
            <a:off x="3214641" y="2215330"/>
            <a:ext cx="16763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Enhance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human health </a:t>
            </a:r>
          </a:p>
          <a:p>
            <a:endParaRPr lang="en-GB" dirty="0"/>
          </a:p>
        </p:txBody>
      </p:sp>
      <p:pic>
        <p:nvPicPr>
          <p:cNvPr id="318" name="Picture 31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317257" y="1618715"/>
            <a:ext cx="403570" cy="403570"/>
          </a:xfrm>
          <a:prstGeom prst="rect">
            <a:avLst/>
          </a:prstGeom>
        </p:spPr>
      </p:pic>
      <p:sp>
        <p:nvSpPr>
          <p:cNvPr id="319" name="TextBox 318"/>
          <p:cNvSpPr txBox="1"/>
          <p:nvPr/>
        </p:nvSpPr>
        <p:spPr>
          <a:xfrm>
            <a:off x="3366840" y="3123172"/>
            <a:ext cx="1876745" cy="30777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Why are good Friday and Easter Day the most important days for Christians?</a:t>
            </a:r>
          </a:p>
        </p:txBody>
      </p:sp>
      <p:cxnSp>
        <p:nvCxnSpPr>
          <p:cNvPr id="320" name="Google Shape;203;p3"/>
          <p:cNvCxnSpPr/>
          <p:nvPr/>
        </p:nvCxnSpPr>
        <p:spPr>
          <a:xfrm flipH="1" flipV="1">
            <a:off x="3115103" y="3037255"/>
            <a:ext cx="220432" cy="24299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3" name="TextBox 322"/>
          <p:cNvSpPr txBox="1"/>
          <p:nvPr/>
        </p:nvSpPr>
        <p:spPr>
          <a:xfrm>
            <a:off x="2075660" y="3050154"/>
            <a:ext cx="14120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dirty="0"/>
              <a:t/>
            </a:r>
            <a:br>
              <a:rPr lang="en-GB" dirty="0"/>
            </a:b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Discuss the meaning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of Easter</a:t>
            </a:r>
          </a:p>
          <a:p>
            <a:endParaRPr lang="en-GB" dirty="0"/>
          </a:p>
        </p:txBody>
      </p:sp>
      <p:sp>
        <p:nvSpPr>
          <p:cNvPr id="324" name="TextBox 323"/>
          <p:cNvSpPr txBox="1"/>
          <p:nvPr/>
        </p:nvSpPr>
        <p:spPr>
          <a:xfrm>
            <a:off x="2165297" y="3059120"/>
            <a:ext cx="1370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Why we celebrate Easter</a:t>
            </a:r>
          </a:p>
          <a:p>
            <a:endParaRPr lang="en-GB" dirty="0"/>
          </a:p>
        </p:txBody>
      </p:sp>
      <p:sp>
        <p:nvSpPr>
          <p:cNvPr id="326" name="TextBox 325"/>
          <p:cNvSpPr txBox="1"/>
          <p:nvPr/>
        </p:nvSpPr>
        <p:spPr>
          <a:xfrm>
            <a:off x="3196192" y="3390740"/>
            <a:ext cx="7592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What Christians believe about Easter</a:t>
            </a:r>
          </a:p>
        </p:txBody>
      </p:sp>
      <p:cxnSp>
        <p:nvCxnSpPr>
          <p:cNvPr id="333" name="Google Shape;203;p3"/>
          <p:cNvCxnSpPr/>
          <p:nvPr/>
        </p:nvCxnSpPr>
        <p:spPr>
          <a:xfrm>
            <a:off x="2842386" y="2024698"/>
            <a:ext cx="21909" cy="43765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35" name="TextBox 334"/>
          <p:cNvSpPr txBox="1"/>
          <p:nvPr/>
        </p:nvSpPr>
        <p:spPr>
          <a:xfrm>
            <a:off x="2259229" y="1609199"/>
            <a:ext cx="963646" cy="41549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What do we now know about Christianity? </a:t>
            </a:r>
          </a:p>
        </p:txBody>
      </p:sp>
      <p:pic>
        <p:nvPicPr>
          <p:cNvPr id="337" name="Picture 33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23900" y="1654134"/>
            <a:ext cx="365023" cy="36502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6387" y="1560866"/>
            <a:ext cx="1044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Christian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beliefs and values </a:t>
            </a:r>
          </a:p>
          <a:p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274426" y="1303353"/>
            <a:ext cx="1082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Identify the core beliefs and concepts</a:t>
            </a:r>
            <a:endParaRPr lang="en-GB" sz="700" dirty="0"/>
          </a:p>
        </p:txBody>
      </p:sp>
      <p:sp>
        <p:nvSpPr>
          <p:cNvPr id="54" name="TextBox 53"/>
          <p:cNvSpPr txBox="1"/>
          <p:nvPr/>
        </p:nvSpPr>
        <p:spPr>
          <a:xfrm>
            <a:off x="1800412" y="2058572"/>
            <a:ext cx="15246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Give examples of how stories show what people believe (e.g. the meaning behind a festival)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85876" y="1923203"/>
            <a:ext cx="963646" cy="41549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do religions and beliefs respond to global issues? </a:t>
            </a:r>
            <a:r>
              <a:rPr lang="en-GB" sz="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0" name="Google Shape;203;p3"/>
          <p:cNvCxnSpPr/>
          <p:nvPr/>
        </p:nvCxnSpPr>
        <p:spPr>
          <a:xfrm>
            <a:off x="1407824" y="2414478"/>
            <a:ext cx="63955" cy="16998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5" name="TextBox 64"/>
          <p:cNvSpPr txBox="1"/>
          <p:nvPr/>
        </p:nvSpPr>
        <p:spPr>
          <a:xfrm>
            <a:off x="786455" y="2498668"/>
            <a:ext cx="847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Global goals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5606" y="1520104"/>
            <a:ext cx="8610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resent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values and concerns to a global audience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4621" y="2702687"/>
            <a:ext cx="80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Acceptable forms of behaviour and activities.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2400</Words>
  <Application>Microsoft Office PowerPoint</Application>
  <PresentationFormat>Custom</PresentationFormat>
  <Paragraphs>361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Claire James</cp:lastModifiedBy>
  <cp:revision>104</cp:revision>
  <cp:lastPrinted>2023-10-10T16:09:23Z</cp:lastPrinted>
  <dcterms:created xsi:type="dcterms:W3CDTF">2018-02-08T08:28:53Z</dcterms:created>
  <dcterms:modified xsi:type="dcterms:W3CDTF">2023-10-10T16:14:00Z</dcterms:modified>
</cp:coreProperties>
</file>