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y4pvfn9apPoH4C6+eiu9KIEZF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9"/>
    <p:restoredTop sz="94661"/>
  </p:normalViewPr>
  <p:slideViewPr>
    <p:cSldViewPr snapToGrid="0">
      <p:cViewPr varScale="1">
        <p:scale>
          <a:sx n="43" d="100"/>
          <a:sy n="43" d="100"/>
        </p:scale>
        <p:origin x="30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3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4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529360" y="7365887"/>
            <a:ext cx="14949339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-3723255" y="5330707"/>
            <a:ext cx="14949339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9" Type="http://schemas.openxmlformats.org/officeDocument/2006/relationships/image" Target="../media/image30.png"/><Relationship Id="rId21" Type="http://schemas.openxmlformats.org/officeDocument/2006/relationships/image" Target="../media/image20.png"/><Relationship Id="rId34" Type="http://schemas.microsoft.com/office/2007/relationships/hdphoto" Target="../media/hdphoto16.wdp"/><Relationship Id="rId42" Type="http://schemas.openxmlformats.org/officeDocument/2006/relationships/image" Target="../media/image32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9.jpeg"/><Relationship Id="rId29" Type="http://schemas.openxmlformats.org/officeDocument/2006/relationships/image" Target="../media/image25.pn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24" Type="http://schemas.openxmlformats.org/officeDocument/2006/relationships/image" Target="../media/image22.png"/><Relationship Id="rId32" Type="http://schemas.microsoft.com/office/2007/relationships/hdphoto" Target="../media/hdphoto15.wdp"/><Relationship Id="rId37" Type="http://schemas.openxmlformats.org/officeDocument/2006/relationships/image" Target="../media/image29.png"/><Relationship Id="rId40" Type="http://schemas.microsoft.com/office/2007/relationships/hdphoto" Target="../media/hdphoto19.wdp"/><Relationship Id="rId5" Type="http://schemas.microsoft.com/office/2007/relationships/hdphoto" Target="../media/hdphoto4.wdp"/><Relationship Id="rId15" Type="http://schemas.openxmlformats.org/officeDocument/2006/relationships/image" Target="../media/image16.png"/><Relationship Id="rId23" Type="http://schemas.microsoft.com/office/2007/relationships/hdphoto" Target="../media/hdphoto11.wdp"/><Relationship Id="rId28" Type="http://schemas.openxmlformats.org/officeDocument/2006/relationships/image" Target="../media/image24.png"/><Relationship Id="rId36" Type="http://schemas.microsoft.com/office/2007/relationships/hdphoto" Target="../media/hdphoto17.wdp"/><Relationship Id="rId10" Type="http://schemas.openxmlformats.org/officeDocument/2006/relationships/image" Target="../media/image13.png"/><Relationship Id="rId19" Type="http://schemas.microsoft.com/office/2007/relationships/hdphoto" Target="../media/hdphoto10.wdp"/><Relationship Id="rId31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microsoft.com/office/2007/relationships/hdphoto" Target="../media/hdphoto6.wdp"/><Relationship Id="rId14" Type="http://schemas.microsoft.com/office/2007/relationships/hdphoto" Target="../media/hdphoto8.wdp"/><Relationship Id="rId22" Type="http://schemas.openxmlformats.org/officeDocument/2006/relationships/image" Target="../media/image21.png"/><Relationship Id="rId27" Type="http://schemas.microsoft.com/office/2007/relationships/hdphoto" Target="../media/hdphoto13.wdp"/><Relationship Id="rId30" Type="http://schemas.microsoft.com/office/2007/relationships/hdphoto" Target="../media/hdphoto14.wdp"/><Relationship Id="rId35" Type="http://schemas.openxmlformats.org/officeDocument/2006/relationships/image" Target="../media/image28.png"/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12" Type="http://schemas.openxmlformats.org/officeDocument/2006/relationships/image" Target="../media/image14.png"/><Relationship Id="rId17" Type="http://schemas.microsoft.com/office/2007/relationships/hdphoto" Target="../media/hdphoto9.wdp"/><Relationship Id="rId25" Type="http://schemas.microsoft.com/office/2007/relationships/hdphoto" Target="../media/hdphoto12.wdp"/><Relationship Id="rId33" Type="http://schemas.openxmlformats.org/officeDocument/2006/relationships/image" Target="../media/image27.png"/><Relationship Id="rId38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1"/>
          <p:cNvCxnSpPr/>
          <p:nvPr/>
        </p:nvCxnSpPr>
        <p:spPr>
          <a:xfrm rot="10800000" flipH="1">
            <a:off x="1299411" y="3544170"/>
            <a:ext cx="3606" cy="60201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4" name="Google Shape;164;p1"/>
          <p:cNvCxnSpPr/>
          <p:nvPr/>
        </p:nvCxnSpPr>
        <p:spPr>
          <a:xfrm>
            <a:off x="1825234" y="3506518"/>
            <a:ext cx="0" cy="63966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5" name="Google Shape;165;p1"/>
          <p:cNvCxnSpPr/>
          <p:nvPr/>
        </p:nvCxnSpPr>
        <p:spPr>
          <a:xfrm flipH="1">
            <a:off x="2238738" y="3544170"/>
            <a:ext cx="4221" cy="61474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6" name="Google Shape;166;p1"/>
          <p:cNvCxnSpPr/>
          <p:nvPr/>
        </p:nvCxnSpPr>
        <p:spPr>
          <a:xfrm rot="10800000">
            <a:off x="885291" y="3544170"/>
            <a:ext cx="0" cy="60201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7" name="Google Shape;167;p1"/>
          <p:cNvSpPr/>
          <p:nvPr/>
        </p:nvSpPr>
        <p:spPr>
          <a:xfrm>
            <a:off x="692784" y="405928"/>
            <a:ext cx="7536815" cy="374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keep a consistent format - please use font: Calibri (Body)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use this web link to add any images: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Noun Project: Free Icons &amp; Stock Photos for Everything (thenounproject.com)</a:t>
            </a:r>
            <a:endParaRPr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copy and paste the timeline markers </a:t>
            </a:r>
            <a:endParaRPr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962FF-2092-24DF-0007-E123D6EE82EF}"/>
              </a:ext>
            </a:extLst>
          </p:cNvPr>
          <p:cNvSpPr txBox="1"/>
          <p:nvPr/>
        </p:nvSpPr>
        <p:spPr>
          <a:xfrm>
            <a:off x="885291" y="6989378"/>
            <a:ext cx="8256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 – Playing instruments – Pulse, rhythm and melody</a:t>
            </a:r>
          </a:p>
          <a:p>
            <a:endParaRPr lang="en-US" sz="2400" dirty="0"/>
          </a:p>
          <a:p>
            <a:r>
              <a:rPr lang="en-US" sz="2400" dirty="0"/>
              <a:t>Green – Playing with sound/active listening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Blue – composition and improvision</a:t>
            </a:r>
          </a:p>
          <a:p>
            <a:r>
              <a:rPr lang="en-US" sz="2400" dirty="0"/>
              <a:t>Blue – Reviewing reflecting and evaluating music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156846" y="417774"/>
            <a:ext cx="9271513" cy="17054871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 rot="-54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2114179" y="15522198"/>
            <a:ext cx="6414913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/>
          <p:nvPr/>
        </p:nvSpPr>
        <p:spPr>
          <a:xfrm rot="5400000" flipH="1">
            <a:off x="6465923" y="11434591"/>
            <a:ext cx="2847721" cy="2231207"/>
          </a:xfrm>
          <a:prstGeom prst="blockArc">
            <a:avLst>
              <a:gd name="adj1" fmla="val 10886207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2167734" y="13362007"/>
            <a:ext cx="5774265" cy="6120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2051478" y="11125598"/>
            <a:ext cx="5841604" cy="616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/>
          <p:nvPr/>
        </p:nvSpPr>
        <p:spPr>
          <a:xfrm rot="-5400000">
            <a:off x="719462" y="9269323"/>
            <a:ext cx="2767587" cy="219351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032661" y="8981637"/>
            <a:ext cx="5909338" cy="652772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2095965" y="682172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"/>
          <p:cNvSpPr/>
          <p:nvPr/>
        </p:nvSpPr>
        <p:spPr>
          <a:xfrm rot="-5400000">
            <a:off x="758788" y="4966051"/>
            <a:ext cx="2763039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/>
          <p:nvPr/>
        </p:nvSpPr>
        <p:spPr>
          <a:xfrm rot="5400000" flipH="1">
            <a:off x="6413793" y="2754900"/>
            <a:ext cx="2804502" cy="2271582"/>
          </a:xfrm>
          <a:prstGeom prst="blockArc">
            <a:avLst>
              <a:gd name="adj1" fmla="val 11003978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2167734" y="4668112"/>
            <a:ext cx="5774266" cy="6248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1500712" y="4340098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1693641" y="453318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7557618" y="1093440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7744572" y="1113519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1532817" y="1310812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"/>
          <p:cNvSpPr/>
          <p:nvPr/>
        </p:nvSpPr>
        <p:spPr>
          <a:xfrm>
            <a:off x="1723521" y="1329239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7720399" y="1516469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7907353" y="15365478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1785122" y="2458360"/>
            <a:ext cx="6023138" cy="6305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"/>
          <p:cNvSpPr/>
          <p:nvPr/>
        </p:nvSpPr>
        <p:spPr>
          <a:xfrm rot="-5400000">
            <a:off x="992866" y="2404929"/>
            <a:ext cx="938427" cy="73596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38000">
                <a:srgbClr val="A9BEE4"/>
              </a:gs>
              <a:gs pos="39000">
                <a:srgbClr val="A9BEE4"/>
              </a:gs>
              <a:gs pos="84000">
                <a:srgbClr val="00206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2909560" y="1393692"/>
            <a:ext cx="731521" cy="642998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1000">
                <a:srgbClr val="F5F7FC"/>
              </a:gs>
              <a:gs pos="46000">
                <a:srgbClr val="A9BEE4"/>
              </a:gs>
              <a:gs pos="47000">
                <a:srgbClr val="A9BEE4"/>
              </a:gs>
              <a:gs pos="84000">
                <a:srgbClr val="00206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"/>
          <p:cNvSpPr/>
          <p:nvPr/>
        </p:nvSpPr>
        <p:spPr>
          <a:xfrm rot="-5400000">
            <a:off x="2752824" y="2310290"/>
            <a:ext cx="1057175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7909718" y="15522198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204" name="Google Shape;204;p2"/>
          <p:cNvSpPr txBox="1"/>
          <p:nvPr/>
        </p:nvSpPr>
        <p:spPr>
          <a:xfrm>
            <a:off x="1723521" y="13370950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"/>
          <p:cNvSpPr txBox="1"/>
          <p:nvPr/>
        </p:nvSpPr>
        <p:spPr>
          <a:xfrm>
            <a:off x="1723520" y="13413511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206" name="Google Shape;206;p2"/>
          <p:cNvSpPr txBox="1"/>
          <p:nvPr/>
        </p:nvSpPr>
        <p:spPr>
          <a:xfrm>
            <a:off x="7752482" y="11238133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207" name="Google Shape;207;p2"/>
          <p:cNvSpPr txBox="1"/>
          <p:nvPr/>
        </p:nvSpPr>
        <p:spPr>
          <a:xfrm>
            <a:off x="7761880" y="6846021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208" name="Google Shape;208;p2"/>
          <p:cNvSpPr txBox="1"/>
          <p:nvPr/>
        </p:nvSpPr>
        <p:spPr>
          <a:xfrm>
            <a:off x="7768068" y="6882868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209" name="Google Shape;209;p2"/>
          <p:cNvSpPr txBox="1"/>
          <p:nvPr/>
        </p:nvSpPr>
        <p:spPr>
          <a:xfrm>
            <a:off x="1675428" y="4581130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sp>
        <p:nvSpPr>
          <p:cNvPr id="210" name="Google Shape;210;p2"/>
          <p:cNvSpPr txBox="1"/>
          <p:nvPr/>
        </p:nvSpPr>
        <p:spPr>
          <a:xfrm>
            <a:off x="7790117" y="250408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211" name="Google Shape;211;p2"/>
          <p:cNvSpPr txBox="1"/>
          <p:nvPr/>
        </p:nvSpPr>
        <p:spPr>
          <a:xfrm>
            <a:off x="7796306" y="2540931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1473890" y="874372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682717" y="894521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"/>
          <p:cNvSpPr txBox="1"/>
          <p:nvPr/>
        </p:nvSpPr>
        <p:spPr>
          <a:xfrm>
            <a:off x="1666086" y="8991247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966688" y="1416689"/>
            <a:ext cx="731521" cy="642998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46000">
                <a:srgbClr val="A9BEE4"/>
              </a:gs>
              <a:gs pos="47000">
                <a:srgbClr val="A9BEE4"/>
              </a:gs>
              <a:gs pos="84000">
                <a:srgbClr val="00206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"/>
          <p:cNvSpPr/>
          <p:nvPr/>
        </p:nvSpPr>
        <p:spPr>
          <a:xfrm rot="-5400000">
            <a:off x="1900923" y="2232155"/>
            <a:ext cx="883544" cy="5192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2"/>
          <p:cNvCxnSpPr>
            <a:cxnSpLocks/>
          </p:cNvCxnSpPr>
          <p:nvPr/>
        </p:nvCxnSpPr>
        <p:spPr>
          <a:xfrm flipV="1">
            <a:off x="3059420" y="16048375"/>
            <a:ext cx="7990" cy="73614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8" name="Google Shape;218;p2"/>
          <p:cNvCxnSpPr/>
          <p:nvPr/>
        </p:nvCxnSpPr>
        <p:spPr>
          <a:xfrm flipV="1">
            <a:off x="7624151" y="16019189"/>
            <a:ext cx="0" cy="88612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9" name="Google Shape;219;p2"/>
          <p:cNvCxnSpPr>
            <a:cxnSpLocks/>
          </p:cNvCxnSpPr>
          <p:nvPr/>
        </p:nvCxnSpPr>
        <p:spPr>
          <a:xfrm>
            <a:off x="5855253" y="14846973"/>
            <a:ext cx="0" cy="8044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0" name="Google Shape;220;p2"/>
          <p:cNvCxnSpPr>
            <a:cxnSpLocks/>
          </p:cNvCxnSpPr>
          <p:nvPr/>
        </p:nvCxnSpPr>
        <p:spPr>
          <a:xfrm flipV="1">
            <a:off x="5399387" y="16086201"/>
            <a:ext cx="0" cy="79604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1" name="Google Shape;221;p2"/>
          <p:cNvSpPr txBox="1"/>
          <p:nvPr/>
        </p:nvSpPr>
        <p:spPr>
          <a:xfrm>
            <a:off x="7896701" y="15437898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"/>
          <p:cNvSpPr txBox="1"/>
          <p:nvPr/>
        </p:nvSpPr>
        <p:spPr>
          <a:xfrm>
            <a:off x="7736663" y="11176275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"/>
          <p:cNvSpPr txBox="1"/>
          <p:nvPr/>
        </p:nvSpPr>
        <p:spPr>
          <a:xfrm>
            <a:off x="1666086" y="896791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"/>
          <p:cNvSpPr txBox="1"/>
          <p:nvPr/>
        </p:nvSpPr>
        <p:spPr>
          <a:xfrm>
            <a:off x="1657214" y="4538229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512" y="314818"/>
            <a:ext cx="1580398" cy="176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"/>
          <p:cNvSpPr/>
          <p:nvPr/>
        </p:nvSpPr>
        <p:spPr>
          <a:xfrm>
            <a:off x="642608" y="332103"/>
            <a:ext cx="67738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Subject learning journey – Music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1411" y="15609438"/>
            <a:ext cx="462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Singing  - What can our voices do?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92463" y="13432225"/>
            <a:ext cx="462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Dance Music – Sequencing sounds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17361" y="11205518"/>
            <a:ext cx="462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Music – Beethoven to Ed </a:t>
            </a:r>
            <a:r>
              <a:rPr lang="en-GB" sz="2000" dirty="0" err="1">
                <a:solidFill>
                  <a:schemeClr val="bg1"/>
                </a:solidFill>
              </a:rPr>
              <a:t>Sheeran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40741" y="9108840"/>
            <a:ext cx="462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Music Festivals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379124" y="6910825"/>
            <a:ext cx="462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Traditional Music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30630" y="4761356"/>
            <a:ext cx="462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Classical Music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929" y="13059794"/>
            <a:ext cx="749056" cy="749056"/>
          </a:xfrm>
          <a:prstGeom prst="rect">
            <a:avLst/>
          </a:prstGeom>
        </p:spPr>
      </p:pic>
      <p:pic>
        <p:nvPicPr>
          <p:cNvPr id="1026" name="Picture 2" descr="Curious Minds | Arts Aw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2" y="10127087"/>
            <a:ext cx="1805034" cy="6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5758478" y="11740239"/>
            <a:ext cx="1660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j-lt"/>
              </a:rPr>
              <a:t>Dance music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History of dance </a:t>
            </a:r>
            <a:r>
              <a:rPr lang="en-GB" sz="1000" b="0" i="0" u="none" strike="noStrike" dirty="0" err="1" smtClean="0">
                <a:solidFill>
                  <a:srgbClr val="222222"/>
                </a:solidFill>
                <a:effectLst/>
                <a:latin typeface="+mj-lt"/>
              </a:rPr>
              <a:t>Rythms</a:t>
            </a:r>
            <a:endParaRPr lang="en-GB" sz="1000" b="0" i="0" u="none" strike="noStrike" dirty="0">
              <a:solidFill>
                <a:srgbClr val="222222"/>
              </a:solidFill>
              <a:effectLst/>
              <a:latin typeface="+mj-lt"/>
            </a:endParaRP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Producing music 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Repetitive beats </a:t>
            </a:r>
            <a:endParaRPr lang="en-GB" sz="1000" dirty="0"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059112" y="7404851"/>
            <a:ext cx="2472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 </a:t>
            </a:r>
            <a:r>
              <a:rPr lang="en-GB" sz="1200" u="sng" dirty="0"/>
              <a:t>A trip to Latin America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Wind instruments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The role of percussion instruments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What pitch do we use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498" y="2192369"/>
            <a:ext cx="851810" cy="85181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425154" y="2545943"/>
            <a:ext cx="462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Expressive Arts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08139" y="5761371"/>
            <a:ext cx="1323502" cy="1373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9265" y="6657447"/>
            <a:ext cx="1090905" cy="99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229" r="96875">
                        <a14:foregroundMark x1="15833" y1="56042" x2="85833" y2="55000"/>
                        <a14:foregroundMark x1="13854" y1="55000" x2="17813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3786" y="3620555"/>
            <a:ext cx="1399573" cy="1399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9921" y="7412057"/>
            <a:ext cx="1510233" cy="1006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975" y="14669971"/>
            <a:ext cx="929955" cy="9183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1" name="Google Shape;217;p2"/>
          <p:cNvCxnSpPr>
            <a:cxnSpLocks/>
          </p:cNvCxnSpPr>
          <p:nvPr/>
        </p:nvCxnSpPr>
        <p:spPr>
          <a:xfrm>
            <a:off x="3422615" y="14846973"/>
            <a:ext cx="0" cy="72281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2" name="Google Shape;217;p2"/>
          <p:cNvCxnSpPr>
            <a:cxnSpLocks/>
          </p:cNvCxnSpPr>
          <p:nvPr/>
        </p:nvCxnSpPr>
        <p:spPr>
          <a:xfrm>
            <a:off x="6247409" y="12740149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7" name="Google Shape;217;p2">
            <a:extLst>
              <a:ext uri="{FF2B5EF4-FFF2-40B4-BE49-F238E27FC236}">
                <a16:creationId xmlns:a16="http://schemas.microsoft.com/office/drawing/2014/main" id="{AC88F3E7-DC9A-80A7-99E0-B77E98DCD6E6}"/>
              </a:ext>
            </a:extLst>
          </p:cNvPr>
          <p:cNvCxnSpPr>
            <a:cxnSpLocks/>
          </p:cNvCxnSpPr>
          <p:nvPr/>
        </p:nvCxnSpPr>
        <p:spPr>
          <a:xfrm>
            <a:off x="7548109" y="14938131"/>
            <a:ext cx="33006" cy="75866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" name="Google Shape;217;p2">
            <a:extLst>
              <a:ext uri="{FF2B5EF4-FFF2-40B4-BE49-F238E27FC236}">
                <a16:creationId xmlns:a16="http://schemas.microsoft.com/office/drawing/2014/main" id="{517DE35E-4EC9-D447-9278-DF83126E40FF}"/>
              </a:ext>
            </a:extLst>
          </p:cNvPr>
          <p:cNvCxnSpPr>
            <a:cxnSpLocks/>
          </p:cNvCxnSpPr>
          <p:nvPr/>
        </p:nvCxnSpPr>
        <p:spPr>
          <a:xfrm flipH="1" flipV="1">
            <a:off x="6284435" y="13855576"/>
            <a:ext cx="10791" cy="76603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" name="Google Shape;217;p2">
            <a:extLst>
              <a:ext uri="{FF2B5EF4-FFF2-40B4-BE49-F238E27FC236}">
                <a16:creationId xmlns:a16="http://schemas.microsoft.com/office/drawing/2014/main" id="{BF6B7CAA-8F1E-BDEB-4453-B9E7E47B5FD8}"/>
              </a:ext>
            </a:extLst>
          </p:cNvPr>
          <p:cNvCxnSpPr>
            <a:cxnSpLocks/>
          </p:cNvCxnSpPr>
          <p:nvPr/>
        </p:nvCxnSpPr>
        <p:spPr>
          <a:xfrm>
            <a:off x="4602547" y="12745989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" name="Google Shape;217;p2">
            <a:extLst>
              <a:ext uri="{FF2B5EF4-FFF2-40B4-BE49-F238E27FC236}">
                <a16:creationId xmlns:a16="http://schemas.microsoft.com/office/drawing/2014/main" id="{D109F1C2-1808-163A-7600-35B1E13D7C30}"/>
              </a:ext>
            </a:extLst>
          </p:cNvPr>
          <p:cNvCxnSpPr>
            <a:cxnSpLocks/>
          </p:cNvCxnSpPr>
          <p:nvPr/>
        </p:nvCxnSpPr>
        <p:spPr>
          <a:xfrm>
            <a:off x="2796044" y="12784769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" name="Google Shape;217;p2">
            <a:extLst>
              <a:ext uri="{FF2B5EF4-FFF2-40B4-BE49-F238E27FC236}">
                <a16:creationId xmlns:a16="http://schemas.microsoft.com/office/drawing/2014/main" id="{CCB0C876-B2A2-03CA-919C-5B8FB986F7DE}"/>
              </a:ext>
            </a:extLst>
          </p:cNvPr>
          <p:cNvCxnSpPr>
            <a:cxnSpLocks/>
          </p:cNvCxnSpPr>
          <p:nvPr/>
        </p:nvCxnSpPr>
        <p:spPr>
          <a:xfrm flipH="1" flipV="1">
            <a:off x="2817890" y="13782052"/>
            <a:ext cx="13873" cy="83955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" name="Google Shape;217;p2">
            <a:extLst>
              <a:ext uri="{FF2B5EF4-FFF2-40B4-BE49-F238E27FC236}">
                <a16:creationId xmlns:a16="http://schemas.microsoft.com/office/drawing/2014/main" id="{EBCECFCB-BA77-08C7-067B-44CBE0F67023}"/>
              </a:ext>
            </a:extLst>
          </p:cNvPr>
          <p:cNvCxnSpPr>
            <a:cxnSpLocks/>
          </p:cNvCxnSpPr>
          <p:nvPr/>
        </p:nvCxnSpPr>
        <p:spPr>
          <a:xfrm flipV="1">
            <a:off x="4417105" y="13827102"/>
            <a:ext cx="0" cy="89387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" name="Google Shape;217;p2">
            <a:extLst>
              <a:ext uri="{FF2B5EF4-FFF2-40B4-BE49-F238E27FC236}">
                <a16:creationId xmlns:a16="http://schemas.microsoft.com/office/drawing/2014/main" id="{076FA9DD-9539-3575-ED4B-3BD1B96A47BE}"/>
              </a:ext>
            </a:extLst>
          </p:cNvPr>
          <p:cNvCxnSpPr>
            <a:cxnSpLocks/>
          </p:cNvCxnSpPr>
          <p:nvPr/>
        </p:nvCxnSpPr>
        <p:spPr>
          <a:xfrm>
            <a:off x="7326605" y="10559537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" name="Google Shape;217;p2">
            <a:extLst>
              <a:ext uri="{FF2B5EF4-FFF2-40B4-BE49-F238E27FC236}">
                <a16:creationId xmlns:a16="http://schemas.microsoft.com/office/drawing/2014/main" id="{C99ED839-DC09-866B-09CB-C2B93C7CCFE4}"/>
              </a:ext>
            </a:extLst>
          </p:cNvPr>
          <p:cNvCxnSpPr>
            <a:cxnSpLocks/>
          </p:cNvCxnSpPr>
          <p:nvPr/>
        </p:nvCxnSpPr>
        <p:spPr>
          <a:xfrm flipV="1">
            <a:off x="7425883" y="11656673"/>
            <a:ext cx="0" cy="74899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" name="Google Shape;217;p2">
            <a:extLst>
              <a:ext uri="{FF2B5EF4-FFF2-40B4-BE49-F238E27FC236}">
                <a16:creationId xmlns:a16="http://schemas.microsoft.com/office/drawing/2014/main" id="{2DB887FA-B3E4-D3E3-C54E-F8AAE6694863}"/>
              </a:ext>
            </a:extLst>
          </p:cNvPr>
          <p:cNvCxnSpPr>
            <a:cxnSpLocks/>
          </p:cNvCxnSpPr>
          <p:nvPr/>
        </p:nvCxnSpPr>
        <p:spPr>
          <a:xfrm>
            <a:off x="5567244" y="10497037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" name="Google Shape;217;p2">
            <a:extLst>
              <a:ext uri="{FF2B5EF4-FFF2-40B4-BE49-F238E27FC236}">
                <a16:creationId xmlns:a16="http://schemas.microsoft.com/office/drawing/2014/main" id="{452BA8AD-1922-9264-806D-C2A2A6A93DA3}"/>
              </a:ext>
            </a:extLst>
          </p:cNvPr>
          <p:cNvCxnSpPr>
            <a:cxnSpLocks/>
          </p:cNvCxnSpPr>
          <p:nvPr/>
        </p:nvCxnSpPr>
        <p:spPr>
          <a:xfrm>
            <a:off x="3986998" y="10508607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" name="Google Shape;217;p2">
            <a:extLst>
              <a:ext uri="{FF2B5EF4-FFF2-40B4-BE49-F238E27FC236}">
                <a16:creationId xmlns:a16="http://schemas.microsoft.com/office/drawing/2014/main" id="{64406478-668B-4E2E-B4F4-A7F7DF343F6F}"/>
              </a:ext>
            </a:extLst>
          </p:cNvPr>
          <p:cNvCxnSpPr>
            <a:cxnSpLocks/>
          </p:cNvCxnSpPr>
          <p:nvPr/>
        </p:nvCxnSpPr>
        <p:spPr>
          <a:xfrm flipH="1" flipV="1">
            <a:off x="3710700" y="11660138"/>
            <a:ext cx="12320" cy="76385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" name="Google Shape;217;p2">
            <a:extLst>
              <a:ext uri="{FF2B5EF4-FFF2-40B4-BE49-F238E27FC236}">
                <a16:creationId xmlns:a16="http://schemas.microsoft.com/office/drawing/2014/main" id="{1D204AD2-1186-BD3E-2279-B39014E0213F}"/>
              </a:ext>
            </a:extLst>
          </p:cNvPr>
          <p:cNvCxnSpPr>
            <a:cxnSpLocks/>
          </p:cNvCxnSpPr>
          <p:nvPr/>
        </p:nvCxnSpPr>
        <p:spPr>
          <a:xfrm flipH="1" flipV="1">
            <a:off x="5613506" y="11688205"/>
            <a:ext cx="13238" cy="75422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" name="Google Shape;217;p2">
            <a:extLst>
              <a:ext uri="{FF2B5EF4-FFF2-40B4-BE49-F238E27FC236}">
                <a16:creationId xmlns:a16="http://schemas.microsoft.com/office/drawing/2014/main" id="{E253DFDF-1E9A-0E8E-ED69-68D29528CF5A}"/>
              </a:ext>
            </a:extLst>
          </p:cNvPr>
          <p:cNvCxnSpPr>
            <a:cxnSpLocks/>
          </p:cNvCxnSpPr>
          <p:nvPr/>
        </p:nvCxnSpPr>
        <p:spPr>
          <a:xfrm>
            <a:off x="6372084" y="8374597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" name="Google Shape;217;p2">
            <a:extLst>
              <a:ext uri="{FF2B5EF4-FFF2-40B4-BE49-F238E27FC236}">
                <a16:creationId xmlns:a16="http://schemas.microsoft.com/office/drawing/2014/main" id="{F5E7D6C3-F136-1C3B-8E71-E305FDED621D}"/>
              </a:ext>
            </a:extLst>
          </p:cNvPr>
          <p:cNvCxnSpPr>
            <a:cxnSpLocks/>
          </p:cNvCxnSpPr>
          <p:nvPr/>
        </p:nvCxnSpPr>
        <p:spPr>
          <a:xfrm flipH="1" flipV="1">
            <a:off x="6353332" y="9461528"/>
            <a:ext cx="3506" cy="83426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" name="Google Shape;217;p2">
            <a:extLst>
              <a:ext uri="{FF2B5EF4-FFF2-40B4-BE49-F238E27FC236}">
                <a16:creationId xmlns:a16="http://schemas.microsoft.com/office/drawing/2014/main" id="{5BCA81C0-1B7D-D6DA-CEB3-B478349CCAEB}"/>
              </a:ext>
            </a:extLst>
          </p:cNvPr>
          <p:cNvCxnSpPr>
            <a:cxnSpLocks/>
          </p:cNvCxnSpPr>
          <p:nvPr/>
        </p:nvCxnSpPr>
        <p:spPr>
          <a:xfrm>
            <a:off x="4599537" y="8389810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" name="Google Shape;217;p2">
            <a:extLst>
              <a:ext uri="{FF2B5EF4-FFF2-40B4-BE49-F238E27FC236}">
                <a16:creationId xmlns:a16="http://schemas.microsoft.com/office/drawing/2014/main" id="{3ECE6FE6-3C71-764D-9B77-903127886EBB}"/>
              </a:ext>
            </a:extLst>
          </p:cNvPr>
          <p:cNvCxnSpPr>
            <a:cxnSpLocks/>
          </p:cNvCxnSpPr>
          <p:nvPr/>
        </p:nvCxnSpPr>
        <p:spPr>
          <a:xfrm>
            <a:off x="2747797" y="8416185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" name="Google Shape;217;p2">
            <a:extLst>
              <a:ext uri="{FF2B5EF4-FFF2-40B4-BE49-F238E27FC236}">
                <a16:creationId xmlns:a16="http://schemas.microsoft.com/office/drawing/2014/main" id="{F75237A4-113D-FCCC-0BD4-048AAFB33CED}"/>
              </a:ext>
            </a:extLst>
          </p:cNvPr>
          <p:cNvCxnSpPr>
            <a:cxnSpLocks/>
          </p:cNvCxnSpPr>
          <p:nvPr/>
        </p:nvCxnSpPr>
        <p:spPr>
          <a:xfrm flipV="1">
            <a:off x="2879998" y="9506490"/>
            <a:ext cx="0" cy="69811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" name="Google Shape;217;p2">
            <a:extLst>
              <a:ext uri="{FF2B5EF4-FFF2-40B4-BE49-F238E27FC236}">
                <a16:creationId xmlns:a16="http://schemas.microsoft.com/office/drawing/2014/main" id="{0DD1740A-9FE4-A841-7D08-41A9DA55D259}"/>
              </a:ext>
            </a:extLst>
          </p:cNvPr>
          <p:cNvCxnSpPr>
            <a:cxnSpLocks/>
          </p:cNvCxnSpPr>
          <p:nvPr/>
        </p:nvCxnSpPr>
        <p:spPr>
          <a:xfrm flipV="1">
            <a:off x="4500224" y="9461529"/>
            <a:ext cx="0" cy="74307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" name="Google Shape;217;p2">
            <a:extLst>
              <a:ext uri="{FF2B5EF4-FFF2-40B4-BE49-F238E27FC236}">
                <a16:creationId xmlns:a16="http://schemas.microsoft.com/office/drawing/2014/main" id="{B12A0A01-CFE5-A6A5-0692-EB9C8B7C6D2A}"/>
              </a:ext>
            </a:extLst>
          </p:cNvPr>
          <p:cNvCxnSpPr>
            <a:cxnSpLocks/>
          </p:cNvCxnSpPr>
          <p:nvPr/>
        </p:nvCxnSpPr>
        <p:spPr>
          <a:xfrm>
            <a:off x="7320426" y="6183692"/>
            <a:ext cx="13481" cy="74212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" name="Google Shape;217;p2">
            <a:extLst>
              <a:ext uri="{FF2B5EF4-FFF2-40B4-BE49-F238E27FC236}">
                <a16:creationId xmlns:a16="http://schemas.microsoft.com/office/drawing/2014/main" id="{68576A6E-137B-9109-72C8-8C5F91B30C84}"/>
              </a:ext>
            </a:extLst>
          </p:cNvPr>
          <p:cNvCxnSpPr>
            <a:cxnSpLocks/>
          </p:cNvCxnSpPr>
          <p:nvPr/>
        </p:nvCxnSpPr>
        <p:spPr>
          <a:xfrm flipV="1">
            <a:off x="7425883" y="7296459"/>
            <a:ext cx="0" cy="50674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" name="Google Shape;217;p2">
            <a:extLst>
              <a:ext uri="{FF2B5EF4-FFF2-40B4-BE49-F238E27FC236}">
                <a16:creationId xmlns:a16="http://schemas.microsoft.com/office/drawing/2014/main" id="{71542560-DD01-554C-9BE0-F84BDDBA10F9}"/>
              </a:ext>
            </a:extLst>
          </p:cNvPr>
          <p:cNvCxnSpPr>
            <a:cxnSpLocks/>
          </p:cNvCxnSpPr>
          <p:nvPr/>
        </p:nvCxnSpPr>
        <p:spPr>
          <a:xfrm>
            <a:off x="5506741" y="6206171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" name="Google Shape;217;p2">
            <a:extLst>
              <a:ext uri="{FF2B5EF4-FFF2-40B4-BE49-F238E27FC236}">
                <a16:creationId xmlns:a16="http://schemas.microsoft.com/office/drawing/2014/main" id="{9BB2595F-DFF0-9F7F-A2D7-C795CD549259}"/>
              </a:ext>
            </a:extLst>
          </p:cNvPr>
          <p:cNvCxnSpPr>
            <a:cxnSpLocks/>
          </p:cNvCxnSpPr>
          <p:nvPr/>
        </p:nvCxnSpPr>
        <p:spPr>
          <a:xfrm>
            <a:off x="3653726" y="6199989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" name="Google Shape;217;p2">
            <a:extLst>
              <a:ext uri="{FF2B5EF4-FFF2-40B4-BE49-F238E27FC236}">
                <a16:creationId xmlns:a16="http://schemas.microsoft.com/office/drawing/2014/main" id="{73C0A6F5-AD76-06A3-A8FA-8276311E4E0D}"/>
              </a:ext>
            </a:extLst>
          </p:cNvPr>
          <p:cNvCxnSpPr>
            <a:cxnSpLocks/>
          </p:cNvCxnSpPr>
          <p:nvPr/>
        </p:nvCxnSpPr>
        <p:spPr>
          <a:xfrm flipV="1">
            <a:off x="3253907" y="7347013"/>
            <a:ext cx="0" cy="75611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1" name="Google Shape;217;p2">
            <a:extLst>
              <a:ext uri="{FF2B5EF4-FFF2-40B4-BE49-F238E27FC236}">
                <a16:creationId xmlns:a16="http://schemas.microsoft.com/office/drawing/2014/main" id="{7284B05B-AF31-C4BE-9870-AC7711928D73}"/>
              </a:ext>
            </a:extLst>
          </p:cNvPr>
          <p:cNvCxnSpPr>
            <a:cxnSpLocks/>
          </p:cNvCxnSpPr>
          <p:nvPr/>
        </p:nvCxnSpPr>
        <p:spPr>
          <a:xfrm flipV="1">
            <a:off x="5321635" y="7322819"/>
            <a:ext cx="0" cy="74851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" name="Google Shape;217;p2">
            <a:extLst>
              <a:ext uri="{FF2B5EF4-FFF2-40B4-BE49-F238E27FC236}">
                <a16:creationId xmlns:a16="http://schemas.microsoft.com/office/drawing/2014/main" id="{105CE596-C1F1-DD84-98E4-C91BEB4FEA9B}"/>
              </a:ext>
            </a:extLst>
          </p:cNvPr>
          <p:cNvCxnSpPr>
            <a:cxnSpLocks/>
          </p:cNvCxnSpPr>
          <p:nvPr/>
        </p:nvCxnSpPr>
        <p:spPr>
          <a:xfrm>
            <a:off x="6251170" y="4093631"/>
            <a:ext cx="7523" cy="6725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3" name="Google Shape;217;p2">
            <a:extLst>
              <a:ext uri="{FF2B5EF4-FFF2-40B4-BE49-F238E27FC236}">
                <a16:creationId xmlns:a16="http://schemas.microsoft.com/office/drawing/2014/main" id="{5D2458C6-BD60-457B-7EAA-B209BED4D478}"/>
              </a:ext>
            </a:extLst>
          </p:cNvPr>
          <p:cNvCxnSpPr>
            <a:cxnSpLocks/>
          </p:cNvCxnSpPr>
          <p:nvPr/>
        </p:nvCxnSpPr>
        <p:spPr>
          <a:xfrm flipV="1">
            <a:off x="6557821" y="5173143"/>
            <a:ext cx="0" cy="78686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4" name="Google Shape;217;p2">
            <a:extLst>
              <a:ext uri="{FF2B5EF4-FFF2-40B4-BE49-F238E27FC236}">
                <a16:creationId xmlns:a16="http://schemas.microsoft.com/office/drawing/2014/main" id="{4209FA41-3C53-2ABA-768F-622EAC7A594C}"/>
              </a:ext>
            </a:extLst>
          </p:cNvPr>
          <p:cNvCxnSpPr>
            <a:cxnSpLocks/>
          </p:cNvCxnSpPr>
          <p:nvPr/>
        </p:nvCxnSpPr>
        <p:spPr>
          <a:xfrm>
            <a:off x="4806732" y="3980047"/>
            <a:ext cx="9054" cy="78177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" name="Google Shape;217;p2">
            <a:extLst>
              <a:ext uri="{FF2B5EF4-FFF2-40B4-BE49-F238E27FC236}">
                <a16:creationId xmlns:a16="http://schemas.microsoft.com/office/drawing/2014/main" id="{3BD8BA13-1BD8-A631-E88C-57B87DF1AB08}"/>
              </a:ext>
            </a:extLst>
          </p:cNvPr>
          <p:cNvCxnSpPr>
            <a:cxnSpLocks/>
          </p:cNvCxnSpPr>
          <p:nvPr/>
        </p:nvCxnSpPr>
        <p:spPr>
          <a:xfrm>
            <a:off x="2817890" y="3974771"/>
            <a:ext cx="0" cy="85056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6" name="Google Shape;217;p2">
            <a:extLst>
              <a:ext uri="{FF2B5EF4-FFF2-40B4-BE49-F238E27FC236}">
                <a16:creationId xmlns:a16="http://schemas.microsoft.com/office/drawing/2014/main" id="{A52CA7A3-B4B5-9F33-673F-424A3DE3DD1A}"/>
              </a:ext>
            </a:extLst>
          </p:cNvPr>
          <p:cNvCxnSpPr>
            <a:cxnSpLocks/>
          </p:cNvCxnSpPr>
          <p:nvPr/>
        </p:nvCxnSpPr>
        <p:spPr>
          <a:xfrm flipV="1">
            <a:off x="2803567" y="5173143"/>
            <a:ext cx="0" cy="87607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7" name="Google Shape;217;p2">
            <a:extLst>
              <a:ext uri="{FF2B5EF4-FFF2-40B4-BE49-F238E27FC236}">
                <a16:creationId xmlns:a16="http://schemas.microsoft.com/office/drawing/2014/main" id="{CDE080E2-C3C5-DD65-F214-FC8B3633FA31}"/>
              </a:ext>
            </a:extLst>
          </p:cNvPr>
          <p:cNvCxnSpPr>
            <a:cxnSpLocks/>
          </p:cNvCxnSpPr>
          <p:nvPr/>
        </p:nvCxnSpPr>
        <p:spPr>
          <a:xfrm flipV="1">
            <a:off x="4607060" y="5215419"/>
            <a:ext cx="0" cy="8488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920541C-59EC-AD92-7057-9A213A9E05DB}"/>
              </a:ext>
            </a:extLst>
          </p:cNvPr>
          <p:cNvSpPr txBox="1"/>
          <p:nvPr/>
        </p:nvSpPr>
        <p:spPr>
          <a:xfrm>
            <a:off x="128925" y="16118215"/>
            <a:ext cx="2932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j-lt"/>
              </a:rPr>
              <a:t>Exploring Emotions through Voice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Techniques used to convey emotion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Decisions made in music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Composing music based on Emotion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4D307A-90D1-D784-1B9D-FC3F38E8A96B}"/>
              </a:ext>
            </a:extLst>
          </p:cNvPr>
          <p:cNvSpPr txBox="1"/>
          <p:nvPr/>
        </p:nvSpPr>
        <p:spPr>
          <a:xfrm>
            <a:off x="5473134" y="10368079"/>
            <a:ext cx="188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n-lt"/>
              </a:rPr>
              <a:t>Soul Music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All about the Supremes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What is Soul Music?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Instrument sound and rhythm 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5C9074-D430-C8F1-80C2-48859BF40D04}"/>
              </a:ext>
            </a:extLst>
          </p:cNvPr>
          <p:cNvSpPr txBox="1"/>
          <p:nvPr/>
        </p:nvSpPr>
        <p:spPr>
          <a:xfrm>
            <a:off x="3912291" y="10387817"/>
            <a:ext cx="1633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n-lt"/>
              </a:rPr>
              <a:t>Reggae Music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What is Reggae Music?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Rhythmic features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Musical appreciation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0212DF-EC42-567C-44D5-813F4D41ACD4}"/>
              </a:ext>
            </a:extLst>
          </p:cNvPr>
          <p:cNvSpPr txBox="1"/>
          <p:nvPr/>
        </p:nvSpPr>
        <p:spPr>
          <a:xfrm>
            <a:off x="2086623" y="10407220"/>
            <a:ext cx="1833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n-lt"/>
              </a:rPr>
              <a:t>Rock n Roll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What inspired rock and roll?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Famous R n R Musicians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12 bar chord structure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7A4B52-E5EA-648F-95EB-B225E5F5CD40}"/>
              </a:ext>
            </a:extLst>
          </p:cNvPr>
          <p:cNvSpPr txBox="1"/>
          <p:nvPr/>
        </p:nvSpPr>
        <p:spPr>
          <a:xfrm>
            <a:off x="3664978" y="11751714"/>
            <a:ext cx="1882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n-lt"/>
              </a:rPr>
              <a:t>Hip Hop/Rap Music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Creating beats and loops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How to create a sample?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The history of Rap music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+mn-lt"/>
            </a:endParaRP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6851B3-0F74-67AA-9311-42D481224D35}"/>
              </a:ext>
            </a:extLst>
          </p:cNvPr>
          <p:cNvSpPr txBox="1"/>
          <p:nvPr/>
        </p:nvSpPr>
        <p:spPr>
          <a:xfrm>
            <a:off x="1782317" y="11745083"/>
            <a:ext cx="1882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n-lt"/>
              </a:rPr>
              <a:t>ABBA and Pop Music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Catchy Melody and lyrics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The history of Pop music 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Creating a chorus </a:t>
            </a:r>
            <a:endParaRPr lang="en-GB" sz="1000" dirty="0">
              <a:solidFill>
                <a:srgbClr val="222222"/>
              </a:solidFill>
              <a:latin typeface="+mn-lt"/>
            </a:endParaRPr>
          </a:p>
          <a:p>
            <a:pPr algn="r"/>
            <a:endParaRPr lang="en-GB" sz="1000" dirty="0">
              <a:solidFill>
                <a:srgbClr val="222222"/>
              </a:solidFill>
              <a:latin typeface="+mn-lt"/>
            </a:endParaRP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E97F5F-4635-CFCF-2154-1CB654F2B922}"/>
              </a:ext>
            </a:extLst>
          </p:cNvPr>
          <p:cNvSpPr txBox="1"/>
          <p:nvPr/>
        </p:nvSpPr>
        <p:spPr>
          <a:xfrm>
            <a:off x="2796044" y="5311206"/>
            <a:ext cx="1871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j-lt"/>
              </a:rPr>
              <a:t>Music Art Project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Music has layers and textures</a:t>
            </a:r>
          </a:p>
          <a:p>
            <a:r>
              <a:rPr lang="en-GB" sz="1000" dirty="0">
                <a:solidFill>
                  <a:srgbClr val="222222"/>
                </a:solidFill>
                <a:latin typeface="+mj-lt"/>
              </a:rPr>
              <a:t>Fusing Styles of Music</a:t>
            </a:r>
          </a:p>
          <a:p>
            <a:r>
              <a:rPr lang="en-GB" sz="1000" dirty="0">
                <a:solidFill>
                  <a:srgbClr val="222222"/>
                </a:solidFill>
                <a:latin typeface="+mj-lt"/>
              </a:rPr>
              <a:t>Art of </a:t>
            </a:r>
            <a:r>
              <a:rPr lang="en-GB" sz="1000" dirty="0" err="1">
                <a:solidFill>
                  <a:srgbClr val="222222"/>
                </a:solidFill>
                <a:latin typeface="+mj-lt"/>
              </a:rPr>
              <a:t>Wassily</a:t>
            </a:r>
            <a:r>
              <a:rPr lang="en-GB" sz="10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GB" sz="1000" dirty="0" smtClean="0">
                <a:solidFill>
                  <a:srgbClr val="222222"/>
                </a:solidFill>
                <a:latin typeface="+mj-lt"/>
              </a:rPr>
              <a:t>Kandinsky</a:t>
            </a:r>
            <a:endParaRPr lang="en-GB" sz="1000" dirty="0"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857F31-D73F-7BE3-0509-496204BF38BE}"/>
              </a:ext>
            </a:extLst>
          </p:cNvPr>
          <p:cNvSpPr txBox="1"/>
          <p:nvPr/>
        </p:nvSpPr>
        <p:spPr>
          <a:xfrm>
            <a:off x="1682717" y="6072565"/>
            <a:ext cx="19464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 </a:t>
            </a:r>
            <a:r>
              <a:rPr lang="en-GB" sz="1200" u="sng" dirty="0"/>
              <a:t>Blaydon Races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Traditional local music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The four chord trick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Traditional arrangements</a:t>
            </a:r>
          </a:p>
          <a:p>
            <a:endParaRPr lang="en-GB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446C2A-4FB3-4333-003B-52D793FA397A}"/>
              </a:ext>
            </a:extLst>
          </p:cNvPr>
          <p:cNvSpPr txBox="1"/>
          <p:nvPr/>
        </p:nvSpPr>
        <p:spPr>
          <a:xfrm>
            <a:off x="3099300" y="7401388"/>
            <a:ext cx="2157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 </a:t>
            </a:r>
            <a:r>
              <a:rPr lang="en-GB" sz="1200" u="sng" dirty="0"/>
              <a:t>African Drumming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West African music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How signals are used in structure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Improvising creative Rhythms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A34D749-8E69-E23B-1C01-71EF39F1400A}"/>
              </a:ext>
            </a:extLst>
          </p:cNvPr>
          <p:cNvSpPr txBox="1"/>
          <p:nvPr/>
        </p:nvSpPr>
        <p:spPr>
          <a:xfrm>
            <a:off x="573769" y="7393205"/>
            <a:ext cx="2666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 </a:t>
            </a:r>
            <a:r>
              <a:rPr lang="en-GB" sz="1200" u="sng" dirty="0"/>
              <a:t>Traditional Instruments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How instruments are used to communicate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Timbres and  instruments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Different wats to use instruments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6E3F28-E91D-3B65-E98F-42EC1F20F7D2}"/>
              </a:ext>
            </a:extLst>
          </p:cNvPr>
          <p:cNvSpPr txBox="1"/>
          <p:nvPr/>
        </p:nvSpPr>
        <p:spPr>
          <a:xfrm>
            <a:off x="3674646" y="6064256"/>
            <a:ext cx="1763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 </a:t>
            </a:r>
            <a:r>
              <a:rPr lang="en-GB" sz="1200" u="sng" dirty="0"/>
              <a:t>Folk Music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The history of the guitar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The three chord trick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Stories origins and history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70C1915-7FAE-311C-D4F1-3448E1C6A178}"/>
              </a:ext>
            </a:extLst>
          </p:cNvPr>
          <p:cNvSpPr txBox="1"/>
          <p:nvPr/>
        </p:nvSpPr>
        <p:spPr>
          <a:xfrm>
            <a:off x="3051278" y="16110836"/>
            <a:ext cx="2262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j-lt"/>
              </a:rPr>
              <a:t>Stomp and Sing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Why are pulse and rhythm important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Using our voice to mimic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What can the human voice do?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73AB51-5B3D-62A0-FF04-2926BC4020C5}"/>
              </a:ext>
            </a:extLst>
          </p:cNvPr>
          <p:cNvSpPr txBox="1"/>
          <p:nvPr/>
        </p:nvSpPr>
        <p:spPr>
          <a:xfrm>
            <a:off x="5466883" y="16105575"/>
            <a:ext cx="215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j-lt"/>
              </a:rPr>
              <a:t>Beat Boxing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Creating </a:t>
            </a:r>
            <a:r>
              <a:rPr lang="en-GB" sz="1000" dirty="0">
                <a:solidFill>
                  <a:srgbClr val="222222"/>
                </a:solidFill>
                <a:latin typeface="+mj-lt"/>
              </a:rPr>
              <a:t>music without instruments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vocal percussion and groove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What sounds can we make 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5668141-A761-891D-7BE5-4D8F6C9FB59A}"/>
              </a:ext>
            </a:extLst>
          </p:cNvPr>
          <p:cNvSpPr txBox="1"/>
          <p:nvPr/>
        </p:nvSpPr>
        <p:spPr>
          <a:xfrm>
            <a:off x="5859090" y="14808031"/>
            <a:ext cx="1689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j-lt"/>
              </a:rPr>
              <a:t>Singing textures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Vocal warm ups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projection and confidence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Breathing Techniques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95FF790-5080-8C01-62EE-1B8DFCFB53BC}"/>
              </a:ext>
            </a:extLst>
          </p:cNvPr>
          <p:cNvSpPr txBox="1"/>
          <p:nvPr/>
        </p:nvSpPr>
        <p:spPr>
          <a:xfrm>
            <a:off x="3483377" y="14794504"/>
            <a:ext cx="236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j-lt"/>
              </a:rPr>
              <a:t>Different voices different genres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Vocal warm ups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Volume projection and confidence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Whispering to </a:t>
            </a:r>
            <a:r>
              <a:rPr lang="en-GB" sz="1000" dirty="0" err="1">
                <a:solidFill>
                  <a:srgbClr val="222222"/>
                </a:solidFill>
                <a:latin typeface="+mj-lt"/>
              </a:rPr>
              <a:t>Screamimg</a:t>
            </a:r>
            <a:endParaRPr lang="en-GB" sz="1000" dirty="0">
              <a:solidFill>
                <a:srgbClr val="222222"/>
              </a:solidFill>
              <a:latin typeface="+mj-lt"/>
            </a:endParaRP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3432E5A-0B40-C2FD-0052-3F91EA94A7B8}"/>
              </a:ext>
            </a:extLst>
          </p:cNvPr>
          <p:cNvSpPr txBox="1"/>
          <p:nvPr/>
        </p:nvSpPr>
        <p:spPr>
          <a:xfrm>
            <a:off x="2126732" y="14796560"/>
            <a:ext cx="1294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latin typeface="+mj-lt"/>
              </a:rPr>
              <a:t>Harmony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What is harmony?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‘</a:t>
            </a:r>
            <a:r>
              <a:rPr lang="en-GB" sz="1000" dirty="0" err="1">
                <a:solidFill>
                  <a:srgbClr val="222222"/>
                </a:solidFill>
                <a:latin typeface="+mj-lt"/>
              </a:rPr>
              <a:t>Elefantea</a:t>
            </a:r>
            <a:r>
              <a:rPr lang="en-GB" sz="1000" dirty="0">
                <a:solidFill>
                  <a:srgbClr val="222222"/>
                </a:solidFill>
                <a:latin typeface="+mj-lt"/>
              </a:rPr>
              <a:t> Nun Da’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j-lt"/>
              </a:rPr>
              <a:t>Vocal percussion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08BA468-DFBD-5A77-9DED-A15654ABF8E1}"/>
              </a:ext>
            </a:extLst>
          </p:cNvPr>
          <p:cNvSpPr txBox="1"/>
          <p:nvPr/>
        </p:nvSpPr>
        <p:spPr>
          <a:xfrm>
            <a:off x="2787021" y="12654190"/>
            <a:ext cx="1866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Music </a:t>
            </a:r>
            <a:r>
              <a:rPr lang="en-GB" sz="1200" u="sng" dirty="0" err="1">
                <a:latin typeface="+mn-lt"/>
              </a:rPr>
              <a:t>Technolgy</a:t>
            </a:r>
            <a:endParaRPr lang="en-GB" sz="1200" u="sng" dirty="0">
              <a:latin typeface="+mn-lt"/>
            </a:endParaRP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Producing electronic music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Recording music</a:t>
            </a:r>
          </a:p>
          <a:p>
            <a:r>
              <a:rPr lang="en-GB" sz="1000" dirty="0" err="1">
                <a:solidFill>
                  <a:srgbClr val="222222"/>
                </a:solidFill>
                <a:latin typeface="+mn-lt"/>
              </a:rPr>
              <a:t>Mircophone’s</a:t>
            </a:r>
            <a:r>
              <a:rPr lang="en-GB" sz="1000" dirty="0">
                <a:solidFill>
                  <a:srgbClr val="222222"/>
                </a:solidFill>
                <a:latin typeface="+mn-lt"/>
              </a:rPr>
              <a:t> and software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ACC3F46-8494-E60A-C098-CF2E883535F0}"/>
              </a:ext>
            </a:extLst>
          </p:cNvPr>
          <p:cNvSpPr txBox="1"/>
          <p:nvPr/>
        </p:nvSpPr>
        <p:spPr>
          <a:xfrm>
            <a:off x="4558211" y="12658392"/>
            <a:ext cx="1866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Adding Effects</a:t>
            </a:r>
          </a:p>
          <a:p>
            <a:r>
              <a:rPr lang="en-GB" sz="1000" dirty="0">
                <a:solidFill>
                  <a:srgbClr val="222222"/>
                </a:solidFill>
                <a:latin typeface="Effra"/>
              </a:rPr>
              <a:t>Sound and audio Effects</a:t>
            </a:r>
          </a:p>
          <a:p>
            <a:r>
              <a:rPr lang="en-GB" sz="1000" dirty="0">
                <a:solidFill>
                  <a:srgbClr val="222222"/>
                </a:solidFill>
                <a:latin typeface="Effra"/>
              </a:rPr>
              <a:t>Shaping your sound</a:t>
            </a:r>
          </a:p>
          <a:p>
            <a:r>
              <a:rPr lang="en-GB" sz="1000" dirty="0">
                <a:solidFill>
                  <a:srgbClr val="222222"/>
                </a:solidFill>
                <a:latin typeface="Effra"/>
              </a:rPr>
              <a:t>Create movement with effects</a:t>
            </a:r>
          </a:p>
          <a:p>
            <a:endParaRPr lang="en-GB" sz="1000" dirty="0">
              <a:solidFill>
                <a:srgbClr val="222222"/>
              </a:solidFill>
              <a:latin typeface="Effra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E15A37F-B82F-354D-0A53-530E856976C1}"/>
              </a:ext>
            </a:extLst>
          </p:cNvPr>
          <p:cNvSpPr txBox="1"/>
          <p:nvPr/>
        </p:nvSpPr>
        <p:spPr>
          <a:xfrm>
            <a:off x="6284435" y="12661120"/>
            <a:ext cx="186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Drum Patterns</a:t>
            </a:r>
          </a:p>
          <a:p>
            <a:r>
              <a:rPr lang="en-GB" sz="1000" dirty="0">
                <a:solidFill>
                  <a:srgbClr val="222222"/>
                </a:solidFill>
                <a:latin typeface="Effra"/>
              </a:rPr>
              <a:t>Percussion drums and beats</a:t>
            </a:r>
          </a:p>
          <a:p>
            <a:r>
              <a:rPr lang="en-GB" sz="1000" dirty="0">
                <a:solidFill>
                  <a:srgbClr val="222222"/>
                </a:solidFill>
                <a:latin typeface="Effra"/>
              </a:rPr>
              <a:t>Primitive beats</a:t>
            </a:r>
          </a:p>
          <a:p>
            <a:r>
              <a:rPr lang="en-GB" sz="1000" dirty="0">
                <a:solidFill>
                  <a:srgbClr val="222222"/>
                </a:solidFill>
                <a:latin typeface="Effra"/>
              </a:rPr>
              <a:t>Boom Bap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7572936-BA59-75D1-73EC-E2DDD98F2264}"/>
              </a:ext>
            </a:extLst>
          </p:cNvPr>
          <p:cNvSpPr txBox="1"/>
          <p:nvPr/>
        </p:nvSpPr>
        <p:spPr>
          <a:xfrm>
            <a:off x="2831763" y="13982316"/>
            <a:ext cx="186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 err="1">
                <a:latin typeface="+mn-lt"/>
              </a:rPr>
              <a:t>Repetive</a:t>
            </a:r>
            <a:r>
              <a:rPr lang="en-GB" sz="1200" u="sng" dirty="0">
                <a:latin typeface="+mn-lt"/>
              </a:rPr>
              <a:t> Beats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Dancefloor – A history</a:t>
            </a:r>
            <a:endParaRPr lang="en-GB" sz="1000" dirty="0">
              <a:solidFill>
                <a:srgbClr val="222222"/>
              </a:solidFill>
              <a:latin typeface="+mn-lt"/>
            </a:endParaRP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Strong regular patterns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Drum kit workshop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00B71EE-442B-2D80-E9B2-B6298BA620EB}"/>
              </a:ext>
            </a:extLst>
          </p:cNvPr>
          <p:cNvSpPr txBox="1"/>
          <p:nvPr/>
        </p:nvSpPr>
        <p:spPr>
          <a:xfrm>
            <a:off x="4445027" y="13992989"/>
            <a:ext cx="186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Recording Audio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Music on your phone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Dictaphones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Voice effects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CD7F920-25F3-74F2-1D32-D1D267A945E8}"/>
              </a:ext>
            </a:extLst>
          </p:cNvPr>
          <p:cNvSpPr txBox="1"/>
          <p:nvPr/>
        </p:nvSpPr>
        <p:spPr>
          <a:xfrm>
            <a:off x="6329146" y="13987563"/>
            <a:ext cx="186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Loops and Samples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Using loops and samples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Music maker 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Splicing sounds</a:t>
            </a:r>
            <a:endParaRPr lang="en-GB" sz="1000" b="0" i="0" u="none" strike="noStrike" dirty="0">
              <a:solidFill>
                <a:srgbClr val="222222"/>
              </a:solidFill>
              <a:effectLst/>
              <a:latin typeface="+mn-l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9BC328-B019-F4C7-D3F4-7B310C029971}"/>
              </a:ext>
            </a:extLst>
          </p:cNvPr>
          <p:cNvSpPr txBox="1"/>
          <p:nvPr/>
        </p:nvSpPr>
        <p:spPr>
          <a:xfrm>
            <a:off x="5506745" y="6068857"/>
            <a:ext cx="17639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 </a:t>
            </a:r>
            <a:r>
              <a:rPr lang="en-GB" sz="1200" u="sng" dirty="0"/>
              <a:t>Calypso Music</a:t>
            </a: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A history of Calypso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Steel pan band</a:t>
            </a:r>
          </a:p>
          <a:p>
            <a:pPr algn="r"/>
            <a:r>
              <a:rPr lang="en-GB" sz="1000" dirty="0">
                <a:solidFill>
                  <a:srgbClr val="222222"/>
                </a:solidFill>
                <a:latin typeface="+mn-lt"/>
              </a:rPr>
              <a:t>The Caribbean sound</a:t>
            </a:r>
          </a:p>
          <a:p>
            <a:pPr algn="r"/>
            <a:endParaRPr lang="en-GB" sz="1000" dirty="0">
              <a:solidFill>
                <a:srgbClr val="222222"/>
              </a:solidFill>
              <a:latin typeface="+mn-lt"/>
            </a:endParaRPr>
          </a:p>
          <a:p>
            <a:pPr algn="r"/>
            <a:endParaRPr lang="en-GB" sz="1000" dirty="0">
              <a:solidFill>
                <a:srgbClr val="222222"/>
              </a:solidFill>
              <a:latin typeface="+mn-lt"/>
            </a:endParaRPr>
          </a:p>
          <a:p>
            <a:pPr algn="r"/>
            <a:endParaRPr lang="en-GB" sz="1000" dirty="0">
              <a:solidFill>
                <a:srgbClr val="222222"/>
              </a:solidFill>
              <a:latin typeface="+mn-lt"/>
            </a:endParaRPr>
          </a:p>
          <a:p>
            <a:pPr algn="r"/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 </a:t>
            </a:r>
            <a:endParaRPr lang="en-GB" sz="1000" dirty="0">
              <a:solidFill>
                <a:srgbClr val="222222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4E421AC-039E-E3F8-6DA6-2BE1BC0432BC}"/>
              </a:ext>
            </a:extLst>
          </p:cNvPr>
          <p:cNvSpPr txBox="1"/>
          <p:nvPr/>
        </p:nvSpPr>
        <p:spPr>
          <a:xfrm>
            <a:off x="2736463" y="8287193"/>
            <a:ext cx="186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The Notting Hill Carnival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Celebrating Black culture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Caribbean influence in the UK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Ska, Mambo and Merengue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FEAD5D6-74B1-BE84-3D1E-2BC80691B87F}"/>
              </a:ext>
            </a:extLst>
          </p:cNvPr>
          <p:cNvSpPr txBox="1"/>
          <p:nvPr/>
        </p:nvSpPr>
        <p:spPr>
          <a:xfrm>
            <a:off x="2880451" y="9626968"/>
            <a:ext cx="186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Planning a festival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Marketing and advertising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Costs and budgeting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Target Audience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F76E761-6019-C658-1138-3F4AC6FBD3DB}"/>
              </a:ext>
            </a:extLst>
          </p:cNvPr>
          <p:cNvSpPr txBox="1"/>
          <p:nvPr/>
        </p:nvSpPr>
        <p:spPr>
          <a:xfrm>
            <a:off x="4519035" y="9613247"/>
            <a:ext cx="186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Glastonbury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A history of the festival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How green is Glastonbury?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A modern festival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CFEF4A1-3E5D-F9DB-1EF6-696D5F3A5F61}"/>
              </a:ext>
            </a:extLst>
          </p:cNvPr>
          <p:cNvSpPr txBox="1"/>
          <p:nvPr/>
        </p:nvSpPr>
        <p:spPr>
          <a:xfrm>
            <a:off x="4553038" y="8289921"/>
            <a:ext cx="186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Carnival Rio de </a:t>
            </a:r>
            <a:r>
              <a:rPr lang="en-GB" sz="1200" u="sng" dirty="0" err="1">
                <a:latin typeface="+mn-lt"/>
              </a:rPr>
              <a:t>Janerio</a:t>
            </a:r>
            <a:endParaRPr lang="en-GB" sz="1200" u="sng" dirty="0">
              <a:latin typeface="+mn-lt"/>
            </a:endParaRP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What is samba?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Bossa Nova beats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Basic samba percussion</a:t>
            </a:r>
            <a:endParaRPr lang="en-GB" sz="1000" b="0" i="0" u="none" strike="noStrike" dirty="0">
              <a:solidFill>
                <a:srgbClr val="222222"/>
              </a:solidFill>
              <a:effectLst/>
              <a:latin typeface="+mn-l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9B81C2A-01E4-F2DA-EE61-6AC6251A2370}"/>
              </a:ext>
            </a:extLst>
          </p:cNvPr>
          <p:cNvSpPr txBox="1"/>
          <p:nvPr/>
        </p:nvSpPr>
        <p:spPr>
          <a:xfrm>
            <a:off x="6394124" y="9617193"/>
            <a:ext cx="186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Woodstock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60s Music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Cultural impact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Defining a generation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409BA79-805B-34B1-0A7A-AE8A1442B916}"/>
              </a:ext>
            </a:extLst>
          </p:cNvPr>
          <p:cNvSpPr txBox="1"/>
          <p:nvPr/>
        </p:nvSpPr>
        <p:spPr>
          <a:xfrm>
            <a:off x="6395695" y="8274149"/>
            <a:ext cx="186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n-lt"/>
              </a:rPr>
              <a:t>Jazz Fest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n-lt"/>
              </a:rPr>
              <a:t>New Orleans sound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The New Orleans Indians</a:t>
            </a:r>
          </a:p>
          <a:p>
            <a:r>
              <a:rPr lang="en-GB" sz="1000" dirty="0">
                <a:solidFill>
                  <a:srgbClr val="222222"/>
                </a:solidFill>
                <a:latin typeface="+mn-lt"/>
              </a:rPr>
              <a:t>Funerals and </a:t>
            </a:r>
            <a:r>
              <a:rPr lang="en-GB" sz="1000" dirty="0" smtClean="0">
                <a:solidFill>
                  <a:srgbClr val="222222"/>
                </a:solidFill>
                <a:latin typeface="+mn-lt"/>
              </a:rPr>
              <a:t>Celebration’s</a:t>
            </a:r>
            <a:endParaRPr lang="en-GB" sz="1000" b="0" i="0" u="none" strike="noStrike" dirty="0">
              <a:solidFill>
                <a:srgbClr val="222222"/>
              </a:solidFill>
              <a:effectLst/>
              <a:latin typeface="+mn-lt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B0D9128-DB83-84C9-2039-13DC48615DA7}"/>
              </a:ext>
            </a:extLst>
          </p:cNvPr>
          <p:cNvSpPr txBox="1"/>
          <p:nvPr/>
        </p:nvSpPr>
        <p:spPr>
          <a:xfrm>
            <a:off x="4634981" y="5295131"/>
            <a:ext cx="1862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j-lt"/>
              </a:rPr>
              <a:t>Beethoven</a:t>
            </a:r>
          </a:p>
          <a:p>
            <a:r>
              <a:rPr lang="en-GB" sz="1000" dirty="0">
                <a:solidFill>
                  <a:srgbClr val="222222"/>
                </a:solidFill>
                <a:latin typeface="+mj-lt"/>
              </a:rPr>
              <a:t>Beethoven Biography</a:t>
            </a:r>
          </a:p>
          <a:p>
            <a:r>
              <a:rPr lang="en-GB" sz="1000" dirty="0">
                <a:solidFill>
                  <a:srgbClr val="222222"/>
                </a:solidFill>
                <a:latin typeface="+mj-lt"/>
              </a:rPr>
              <a:t>The 5</a:t>
            </a:r>
            <a:r>
              <a:rPr lang="en-GB" sz="1000" baseline="30000" dirty="0">
                <a:solidFill>
                  <a:srgbClr val="222222"/>
                </a:solidFill>
                <a:latin typeface="+mj-lt"/>
              </a:rPr>
              <a:t>th</a:t>
            </a:r>
            <a:r>
              <a:rPr lang="en-GB" sz="1000" dirty="0">
                <a:solidFill>
                  <a:srgbClr val="222222"/>
                </a:solidFill>
                <a:latin typeface="+mj-lt"/>
              </a:rPr>
              <a:t> symphony </a:t>
            </a:r>
          </a:p>
          <a:p>
            <a:r>
              <a:rPr lang="en-GB" sz="1000" dirty="0">
                <a:solidFill>
                  <a:srgbClr val="222222"/>
                </a:solidFill>
                <a:latin typeface="+mj-lt"/>
              </a:rPr>
              <a:t>Who influenced Beethoven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1B98E9F-50D3-97C1-EBE5-553A05D458C5}"/>
              </a:ext>
            </a:extLst>
          </p:cNvPr>
          <p:cNvSpPr txBox="1"/>
          <p:nvPr/>
        </p:nvSpPr>
        <p:spPr>
          <a:xfrm>
            <a:off x="2803567" y="3932707"/>
            <a:ext cx="2099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j-lt"/>
              </a:rPr>
              <a:t>Famous female composers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Who is Amy Beach?</a:t>
            </a:r>
          </a:p>
          <a:p>
            <a:r>
              <a:rPr lang="en-GB" sz="1000" dirty="0">
                <a:solidFill>
                  <a:srgbClr val="222222"/>
                </a:solidFill>
                <a:latin typeface="+mj-lt"/>
              </a:rPr>
              <a:t>Inspirational </a:t>
            </a:r>
            <a:r>
              <a:rPr lang="en-GB" sz="1000" dirty="0" smtClean="0">
                <a:solidFill>
                  <a:srgbClr val="222222"/>
                </a:solidFill>
                <a:latin typeface="+mj-lt"/>
              </a:rPr>
              <a:t>music</a:t>
            </a:r>
          </a:p>
          <a:p>
            <a:r>
              <a:rPr lang="en-GB" sz="1000" dirty="0" smtClean="0">
                <a:solidFill>
                  <a:srgbClr val="222222"/>
                </a:solidFill>
                <a:latin typeface="+mj-lt"/>
              </a:rPr>
              <a:t>Classical music </a:t>
            </a:r>
            <a:r>
              <a:rPr lang="en-GB" sz="1000" smtClean="0">
                <a:solidFill>
                  <a:srgbClr val="222222"/>
                </a:solidFill>
                <a:latin typeface="+mj-lt"/>
              </a:rPr>
              <a:t>on Garage band</a:t>
            </a:r>
            <a:endParaRPr lang="en-GB" sz="1000" dirty="0">
              <a:solidFill>
                <a:srgbClr val="222222"/>
              </a:solidFill>
              <a:latin typeface="+mj-lt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F4615DB-4D1C-F1CC-E364-F3FA753CA132}"/>
              </a:ext>
            </a:extLst>
          </p:cNvPr>
          <p:cNvSpPr txBox="1"/>
          <p:nvPr/>
        </p:nvSpPr>
        <p:spPr>
          <a:xfrm>
            <a:off x="4788885" y="3963785"/>
            <a:ext cx="1488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j-lt"/>
              </a:rPr>
              <a:t>Mozart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Elements of </a:t>
            </a:r>
            <a:r>
              <a:rPr lang="en-GB" sz="1000" dirty="0">
                <a:solidFill>
                  <a:srgbClr val="222222"/>
                </a:solidFill>
                <a:latin typeface="+mj-lt"/>
              </a:rPr>
              <a:t>Mozart</a:t>
            </a:r>
            <a:endParaRPr lang="en-GB" sz="1000" b="0" i="0" u="none" strike="noStrike" dirty="0">
              <a:solidFill>
                <a:srgbClr val="222222"/>
              </a:solidFill>
              <a:effectLst/>
              <a:latin typeface="+mj-lt"/>
            </a:endParaRPr>
          </a:p>
          <a:p>
            <a:r>
              <a:rPr lang="en-GB" sz="1000" dirty="0">
                <a:solidFill>
                  <a:srgbClr val="222222"/>
                </a:solidFill>
                <a:latin typeface="+mj-lt"/>
              </a:rPr>
              <a:t>What is classic music?</a:t>
            </a:r>
          </a:p>
          <a:p>
            <a:r>
              <a:rPr lang="en-GB" sz="1000" dirty="0">
                <a:latin typeface="+mj-lt"/>
              </a:rPr>
              <a:t>Requiem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2FE9CC5-569D-AC7F-D963-C52E5E1C31BF}"/>
              </a:ext>
            </a:extLst>
          </p:cNvPr>
          <p:cNvSpPr txBox="1"/>
          <p:nvPr/>
        </p:nvSpPr>
        <p:spPr>
          <a:xfrm>
            <a:off x="6585742" y="5288861"/>
            <a:ext cx="1922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j-lt"/>
              </a:rPr>
              <a:t>Opera</a:t>
            </a:r>
          </a:p>
          <a:p>
            <a:r>
              <a:rPr lang="en-GB" sz="1000" dirty="0">
                <a:solidFill>
                  <a:srgbClr val="222222"/>
                </a:solidFill>
                <a:latin typeface="+mj-lt"/>
              </a:rPr>
              <a:t>Costumes scenery and props</a:t>
            </a:r>
          </a:p>
          <a:p>
            <a:r>
              <a:rPr lang="en-GB" sz="1000" dirty="0">
                <a:latin typeface="+mj-lt"/>
              </a:rPr>
              <a:t>16</a:t>
            </a:r>
            <a:r>
              <a:rPr lang="en-GB" sz="1000" baseline="30000" dirty="0">
                <a:latin typeface="+mj-lt"/>
              </a:rPr>
              <a:t>th</a:t>
            </a:r>
            <a:r>
              <a:rPr lang="en-GB" sz="1000" dirty="0">
                <a:latin typeface="+mj-lt"/>
              </a:rPr>
              <a:t> century Italy</a:t>
            </a:r>
          </a:p>
          <a:p>
            <a:r>
              <a:rPr lang="en-GB" sz="1000" dirty="0">
                <a:latin typeface="+mj-lt"/>
              </a:rPr>
              <a:t>4 components </a:t>
            </a:r>
            <a:r>
              <a:rPr lang="en-GB" sz="1000">
                <a:latin typeface="+mj-lt"/>
              </a:rPr>
              <a:t>of opera</a:t>
            </a:r>
            <a:endParaRPr lang="en-GB" sz="1000" dirty="0">
              <a:latin typeface="+mj-lt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7B9B1BD-989D-8B73-E811-956B60DCF433}"/>
              </a:ext>
            </a:extLst>
          </p:cNvPr>
          <p:cNvSpPr txBox="1"/>
          <p:nvPr/>
        </p:nvSpPr>
        <p:spPr>
          <a:xfrm>
            <a:off x="6324011" y="3987583"/>
            <a:ext cx="1474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+mj-lt"/>
              </a:rPr>
              <a:t>Romantic</a:t>
            </a:r>
          </a:p>
          <a:p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O </a:t>
            </a:r>
            <a:r>
              <a:rPr lang="en-GB" sz="1000" b="0" i="0" u="none" strike="noStrike" dirty="0" err="1">
                <a:solidFill>
                  <a:srgbClr val="222222"/>
                </a:solidFill>
                <a:effectLst/>
                <a:latin typeface="+mj-lt"/>
              </a:rPr>
              <a:t>mio</a:t>
            </a:r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GB" sz="1000" b="0" i="0" u="none" strike="noStrike" dirty="0" err="1">
                <a:solidFill>
                  <a:srgbClr val="222222"/>
                </a:solidFill>
                <a:effectLst/>
                <a:latin typeface="+mj-lt"/>
              </a:rPr>
              <a:t>Babbino</a:t>
            </a:r>
            <a:r>
              <a:rPr lang="en-GB" sz="1000" b="0" i="0" u="none" strike="noStrike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GB" sz="1000" b="0" i="0" u="none" strike="noStrike" dirty="0" err="1">
                <a:solidFill>
                  <a:srgbClr val="222222"/>
                </a:solidFill>
                <a:effectLst/>
                <a:latin typeface="+mj-lt"/>
              </a:rPr>
              <a:t>caro</a:t>
            </a:r>
            <a:endParaRPr lang="en-GB" sz="1000" b="0" i="0" u="none" strike="noStrike" dirty="0">
              <a:solidFill>
                <a:srgbClr val="222222"/>
              </a:solidFill>
              <a:effectLst/>
              <a:latin typeface="+mj-lt"/>
            </a:endParaRPr>
          </a:p>
          <a:p>
            <a:r>
              <a:rPr lang="en-GB" sz="1000" dirty="0">
                <a:solidFill>
                  <a:srgbClr val="222222"/>
                </a:solidFill>
                <a:latin typeface="+mj-lt"/>
              </a:rPr>
              <a:t>Recognising Romantic</a:t>
            </a:r>
            <a:endParaRPr lang="en-GB" sz="1000" b="0" i="0" u="none" strike="noStrike" dirty="0">
              <a:solidFill>
                <a:srgbClr val="222222"/>
              </a:solidFill>
              <a:effectLst/>
              <a:latin typeface="+mj-lt"/>
            </a:endParaRPr>
          </a:p>
          <a:p>
            <a:r>
              <a:rPr lang="en-GB" sz="1000" dirty="0">
                <a:latin typeface="+mj-lt"/>
              </a:rPr>
              <a:t>19</a:t>
            </a:r>
            <a:r>
              <a:rPr lang="en-GB" sz="1000" baseline="30000" dirty="0">
                <a:latin typeface="+mj-lt"/>
              </a:rPr>
              <a:t>th</a:t>
            </a:r>
            <a:r>
              <a:rPr lang="en-GB" sz="1000" dirty="0">
                <a:latin typeface="+mj-lt"/>
              </a:rPr>
              <a:t> century music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DCE7E-EEA2-82B8-9E38-C4D0DB55F74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579" t="28095" r="4775" b="31532"/>
          <a:stretch/>
        </p:blipFill>
        <p:spPr>
          <a:xfrm>
            <a:off x="4615730" y="1779173"/>
            <a:ext cx="2439135" cy="531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/>
          <p:nvPr/>
        </p:nvSpPr>
        <p:spPr>
          <a:xfrm>
            <a:off x="0" y="422712"/>
            <a:ext cx="9726896" cy="17640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462243" y="399603"/>
            <a:ext cx="9271513" cy="17054871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"/>
          <p:cNvSpPr/>
          <p:nvPr/>
        </p:nvSpPr>
        <p:spPr>
          <a:xfrm rot="-54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2103112" y="15528457"/>
            <a:ext cx="6148145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"/>
          <p:cNvSpPr/>
          <p:nvPr/>
        </p:nvSpPr>
        <p:spPr>
          <a:xfrm rot="5400000" flipH="1">
            <a:off x="6465923" y="11434591"/>
            <a:ext cx="2847721" cy="2231207"/>
          </a:xfrm>
          <a:prstGeom prst="blockArc">
            <a:avLst>
              <a:gd name="adj1" fmla="val 10886207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210868" y="13370122"/>
            <a:ext cx="5774265" cy="6120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1948477" y="11132726"/>
            <a:ext cx="5841604" cy="616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"/>
          <p:cNvSpPr/>
          <p:nvPr/>
        </p:nvSpPr>
        <p:spPr>
          <a:xfrm rot="-5400000">
            <a:off x="719462" y="9269323"/>
            <a:ext cx="2767587" cy="219351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"/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"/>
          <p:cNvSpPr/>
          <p:nvPr/>
        </p:nvSpPr>
        <p:spPr>
          <a:xfrm>
            <a:off x="2032661" y="8981637"/>
            <a:ext cx="5909338" cy="652772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"/>
          <p:cNvSpPr/>
          <p:nvPr/>
        </p:nvSpPr>
        <p:spPr>
          <a:xfrm>
            <a:off x="2114178" y="6754969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"/>
          <p:cNvSpPr/>
          <p:nvPr/>
        </p:nvSpPr>
        <p:spPr>
          <a:xfrm rot="-5400000">
            <a:off x="737407" y="4899070"/>
            <a:ext cx="2763039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"/>
          <p:cNvSpPr/>
          <p:nvPr/>
        </p:nvSpPr>
        <p:spPr>
          <a:xfrm rot="5400000" flipH="1">
            <a:off x="6413793" y="2754900"/>
            <a:ext cx="2804502" cy="2271582"/>
          </a:xfrm>
          <a:prstGeom prst="blockArc">
            <a:avLst>
              <a:gd name="adj1" fmla="val 11003978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2167734" y="4668112"/>
            <a:ext cx="5774266" cy="6248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"/>
          <p:cNvSpPr/>
          <p:nvPr/>
        </p:nvSpPr>
        <p:spPr>
          <a:xfrm>
            <a:off x="1500712" y="4340098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"/>
          <p:cNvSpPr/>
          <p:nvPr/>
        </p:nvSpPr>
        <p:spPr>
          <a:xfrm>
            <a:off x="1693641" y="453318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"/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"/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"/>
          <p:cNvSpPr/>
          <p:nvPr/>
        </p:nvSpPr>
        <p:spPr>
          <a:xfrm>
            <a:off x="7557618" y="1093440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"/>
          <p:cNvSpPr/>
          <p:nvPr/>
        </p:nvSpPr>
        <p:spPr>
          <a:xfrm>
            <a:off x="7744572" y="1113519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"/>
          <p:cNvSpPr/>
          <p:nvPr/>
        </p:nvSpPr>
        <p:spPr>
          <a:xfrm>
            <a:off x="1532817" y="1310812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"/>
          <p:cNvSpPr/>
          <p:nvPr/>
        </p:nvSpPr>
        <p:spPr>
          <a:xfrm>
            <a:off x="1723521" y="1329239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"/>
          <p:cNvSpPr/>
          <p:nvPr/>
        </p:nvSpPr>
        <p:spPr>
          <a:xfrm>
            <a:off x="7720399" y="1516469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"/>
          <p:cNvSpPr/>
          <p:nvPr/>
        </p:nvSpPr>
        <p:spPr>
          <a:xfrm>
            <a:off x="7907353" y="15365478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1785122" y="2458360"/>
            <a:ext cx="6023138" cy="6305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"/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"/>
          <p:cNvSpPr/>
          <p:nvPr/>
        </p:nvSpPr>
        <p:spPr>
          <a:xfrm rot="-5400000">
            <a:off x="992866" y="2404929"/>
            <a:ext cx="938427" cy="73596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38000">
                <a:srgbClr val="A9BEE4"/>
              </a:gs>
              <a:gs pos="39000">
                <a:srgbClr val="A9BEE4"/>
              </a:gs>
              <a:gs pos="84000">
                <a:srgbClr val="00206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7897104" y="15586294"/>
            <a:ext cx="8410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EYFS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"/>
          <p:cNvSpPr txBox="1"/>
          <p:nvPr/>
        </p:nvSpPr>
        <p:spPr>
          <a:xfrm>
            <a:off x="1723521" y="13410865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"/>
          <p:cNvSpPr txBox="1"/>
          <p:nvPr/>
        </p:nvSpPr>
        <p:spPr>
          <a:xfrm>
            <a:off x="1719770" y="13426131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70" name="Google Shape;270;p3"/>
          <p:cNvSpPr txBox="1"/>
          <p:nvPr/>
        </p:nvSpPr>
        <p:spPr>
          <a:xfrm>
            <a:off x="7752482" y="11238133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"/>
          <p:cNvSpPr txBox="1"/>
          <p:nvPr/>
        </p:nvSpPr>
        <p:spPr>
          <a:xfrm>
            <a:off x="7761880" y="6846021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272" name="Google Shape;272;p3"/>
          <p:cNvSpPr txBox="1"/>
          <p:nvPr/>
        </p:nvSpPr>
        <p:spPr>
          <a:xfrm>
            <a:off x="7768068" y="6882868"/>
            <a:ext cx="76102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"/>
          <p:cNvSpPr txBox="1"/>
          <p:nvPr/>
        </p:nvSpPr>
        <p:spPr>
          <a:xfrm>
            <a:off x="1664965" y="4617672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"/>
          <p:cNvSpPr txBox="1"/>
          <p:nvPr/>
        </p:nvSpPr>
        <p:spPr>
          <a:xfrm>
            <a:off x="7790117" y="250408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275" name="Google Shape;275;p3"/>
          <p:cNvSpPr txBox="1"/>
          <p:nvPr/>
        </p:nvSpPr>
        <p:spPr>
          <a:xfrm>
            <a:off x="7784127" y="2565555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"/>
          <p:cNvSpPr/>
          <p:nvPr/>
        </p:nvSpPr>
        <p:spPr>
          <a:xfrm>
            <a:off x="1473890" y="8743726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1682717" y="894521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"/>
          <p:cNvSpPr txBox="1"/>
          <p:nvPr/>
        </p:nvSpPr>
        <p:spPr>
          <a:xfrm>
            <a:off x="1666086" y="9026692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"/>
          <p:cNvSpPr txBox="1"/>
          <p:nvPr/>
        </p:nvSpPr>
        <p:spPr>
          <a:xfrm>
            <a:off x="7736663" y="11176275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"/>
          <p:cNvSpPr txBox="1"/>
          <p:nvPr/>
        </p:nvSpPr>
        <p:spPr>
          <a:xfrm>
            <a:off x="1666086" y="896791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1657214" y="4538229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992" y="300667"/>
            <a:ext cx="1580398" cy="17640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3"/>
          <p:cNvCxnSpPr>
            <a:cxnSpLocks/>
          </p:cNvCxnSpPr>
          <p:nvPr/>
        </p:nvCxnSpPr>
        <p:spPr>
          <a:xfrm flipV="1">
            <a:off x="2887135" y="13760557"/>
            <a:ext cx="0" cy="88547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4" name="Google Shape;284;p3"/>
          <p:cNvCxnSpPr>
            <a:cxnSpLocks/>
          </p:cNvCxnSpPr>
          <p:nvPr/>
        </p:nvCxnSpPr>
        <p:spPr>
          <a:xfrm>
            <a:off x="6023903" y="12684369"/>
            <a:ext cx="0" cy="7724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285;p3"/>
          <p:cNvCxnSpPr>
            <a:cxnSpLocks/>
          </p:cNvCxnSpPr>
          <p:nvPr/>
        </p:nvCxnSpPr>
        <p:spPr>
          <a:xfrm>
            <a:off x="4371639" y="12684369"/>
            <a:ext cx="0" cy="78790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286;p3"/>
          <p:cNvCxnSpPr>
            <a:cxnSpLocks/>
          </p:cNvCxnSpPr>
          <p:nvPr/>
        </p:nvCxnSpPr>
        <p:spPr>
          <a:xfrm flipV="1">
            <a:off x="6442955" y="13894685"/>
            <a:ext cx="0" cy="75134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7" name="Google Shape;287;p3"/>
          <p:cNvSpPr/>
          <p:nvPr/>
        </p:nvSpPr>
        <p:spPr>
          <a:xfrm>
            <a:off x="642608" y="332103"/>
            <a:ext cx="67738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Subject learning journey – Music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AE851-7189-C0F9-08F9-C521743808B2}"/>
              </a:ext>
            </a:extLst>
          </p:cNvPr>
          <p:cNvSpPr txBox="1"/>
          <p:nvPr/>
        </p:nvSpPr>
        <p:spPr>
          <a:xfrm>
            <a:off x="2844158" y="12591727"/>
            <a:ext cx="1341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C00000"/>
                </a:solidFill>
              </a:rPr>
              <a:t>Hey You</a:t>
            </a:r>
          </a:p>
          <a:p>
            <a:r>
              <a:rPr lang="en-US" sz="800" dirty="0">
                <a:solidFill>
                  <a:srgbClr val="C00000"/>
                </a:solidFill>
              </a:rPr>
              <a:t>Sing familiar songs</a:t>
            </a:r>
          </a:p>
          <a:p>
            <a:r>
              <a:rPr lang="en-US" sz="800" dirty="0">
                <a:solidFill>
                  <a:srgbClr val="C00000"/>
                </a:solidFill>
              </a:rPr>
              <a:t>Nursery Rhymes</a:t>
            </a:r>
          </a:p>
          <a:p>
            <a:r>
              <a:rPr lang="en-US" sz="800" dirty="0">
                <a:solidFill>
                  <a:srgbClr val="C00000"/>
                </a:solidFill>
              </a:rPr>
              <a:t>Literacy through Music</a:t>
            </a:r>
          </a:p>
          <a:p>
            <a:r>
              <a:rPr lang="en-US" sz="800" dirty="0">
                <a:solidFill>
                  <a:srgbClr val="C00000"/>
                </a:solidFill>
              </a:rPr>
              <a:t>Action Song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F89E3-1C83-DC1E-A199-BAFBEA03949D}"/>
              </a:ext>
            </a:extLst>
          </p:cNvPr>
          <p:cNvSpPr txBox="1"/>
          <p:nvPr/>
        </p:nvSpPr>
        <p:spPr>
          <a:xfrm>
            <a:off x="3324878" y="13489123"/>
            <a:ext cx="379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Promote singing and active Listening</a:t>
            </a:r>
          </a:p>
        </p:txBody>
      </p:sp>
      <p:cxnSp>
        <p:nvCxnSpPr>
          <p:cNvPr id="4" name="Google Shape;286;p3">
            <a:extLst>
              <a:ext uri="{FF2B5EF4-FFF2-40B4-BE49-F238E27FC236}">
                <a16:creationId xmlns:a16="http://schemas.microsoft.com/office/drawing/2014/main" id="{034B00D4-11AF-6844-E13F-8862DDBE94C9}"/>
              </a:ext>
            </a:extLst>
          </p:cNvPr>
          <p:cNvCxnSpPr>
            <a:cxnSpLocks/>
          </p:cNvCxnSpPr>
          <p:nvPr/>
        </p:nvCxnSpPr>
        <p:spPr>
          <a:xfrm flipV="1">
            <a:off x="4595006" y="13839723"/>
            <a:ext cx="0" cy="8063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" name="Google Shape;285;p3">
            <a:extLst>
              <a:ext uri="{FF2B5EF4-FFF2-40B4-BE49-F238E27FC236}">
                <a16:creationId xmlns:a16="http://schemas.microsoft.com/office/drawing/2014/main" id="{7A6C8364-F84E-6F4E-7A84-908154D33906}"/>
              </a:ext>
            </a:extLst>
          </p:cNvPr>
          <p:cNvCxnSpPr>
            <a:cxnSpLocks/>
          </p:cNvCxnSpPr>
          <p:nvPr/>
        </p:nvCxnSpPr>
        <p:spPr>
          <a:xfrm flipH="1">
            <a:off x="2843670" y="12684369"/>
            <a:ext cx="488" cy="8608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0E9DAD-2C85-36A9-466E-62CDBC305857}"/>
              </a:ext>
            </a:extLst>
          </p:cNvPr>
          <p:cNvSpPr txBox="1"/>
          <p:nvPr/>
        </p:nvSpPr>
        <p:spPr>
          <a:xfrm>
            <a:off x="2850208" y="13974506"/>
            <a:ext cx="1839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C00000"/>
                </a:solidFill>
              </a:rPr>
              <a:t>Rhyme in the we walk</a:t>
            </a:r>
          </a:p>
          <a:p>
            <a:r>
              <a:rPr lang="en-US" sz="800" dirty="0">
                <a:solidFill>
                  <a:srgbClr val="C00000"/>
                </a:solidFill>
              </a:rPr>
              <a:t>The Banana Rap</a:t>
            </a:r>
          </a:p>
          <a:p>
            <a:r>
              <a:rPr lang="en-US" sz="800" dirty="0">
                <a:solidFill>
                  <a:srgbClr val="C00000"/>
                </a:solidFill>
              </a:rPr>
              <a:t>Copy Cat Rhythm</a:t>
            </a:r>
          </a:p>
          <a:p>
            <a:r>
              <a:rPr lang="en-US" sz="800" dirty="0">
                <a:solidFill>
                  <a:srgbClr val="C00000"/>
                </a:solidFill>
              </a:rPr>
              <a:t>Body percussion Rhythm</a:t>
            </a:r>
          </a:p>
          <a:p>
            <a:r>
              <a:rPr lang="en-US" sz="800" dirty="0">
                <a:solidFill>
                  <a:srgbClr val="C00000"/>
                </a:solidFill>
              </a:rPr>
              <a:t>Bank of Christmas Songs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C587E-A396-3DF7-D371-85B28B497D42}"/>
              </a:ext>
            </a:extLst>
          </p:cNvPr>
          <p:cNvSpPr txBox="1"/>
          <p:nvPr/>
        </p:nvSpPr>
        <p:spPr>
          <a:xfrm>
            <a:off x="4412106" y="12598960"/>
            <a:ext cx="1531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B050"/>
                </a:solidFill>
              </a:rPr>
              <a:t>In the Groove</a:t>
            </a:r>
          </a:p>
          <a:p>
            <a:r>
              <a:rPr lang="en-US" sz="800" dirty="0">
                <a:solidFill>
                  <a:srgbClr val="00B050"/>
                </a:solidFill>
              </a:rPr>
              <a:t>Exploring instruments</a:t>
            </a:r>
          </a:p>
          <a:p>
            <a:r>
              <a:rPr lang="en-US" sz="800" dirty="0">
                <a:solidFill>
                  <a:srgbClr val="00B050"/>
                </a:solidFill>
              </a:rPr>
              <a:t>Explore different sounds</a:t>
            </a:r>
          </a:p>
          <a:p>
            <a:r>
              <a:rPr lang="en-US" sz="800" dirty="0">
                <a:solidFill>
                  <a:srgbClr val="00B050"/>
                </a:solidFill>
              </a:rPr>
              <a:t>Instrument sounds</a:t>
            </a:r>
          </a:p>
          <a:p>
            <a:r>
              <a:rPr lang="en-US" sz="800" dirty="0">
                <a:solidFill>
                  <a:srgbClr val="00B050"/>
                </a:solidFill>
              </a:rPr>
              <a:t>Creating rhythm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8A3F4-96EF-6981-A741-3FEA87944FBF}"/>
              </a:ext>
            </a:extLst>
          </p:cNvPr>
          <p:cNvSpPr txBox="1"/>
          <p:nvPr/>
        </p:nvSpPr>
        <p:spPr>
          <a:xfrm>
            <a:off x="4612078" y="13982730"/>
            <a:ext cx="1757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B050"/>
                </a:solidFill>
              </a:rPr>
              <a:t>Round and Round</a:t>
            </a:r>
          </a:p>
          <a:p>
            <a:r>
              <a:rPr lang="en-US" sz="800" dirty="0">
                <a:solidFill>
                  <a:srgbClr val="00B050"/>
                </a:solidFill>
              </a:rPr>
              <a:t>Rhythm and Pulse Lessons</a:t>
            </a:r>
          </a:p>
          <a:p>
            <a:r>
              <a:rPr lang="en-US" sz="800" dirty="0">
                <a:solidFill>
                  <a:srgbClr val="00B050"/>
                </a:solidFill>
              </a:rPr>
              <a:t>Teaching Melodies</a:t>
            </a:r>
          </a:p>
          <a:p>
            <a:r>
              <a:rPr lang="en-US" sz="800" dirty="0">
                <a:solidFill>
                  <a:srgbClr val="00B050"/>
                </a:solidFill>
              </a:rPr>
              <a:t>Sorting and organizing sounds</a:t>
            </a:r>
          </a:p>
          <a:p>
            <a:r>
              <a:rPr lang="en-US" sz="800" dirty="0">
                <a:solidFill>
                  <a:srgbClr val="00B050"/>
                </a:solidFill>
              </a:rPr>
              <a:t>Making musical instruments</a:t>
            </a:r>
          </a:p>
          <a:p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3C5581-D384-BFAC-8C22-700FEB92FF1A}"/>
              </a:ext>
            </a:extLst>
          </p:cNvPr>
          <p:cNvSpPr txBox="1"/>
          <p:nvPr/>
        </p:nvSpPr>
        <p:spPr>
          <a:xfrm>
            <a:off x="6034339" y="12610985"/>
            <a:ext cx="1725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70C0"/>
                </a:solidFill>
              </a:rPr>
              <a:t>Your Imagination</a:t>
            </a:r>
          </a:p>
          <a:p>
            <a:r>
              <a:rPr lang="en-US" sz="800" dirty="0">
                <a:solidFill>
                  <a:srgbClr val="0070C0"/>
                </a:solidFill>
              </a:rPr>
              <a:t>Creating Structure </a:t>
            </a:r>
          </a:p>
          <a:p>
            <a:r>
              <a:rPr lang="en-US" sz="800" dirty="0">
                <a:solidFill>
                  <a:srgbClr val="0070C0"/>
                </a:solidFill>
              </a:rPr>
              <a:t>Beginning and End</a:t>
            </a:r>
          </a:p>
          <a:p>
            <a:r>
              <a:rPr lang="en-US" sz="800" dirty="0">
                <a:solidFill>
                  <a:srgbClr val="0070C0"/>
                </a:solidFill>
              </a:rPr>
              <a:t>Add sound effects</a:t>
            </a:r>
          </a:p>
          <a:p>
            <a:r>
              <a:rPr lang="en-US" sz="800" dirty="0">
                <a:solidFill>
                  <a:srgbClr val="0070C0"/>
                </a:solidFill>
              </a:rPr>
              <a:t>Use symbols to portrait music</a:t>
            </a:r>
          </a:p>
          <a:p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74E673-E7E9-4758-8E6D-B48BE7D7DA69}"/>
              </a:ext>
            </a:extLst>
          </p:cNvPr>
          <p:cNvSpPr txBox="1"/>
          <p:nvPr/>
        </p:nvSpPr>
        <p:spPr>
          <a:xfrm>
            <a:off x="6427358" y="13996788"/>
            <a:ext cx="1978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70C0"/>
                </a:solidFill>
              </a:rPr>
              <a:t>Reflect, Rewind, Replay</a:t>
            </a:r>
          </a:p>
          <a:p>
            <a:r>
              <a:rPr lang="en-US" sz="800" dirty="0">
                <a:solidFill>
                  <a:srgbClr val="0070C0"/>
                </a:solidFill>
              </a:rPr>
              <a:t>Speak and Chant songs</a:t>
            </a:r>
          </a:p>
          <a:p>
            <a:r>
              <a:rPr lang="en-US" sz="800" dirty="0">
                <a:solidFill>
                  <a:srgbClr val="0070C0"/>
                </a:solidFill>
              </a:rPr>
              <a:t>Awareness of pitch</a:t>
            </a:r>
          </a:p>
          <a:p>
            <a:r>
              <a:rPr lang="en-US" sz="800" dirty="0">
                <a:solidFill>
                  <a:srgbClr val="0070C0"/>
                </a:solidFill>
              </a:rPr>
              <a:t>Playing tuned percussion</a:t>
            </a:r>
          </a:p>
          <a:p>
            <a:r>
              <a:rPr lang="en-US" sz="800" dirty="0">
                <a:solidFill>
                  <a:srgbClr val="0070C0"/>
                </a:solidFill>
              </a:rPr>
              <a:t>Active listening and response</a:t>
            </a:r>
          </a:p>
          <a:p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132E16-21C6-56C9-B4B7-F4841C16EA62}"/>
              </a:ext>
            </a:extLst>
          </p:cNvPr>
          <p:cNvSpPr txBox="1"/>
          <p:nvPr/>
        </p:nvSpPr>
        <p:spPr>
          <a:xfrm>
            <a:off x="5741124" y="10313026"/>
            <a:ext cx="1756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FF0000"/>
                </a:solidFill>
              </a:rPr>
              <a:t>Hands Feet Heart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Exploring African Music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Exploring pulse and Rhythm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African Drumming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Body percussion</a:t>
            </a:r>
          </a:p>
        </p:txBody>
      </p:sp>
      <p:cxnSp>
        <p:nvCxnSpPr>
          <p:cNvPr id="22" name="Google Shape;285;p3">
            <a:extLst>
              <a:ext uri="{FF2B5EF4-FFF2-40B4-BE49-F238E27FC236}">
                <a16:creationId xmlns:a16="http://schemas.microsoft.com/office/drawing/2014/main" id="{DD6B0207-D239-DE56-4AF8-072E069570EA}"/>
              </a:ext>
            </a:extLst>
          </p:cNvPr>
          <p:cNvCxnSpPr>
            <a:cxnSpLocks/>
          </p:cNvCxnSpPr>
          <p:nvPr/>
        </p:nvCxnSpPr>
        <p:spPr>
          <a:xfrm flipH="1">
            <a:off x="7469666" y="10401960"/>
            <a:ext cx="488" cy="8608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" name="Google Shape;283;p3">
            <a:extLst>
              <a:ext uri="{FF2B5EF4-FFF2-40B4-BE49-F238E27FC236}">
                <a16:creationId xmlns:a16="http://schemas.microsoft.com/office/drawing/2014/main" id="{448FA078-1DFE-EAE5-107C-B7F5BBAAE2BC}"/>
              </a:ext>
            </a:extLst>
          </p:cNvPr>
          <p:cNvCxnSpPr>
            <a:cxnSpLocks/>
          </p:cNvCxnSpPr>
          <p:nvPr/>
        </p:nvCxnSpPr>
        <p:spPr>
          <a:xfrm flipV="1">
            <a:off x="7466784" y="11508745"/>
            <a:ext cx="0" cy="88547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DA9816-9A01-8FFB-EE02-20274BB9DA1F}"/>
              </a:ext>
            </a:extLst>
          </p:cNvPr>
          <p:cNvSpPr txBox="1"/>
          <p:nvPr/>
        </p:nvSpPr>
        <p:spPr>
          <a:xfrm>
            <a:off x="5243208" y="11717290"/>
            <a:ext cx="2193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FF0000"/>
                </a:solidFill>
              </a:rPr>
              <a:t>Ho Ho Ho Christmas Songs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Structure timbre and instructions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Christmas through movement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Teaching the Rhythm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Bank of Christmas Songs </a:t>
            </a:r>
          </a:p>
        </p:txBody>
      </p:sp>
      <p:cxnSp>
        <p:nvCxnSpPr>
          <p:cNvPr id="25" name="Google Shape;283;p3">
            <a:extLst>
              <a:ext uri="{FF2B5EF4-FFF2-40B4-BE49-F238E27FC236}">
                <a16:creationId xmlns:a16="http://schemas.microsoft.com/office/drawing/2014/main" id="{C08909AF-5AE3-960B-18C5-9E9E4E0FE3DF}"/>
              </a:ext>
            </a:extLst>
          </p:cNvPr>
          <p:cNvCxnSpPr>
            <a:cxnSpLocks/>
          </p:cNvCxnSpPr>
          <p:nvPr/>
        </p:nvCxnSpPr>
        <p:spPr>
          <a:xfrm flipV="1">
            <a:off x="5329277" y="11600650"/>
            <a:ext cx="0" cy="88547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" name="Google Shape;285;p3">
            <a:extLst>
              <a:ext uri="{FF2B5EF4-FFF2-40B4-BE49-F238E27FC236}">
                <a16:creationId xmlns:a16="http://schemas.microsoft.com/office/drawing/2014/main" id="{F4C3CF64-471D-88F1-AE08-F5C3CEC3B348}"/>
              </a:ext>
            </a:extLst>
          </p:cNvPr>
          <p:cNvCxnSpPr>
            <a:cxnSpLocks/>
          </p:cNvCxnSpPr>
          <p:nvPr/>
        </p:nvCxnSpPr>
        <p:spPr>
          <a:xfrm flipH="1">
            <a:off x="5642547" y="10382395"/>
            <a:ext cx="488" cy="8608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" name="Google Shape;285;p3">
            <a:extLst>
              <a:ext uri="{FF2B5EF4-FFF2-40B4-BE49-F238E27FC236}">
                <a16:creationId xmlns:a16="http://schemas.microsoft.com/office/drawing/2014/main" id="{FC0F840A-37B7-EDED-B35D-A0F4E0FA4A61}"/>
              </a:ext>
            </a:extLst>
          </p:cNvPr>
          <p:cNvCxnSpPr>
            <a:cxnSpLocks/>
          </p:cNvCxnSpPr>
          <p:nvPr/>
        </p:nvCxnSpPr>
        <p:spPr>
          <a:xfrm>
            <a:off x="3656531" y="10401960"/>
            <a:ext cx="0" cy="78790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" name="Google Shape;283;p3">
            <a:extLst>
              <a:ext uri="{FF2B5EF4-FFF2-40B4-BE49-F238E27FC236}">
                <a16:creationId xmlns:a16="http://schemas.microsoft.com/office/drawing/2014/main" id="{1A162F37-D6D5-C5D8-0F5D-83B1DC547138}"/>
              </a:ext>
            </a:extLst>
          </p:cNvPr>
          <p:cNvCxnSpPr>
            <a:cxnSpLocks/>
          </p:cNvCxnSpPr>
          <p:nvPr/>
        </p:nvCxnSpPr>
        <p:spPr>
          <a:xfrm flipV="1">
            <a:off x="3507561" y="11651724"/>
            <a:ext cx="0" cy="88547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7BEFCA7-E30B-4D5C-EE32-7369F30E01FD}"/>
              </a:ext>
            </a:extLst>
          </p:cNvPr>
          <p:cNvSpPr txBox="1"/>
          <p:nvPr/>
        </p:nvSpPr>
        <p:spPr>
          <a:xfrm>
            <a:off x="3771498" y="10311071"/>
            <a:ext cx="18913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B050"/>
                </a:solidFill>
              </a:rPr>
              <a:t>I </a:t>
            </a:r>
            <a:r>
              <a:rPr lang="en-US" sz="1200" u="sng" dirty="0" err="1">
                <a:solidFill>
                  <a:srgbClr val="00B050"/>
                </a:solidFill>
              </a:rPr>
              <a:t>wanna</a:t>
            </a:r>
            <a:r>
              <a:rPr lang="en-US" sz="1200" u="sng" dirty="0">
                <a:solidFill>
                  <a:srgbClr val="00B050"/>
                </a:solidFill>
              </a:rPr>
              <a:t> play in a band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Instrument sound plans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Supporting melody and notation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Musical story ideas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Listening to different Genres of music </a:t>
            </a:r>
          </a:p>
          <a:p>
            <a:pPr algn="r"/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5CE2DC-F358-9D92-A01E-59ECB9600428}"/>
              </a:ext>
            </a:extLst>
          </p:cNvPr>
          <p:cNvSpPr txBox="1"/>
          <p:nvPr/>
        </p:nvSpPr>
        <p:spPr>
          <a:xfrm>
            <a:off x="3542321" y="11714633"/>
            <a:ext cx="1757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B050"/>
                </a:solidFill>
              </a:rPr>
              <a:t>Zoo Time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Animal Warm up song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Creating animal sounds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Animal boogie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Making Musical instruments</a:t>
            </a:r>
          </a:p>
          <a:p>
            <a:pPr algn="r"/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930250-6168-1745-6671-5397FC3F6C90}"/>
              </a:ext>
            </a:extLst>
          </p:cNvPr>
          <p:cNvSpPr txBox="1"/>
          <p:nvPr/>
        </p:nvSpPr>
        <p:spPr>
          <a:xfrm>
            <a:off x="1693641" y="10316827"/>
            <a:ext cx="19505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70C0"/>
                </a:solidFill>
              </a:rPr>
              <a:t>Friendship Song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Create Short repeated patterns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Identify different qualities of sound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Long and short sounds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Creating a sound picture</a:t>
            </a:r>
          </a:p>
          <a:p>
            <a:pPr algn="r"/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AE9FD8-59AA-DC10-B3D2-E33BAF0DA65F}"/>
              </a:ext>
            </a:extLst>
          </p:cNvPr>
          <p:cNvSpPr txBox="1"/>
          <p:nvPr/>
        </p:nvSpPr>
        <p:spPr>
          <a:xfrm>
            <a:off x="1538158" y="11761285"/>
            <a:ext cx="1978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70C0"/>
                </a:solidFill>
              </a:rPr>
              <a:t>Reflect, Rewind, Replay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Sing songs with more accuracy of pitch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Maintain a steady beat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Play fast or slow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Listen with increased concentration</a:t>
            </a:r>
          </a:p>
          <a:p>
            <a:pPr algn="r"/>
            <a:endParaRPr lang="en-US" sz="800" dirty="0">
              <a:solidFill>
                <a:srgbClr val="C00000"/>
              </a:solidFill>
            </a:endParaRPr>
          </a:p>
          <a:p>
            <a:pPr algn="r"/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46AA56-750F-1DAE-8C9A-34517C6F4533}"/>
              </a:ext>
            </a:extLst>
          </p:cNvPr>
          <p:cNvSpPr txBox="1"/>
          <p:nvPr/>
        </p:nvSpPr>
        <p:spPr>
          <a:xfrm>
            <a:off x="2947906" y="11271082"/>
            <a:ext cx="379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Active Listening and Response</a:t>
            </a:r>
          </a:p>
        </p:txBody>
      </p:sp>
      <p:cxnSp>
        <p:nvCxnSpPr>
          <p:cNvPr id="34" name="Google Shape;285;p3">
            <a:extLst>
              <a:ext uri="{FF2B5EF4-FFF2-40B4-BE49-F238E27FC236}">
                <a16:creationId xmlns:a16="http://schemas.microsoft.com/office/drawing/2014/main" id="{3B934D93-3520-3D00-B4FE-5EB9251DBFC9}"/>
              </a:ext>
            </a:extLst>
          </p:cNvPr>
          <p:cNvCxnSpPr>
            <a:cxnSpLocks/>
          </p:cNvCxnSpPr>
          <p:nvPr/>
        </p:nvCxnSpPr>
        <p:spPr>
          <a:xfrm flipH="1">
            <a:off x="6568484" y="8256586"/>
            <a:ext cx="488" cy="8608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" name="Google Shape;283;p3">
            <a:extLst>
              <a:ext uri="{FF2B5EF4-FFF2-40B4-BE49-F238E27FC236}">
                <a16:creationId xmlns:a16="http://schemas.microsoft.com/office/drawing/2014/main" id="{2315B7C3-1DDF-9A1D-9745-C48C01199B0C}"/>
              </a:ext>
            </a:extLst>
          </p:cNvPr>
          <p:cNvCxnSpPr>
            <a:cxnSpLocks/>
          </p:cNvCxnSpPr>
          <p:nvPr/>
        </p:nvCxnSpPr>
        <p:spPr>
          <a:xfrm flipV="1">
            <a:off x="6458177" y="9430470"/>
            <a:ext cx="0" cy="91875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" name="Google Shape;285;p3">
            <a:extLst>
              <a:ext uri="{FF2B5EF4-FFF2-40B4-BE49-F238E27FC236}">
                <a16:creationId xmlns:a16="http://schemas.microsoft.com/office/drawing/2014/main" id="{9AC2CB9B-E132-ECA5-9ECE-22C73A557DC2}"/>
              </a:ext>
            </a:extLst>
          </p:cNvPr>
          <p:cNvCxnSpPr>
            <a:cxnSpLocks/>
          </p:cNvCxnSpPr>
          <p:nvPr/>
        </p:nvCxnSpPr>
        <p:spPr>
          <a:xfrm flipH="1">
            <a:off x="4834855" y="8262687"/>
            <a:ext cx="488" cy="8608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" name="Google Shape;283;p3">
            <a:extLst>
              <a:ext uri="{FF2B5EF4-FFF2-40B4-BE49-F238E27FC236}">
                <a16:creationId xmlns:a16="http://schemas.microsoft.com/office/drawing/2014/main" id="{882E8842-AD09-E67C-4AB9-80ADD992DE2D}"/>
              </a:ext>
            </a:extLst>
          </p:cNvPr>
          <p:cNvCxnSpPr>
            <a:cxnSpLocks/>
          </p:cNvCxnSpPr>
          <p:nvPr/>
        </p:nvCxnSpPr>
        <p:spPr>
          <a:xfrm flipV="1">
            <a:off x="4506547" y="9430470"/>
            <a:ext cx="0" cy="8697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" name="Google Shape;285;p3">
            <a:extLst>
              <a:ext uri="{FF2B5EF4-FFF2-40B4-BE49-F238E27FC236}">
                <a16:creationId xmlns:a16="http://schemas.microsoft.com/office/drawing/2014/main" id="{33F39A31-71A7-7075-72D6-D3E4EF70869C}"/>
              </a:ext>
            </a:extLst>
          </p:cNvPr>
          <p:cNvCxnSpPr>
            <a:cxnSpLocks/>
          </p:cNvCxnSpPr>
          <p:nvPr/>
        </p:nvCxnSpPr>
        <p:spPr>
          <a:xfrm>
            <a:off x="3000177" y="8275805"/>
            <a:ext cx="0" cy="93584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1" name="Google Shape;283;p3">
            <a:extLst>
              <a:ext uri="{FF2B5EF4-FFF2-40B4-BE49-F238E27FC236}">
                <a16:creationId xmlns:a16="http://schemas.microsoft.com/office/drawing/2014/main" id="{DD780C64-F968-4A31-4869-432582FB3ED0}"/>
              </a:ext>
            </a:extLst>
          </p:cNvPr>
          <p:cNvCxnSpPr>
            <a:cxnSpLocks/>
          </p:cNvCxnSpPr>
          <p:nvPr/>
        </p:nvCxnSpPr>
        <p:spPr>
          <a:xfrm flipV="1">
            <a:off x="2887135" y="9440283"/>
            <a:ext cx="0" cy="85998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C577518-BCCD-AB42-AE44-B6C9A29AFB04}"/>
              </a:ext>
            </a:extLst>
          </p:cNvPr>
          <p:cNvSpPr txBox="1"/>
          <p:nvPr/>
        </p:nvSpPr>
        <p:spPr>
          <a:xfrm>
            <a:off x="2873736" y="9579781"/>
            <a:ext cx="1634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Let your spirit fly</a:t>
            </a:r>
          </a:p>
          <a:p>
            <a:r>
              <a:rPr lang="en-US" sz="800" dirty="0">
                <a:solidFill>
                  <a:srgbClr val="FF0000"/>
                </a:solidFill>
              </a:rPr>
              <a:t>Exploring rhythm and melody</a:t>
            </a:r>
          </a:p>
          <a:p>
            <a:r>
              <a:rPr lang="en-US" sz="800" dirty="0">
                <a:solidFill>
                  <a:srgbClr val="FF0000"/>
                </a:solidFill>
              </a:rPr>
              <a:t>What is pulse and rhythm</a:t>
            </a:r>
          </a:p>
          <a:p>
            <a:r>
              <a:rPr lang="en-US" sz="800" dirty="0">
                <a:solidFill>
                  <a:srgbClr val="FF0000"/>
                </a:solidFill>
              </a:rPr>
              <a:t>Halloween songs</a:t>
            </a:r>
          </a:p>
          <a:p>
            <a:r>
              <a:rPr lang="en-US" sz="800" dirty="0">
                <a:solidFill>
                  <a:srgbClr val="FF0000"/>
                </a:solidFill>
              </a:rPr>
              <a:t>Pulse rhythm and melody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1741BC-FED0-C735-58B5-82C535CCD737}"/>
              </a:ext>
            </a:extLst>
          </p:cNvPr>
          <p:cNvSpPr txBox="1"/>
          <p:nvPr/>
        </p:nvSpPr>
        <p:spPr>
          <a:xfrm>
            <a:off x="2980328" y="8189788"/>
            <a:ext cx="21976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Glockenspiel 1 Christmas</a:t>
            </a:r>
          </a:p>
          <a:p>
            <a:r>
              <a:rPr lang="en-US" sz="800" dirty="0">
                <a:solidFill>
                  <a:srgbClr val="FF0000"/>
                </a:solidFill>
              </a:rPr>
              <a:t>Sense of hearing activity</a:t>
            </a:r>
          </a:p>
          <a:p>
            <a:r>
              <a:rPr lang="en-US" sz="800" dirty="0">
                <a:solidFill>
                  <a:srgbClr val="FF0000"/>
                </a:solidFill>
              </a:rPr>
              <a:t>High and low pitch – Glockenspiel</a:t>
            </a:r>
          </a:p>
          <a:p>
            <a:r>
              <a:rPr lang="en-US" sz="800" dirty="0">
                <a:solidFill>
                  <a:srgbClr val="FF0000"/>
                </a:solidFill>
              </a:rPr>
              <a:t>Bank of Christmas songs</a:t>
            </a:r>
          </a:p>
          <a:p>
            <a:r>
              <a:rPr lang="en-US" sz="800" dirty="0">
                <a:solidFill>
                  <a:srgbClr val="FF0000"/>
                </a:solidFill>
              </a:rPr>
              <a:t>Nursery Rhymes with a glockenspiel</a:t>
            </a: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D01364-D31A-E3A3-760C-4B4301B57600}"/>
              </a:ext>
            </a:extLst>
          </p:cNvPr>
          <p:cNvSpPr txBox="1"/>
          <p:nvPr/>
        </p:nvSpPr>
        <p:spPr>
          <a:xfrm>
            <a:off x="4812464" y="8185503"/>
            <a:ext cx="189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B050"/>
                </a:solidFill>
              </a:rPr>
              <a:t>The Dragon Song</a:t>
            </a:r>
          </a:p>
          <a:p>
            <a:r>
              <a:rPr lang="en-US" sz="800" dirty="0">
                <a:solidFill>
                  <a:srgbClr val="00B050"/>
                </a:solidFill>
              </a:rPr>
              <a:t>European music</a:t>
            </a:r>
          </a:p>
          <a:p>
            <a:r>
              <a:rPr lang="en-US" sz="800" dirty="0">
                <a:solidFill>
                  <a:srgbClr val="00B050"/>
                </a:solidFill>
              </a:rPr>
              <a:t>Styles of Music from British Isles</a:t>
            </a:r>
          </a:p>
          <a:p>
            <a:r>
              <a:rPr lang="en-US" sz="800" dirty="0">
                <a:solidFill>
                  <a:srgbClr val="00B050"/>
                </a:solidFill>
              </a:rPr>
              <a:t>Listen and discuss styles of music</a:t>
            </a:r>
          </a:p>
          <a:p>
            <a:r>
              <a:rPr lang="en-US" sz="800" dirty="0">
                <a:solidFill>
                  <a:srgbClr val="00B050"/>
                </a:solidFill>
              </a:rPr>
              <a:t>Playing with sound/active listening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2062B0-4679-9F9A-0649-F4DBFD59210D}"/>
              </a:ext>
            </a:extLst>
          </p:cNvPr>
          <p:cNvSpPr txBox="1"/>
          <p:nvPr/>
        </p:nvSpPr>
        <p:spPr>
          <a:xfrm>
            <a:off x="6472292" y="9633905"/>
            <a:ext cx="2141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B0F0"/>
                </a:solidFill>
              </a:rPr>
              <a:t>Bringing us together</a:t>
            </a:r>
          </a:p>
          <a:p>
            <a:r>
              <a:rPr lang="en-US" sz="800" dirty="0">
                <a:solidFill>
                  <a:srgbClr val="00B0F0"/>
                </a:solidFill>
              </a:rPr>
              <a:t>Improvise short musical pieces</a:t>
            </a:r>
          </a:p>
          <a:p>
            <a:r>
              <a:rPr lang="en-US" sz="800" dirty="0">
                <a:solidFill>
                  <a:srgbClr val="00B0F0"/>
                </a:solidFill>
              </a:rPr>
              <a:t>Combine sounds and music</a:t>
            </a:r>
          </a:p>
          <a:p>
            <a:r>
              <a:rPr lang="en-US" sz="800" dirty="0">
                <a:solidFill>
                  <a:srgbClr val="00B0F0"/>
                </a:solidFill>
              </a:rPr>
              <a:t>Use a range of IT sequence</a:t>
            </a:r>
          </a:p>
          <a:p>
            <a:r>
              <a:rPr lang="en-US" sz="800" dirty="0">
                <a:solidFill>
                  <a:srgbClr val="00B0F0"/>
                </a:solidFill>
              </a:rPr>
              <a:t>Record music</a:t>
            </a:r>
          </a:p>
          <a:p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FA041B-7288-8B57-9C90-5802D70B1A26}"/>
              </a:ext>
            </a:extLst>
          </p:cNvPr>
          <p:cNvSpPr txBox="1"/>
          <p:nvPr/>
        </p:nvSpPr>
        <p:spPr>
          <a:xfrm>
            <a:off x="6536929" y="8185503"/>
            <a:ext cx="1978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B0F0"/>
                </a:solidFill>
              </a:rPr>
              <a:t>Reflect, Rewind, Replay</a:t>
            </a:r>
          </a:p>
          <a:p>
            <a:r>
              <a:rPr lang="en-US" sz="800" dirty="0">
                <a:solidFill>
                  <a:srgbClr val="00B0F0"/>
                </a:solidFill>
              </a:rPr>
              <a:t>Singing in a variety of styles</a:t>
            </a:r>
          </a:p>
          <a:p>
            <a:r>
              <a:rPr lang="en-US" sz="800" dirty="0">
                <a:solidFill>
                  <a:srgbClr val="00B0F0"/>
                </a:solidFill>
              </a:rPr>
              <a:t>Sing with awareness of phrasing</a:t>
            </a:r>
          </a:p>
          <a:p>
            <a:r>
              <a:rPr lang="en-US" sz="800" dirty="0">
                <a:solidFill>
                  <a:srgbClr val="00B0F0"/>
                </a:solidFill>
              </a:rPr>
              <a:t>Sing from memory</a:t>
            </a:r>
          </a:p>
          <a:p>
            <a:r>
              <a:rPr lang="en-US" sz="800" dirty="0">
                <a:solidFill>
                  <a:srgbClr val="00B0F0"/>
                </a:solidFill>
              </a:rPr>
              <a:t>Compose short pieces of music</a:t>
            </a:r>
          </a:p>
          <a:p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05EEC3-29D6-9FA2-33BA-CFA9838F8DBA}"/>
              </a:ext>
            </a:extLst>
          </p:cNvPr>
          <p:cNvSpPr txBox="1"/>
          <p:nvPr/>
        </p:nvSpPr>
        <p:spPr>
          <a:xfrm>
            <a:off x="4502486" y="9600925"/>
            <a:ext cx="1531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B050"/>
                </a:solidFill>
              </a:rPr>
              <a:t>Three Little Birds </a:t>
            </a:r>
          </a:p>
          <a:p>
            <a:r>
              <a:rPr lang="en-US" sz="800" dirty="0">
                <a:solidFill>
                  <a:srgbClr val="00B050"/>
                </a:solidFill>
              </a:rPr>
              <a:t>Introduction to Reggae</a:t>
            </a:r>
          </a:p>
          <a:p>
            <a:r>
              <a:rPr lang="en-US" sz="800" dirty="0">
                <a:solidFill>
                  <a:srgbClr val="00B050"/>
                </a:solidFill>
              </a:rPr>
              <a:t>Sounds around us</a:t>
            </a:r>
          </a:p>
          <a:p>
            <a:r>
              <a:rPr lang="en-US" sz="800" dirty="0">
                <a:solidFill>
                  <a:srgbClr val="00B050"/>
                </a:solidFill>
              </a:rPr>
              <a:t>Conveying mood</a:t>
            </a:r>
          </a:p>
          <a:p>
            <a:r>
              <a:rPr lang="en-US" sz="800" dirty="0">
                <a:solidFill>
                  <a:srgbClr val="00B050"/>
                </a:solidFill>
              </a:rPr>
              <a:t>Change of speed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2F8D37-74EE-C544-851F-6276C861A647}"/>
              </a:ext>
            </a:extLst>
          </p:cNvPr>
          <p:cNvSpPr txBox="1"/>
          <p:nvPr/>
        </p:nvSpPr>
        <p:spPr>
          <a:xfrm>
            <a:off x="2961166" y="9103399"/>
            <a:ext cx="379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Experimenting and creating sounds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92C32-435B-C540-A558-859956AB099C}"/>
              </a:ext>
            </a:extLst>
          </p:cNvPr>
          <p:cNvSpPr txBox="1"/>
          <p:nvPr/>
        </p:nvSpPr>
        <p:spPr>
          <a:xfrm>
            <a:off x="5907985" y="5993753"/>
            <a:ext cx="1834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FF0000"/>
                </a:solidFill>
              </a:rPr>
              <a:t>Mamma Mia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Exploring notes 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Exploring action and voice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Pulse and Rhythm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What are pitch and melody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E424D-5245-DD1B-156F-8D0978F19E41}"/>
              </a:ext>
            </a:extLst>
          </p:cNvPr>
          <p:cNvSpPr txBox="1"/>
          <p:nvPr/>
        </p:nvSpPr>
        <p:spPr>
          <a:xfrm>
            <a:off x="5209897" y="7409622"/>
            <a:ext cx="2193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FF0000"/>
                </a:solidFill>
              </a:rPr>
              <a:t>Glockenspiel 2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Melodies move up and down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What are pitch and Melody</a:t>
            </a:r>
          </a:p>
          <a:p>
            <a:pPr algn="r"/>
            <a:r>
              <a:rPr lang="en-US" sz="800" dirty="0" err="1">
                <a:solidFill>
                  <a:srgbClr val="FF0000"/>
                </a:solidFill>
              </a:rPr>
              <a:t>Penatonic</a:t>
            </a:r>
            <a:r>
              <a:rPr lang="en-US" sz="800" dirty="0">
                <a:solidFill>
                  <a:srgbClr val="FF0000"/>
                </a:solidFill>
              </a:rPr>
              <a:t> Scale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Bank of Christmas Songs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DD635-B4FA-91B9-71FB-FFEC47ACEFF3}"/>
              </a:ext>
            </a:extLst>
          </p:cNvPr>
          <p:cNvSpPr txBox="1"/>
          <p:nvPr/>
        </p:nvSpPr>
        <p:spPr>
          <a:xfrm>
            <a:off x="4304170" y="6006212"/>
            <a:ext cx="18913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B050"/>
                </a:solidFill>
              </a:rPr>
              <a:t>Stop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Loud, Soft, Quiet songs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Teaching Music notations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Understanding melody 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Exploring sound/Active listening</a:t>
            </a:r>
          </a:p>
          <a:p>
            <a:pPr algn="r"/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05952-7F5A-0826-A7E2-620EAFB1DE2F}"/>
              </a:ext>
            </a:extLst>
          </p:cNvPr>
          <p:cNvSpPr txBox="1"/>
          <p:nvPr/>
        </p:nvSpPr>
        <p:spPr>
          <a:xfrm>
            <a:off x="3784329" y="7422691"/>
            <a:ext cx="1757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B050"/>
                </a:solidFill>
              </a:rPr>
              <a:t>Lean on Me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The Beatles mini Topic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60’s Music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Playing with sound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Rhythm Grids</a:t>
            </a:r>
          </a:p>
          <a:p>
            <a:pPr algn="r"/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5436B-1FF9-B92C-7241-1925998323CD}"/>
              </a:ext>
            </a:extLst>
          </p:cNvPr>
          <p:cNvSpPr txBox="1"/>
          <p:nvPr/>
        </p:nvSpPr>
        <p:spPr>
          <a:xfrm>
            <a:off x="1948478" y="5992457"/>
            <a:ext cx="22935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70C0"/>
                </a:solidFill>
              </a:rPr>
              <a:t>Blackbird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Explore sounds to create effects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Combining and controlling sounds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Compose a short musical piece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Use IT to sequence, compose record work </a:t>
            </a:r>
          </a:p>
          <a:p>
            <a:pPr algn="r"/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44A9A-2EE1-4ED5-240A-9EA9A92A371A}"/>
              </a:ext>
            </a:extLst>
          </p:cNvPr>
          <p:cNvSpPr txBox="1"/>
          <p:nvPr/>
        </p:nvSpPr>
        <p:spPr>
          <a:xfrm>
            <a:off x="1371612" y="7381754"/>
            <a:ext cx="2424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70C0"/>
                </a:solidFill>
              </a:rPr>
              <a:t>Reflect, Rewind, Replay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Sing songs using sound buttons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Sing songs in a variety of styles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Showing musical expression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Sing two/three part rounds with more confidence</a:t>
            </a:r>
          </a:p>
          <a:p>
            <a:pPr algn="r"/>
            <a:endParaRPr lang="en-US" sz="800" dirty="0">
              <a:solidFill>
                <a:srgbClr val="C00000"/>
              </a:solidFill>
            </a:endParaRPr>
          </a:p>
          <a:p>
            <a:pPr algn="r"/>
            <a:endParaRPr lang="en-US" sz="800" dirty="0">
              <a:solidFill>
                <a:srgbClr val="7030A0"/>
              </a:solidFill>
            </a:endParaRPr>
          </a:p>
        </p:txBody>
      </p:sp>
      <p:cxnSp>
        <p:nvCxnSpPr>
          <p:cNvPr id="55" name="Google Shape;283;p3">
            <a:extLst>
              <a:ext uri="{FF2B5EF4-FFF2-40B4-BE49-F238E27FC236}">
                <a16:creationId xmlns:a16="http://schemas.microsoft.com/office/drawing/2014/main" id="{9A2F3CBC-E699-9FAA-D9F1-427050F613FC}"/>
              </a:ext>
            </a:extLst>
          </p:cNvPr>
          <p:cNvCxnSpPr>
            <a:cxnSpLocks/>
          </p:cNvCxnSpPr>
          <p:nvPr/>
        </p:nvCxnSpPr>
        <p:spPr>
          <a:xfrm flipV="1">
            <a:off x="7369604" y="7250675"/>
            <a:ext cx="0" cy="91875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ABD33A2-6C1F-0348-36B2-98ADEC594C6C}"/>
              </a:ext>
            </a:extLst>
          </p:cNvPr>
          <p:cNvSpPr txBox="1"/>
          <p:nvPr/>
        </p:nvSpPr>
        <p:spPr>
          <a:xfrm>
            <a:off x="3037189" y="6887384"/>
            <a:ext cx="379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Playing tuned and untuned percussion</a:t>
            </a:r>
          </a:p>
        </p:txBody>
      </p:sp>
      <p:cxnSp>
        <p:nvCxnSpPr>
          <p:cNvPr id="57" name="Google Shape;285;p3">
            <a:extLst>
              <a:ext uri="{FF2B5EF4-FFF2-40B4-BE49-F238E27FC236}">
                <a16:creationId xmlns:a16="http://schemas.microsoft.com/office/drawing/2014/main" id="{677406E8-7CFC-5B3D-F757-C5F3B4CA3BEE}"/>
              </a:ext>
            </a:extLst>
          </p:cNvPr>
          <p:cNvCxnSpPr>
            <a:cxnSpLocks/>
          </p:cNvCxnSpPr>
          <p:nvPr/>
        </p:nvCxnSpPr>
        <p:spPr>
          <a:xfrm>
            <a:off x="7674349" y="6055879"/>
            <a:ext cx="0" cy="7658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9" name="Google Shape;285;p3">
            <a:extLst>
              <a:ext uri="{FF2B5EF4-FFF2-40B4-BE49-F238E27FC236}">
                <a16:creationId xmlns:a16="http://schemas.microsoft.com/office/drawing/2014/main" id="{E29687AC-7074-53F7-EE08-0770FE933CE6}"/>
              </a:ext>
            </a:extLst>
          </p:cNvPr>
          <p:cNvCxnSpPr>
            <a:cxnSpLocks/>
          </p:cNvCxnSpPr>
          <p:nvPr/>
        </p:nvCxnSpPr>
        <p:spPr>
          <a:xfrm>
            <a:off x="6269412" y="6080131"/>
            <a:ext cx="0" cy="7658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0" name="Google Shape;283;p3">
            <a:extLst>
              <a:ext uri="{FF2B5EF4-FFF2-40B4-BE49-F238E27FC236}">
                <a16:creationId xmlns:a16="http://schemas.microsoft.com/office/drawing/2014/main" id="{16F81D38-8075-1C2A-DDAE-552C539067BA}"/>
              </a:ext>
            </a:extLst>
          </p:cNvPr>
          <p:cNvCxnSpPr>
            <a:cxnSpLocks/>
          </p:cNvCxnSpPr>
          <p:nvPr/>
        </p:nvCxnSpPr>
        <p:spPr>
          <a:xfrm flipV="1">
            <a:off x="5593192" y="7296459"/>
            <a:ext cx="0" cy="82743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1" name="Google Shape;285;p3">
            <a:extLst>
              <a:ext uri="{FF2B5EF4-FFF2-40B4-BE49-F238E27FC236}">
                <a16:creationId xmlns:a16="http://schemas.microsoft.com/office/drawing/2014/main" id="{1D6F1C51-3555-61F0-E5E5-D68ADCF956CC}"/>
              </a:ext>
            </a:extLst>
          </p:cNvPr>
          <p:cNvCxnSpPr>
            <a:cxnSpLocks/>
          </p:cNvCxnSpPr>
          <p:nvPr/>
        </p:nvCxnSpPr>
        <p:spPr>
          <a:xfrm>
            <a:off x="4304170" y="6069543"/>
            <a:ext cx="0" cy="7658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2" name="Google Shape;283;p3">
            <a:extLst>
              <a:ext uri="{FF2B5EF4-FFF2-40B4-BE49-F238E27FC236}">
                <a16:creationId xmlns:a16="http://schemas.microsoft.com/office/drawing/2014/main" id="{34AE5775-D04A-A8B3-DB76-88ED562E20CC}"/>
              </a:ext>
            </a:extLst>
          </p:cNvPr>
          <p:cNvCxnSpPr>
            <a:cxnSpLocks/>
          </p:cNvCxnSpPr>
          <p:nvPr/>
        </p:nvCxnSpPr>
        <p:spPr>
          <a:xfrm flipV="1">
            <a:off x="3770061" y="7273419"/>
            <a:ext cx="0" cy="82743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33C849E6-B5F2-D329-3F98-EFE94CE3C4FC}"/>
              </a:ext>
            </a:extLst>
          </p:cNvPr>
          <p:cNvSpPr txBox="1"/>
          <p:nvPr/>
        </p:nvSpPr>
        <p:spPr>
          <a:xfrm>
            <a:off x="3419495" y="4818363"/>
            <a:ext cx="379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Understanding and playing simple notation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97FE5B7-8637-8D3B-9791-8B29D5355207}"/>
              </a:ext>
            </a:extLst>
          </p:cNvPr>
          <p:cNvSpPr txBox="1"/>
          <p:nvPr/>
        </p:nvSpPr>
        <p:spPr>
          <a:xfrm>
            <a:off x="2787004" y="5260114"/>
            <a:ext cx="1634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solidFill>
                  <a:srgbClr val="FF0000"/>
                </a:solidFill>
              </a:rPr>
              <a:t>Livin</a:t>
            </a:r>
            <a:r>
              <a:rPr lang="en-US" sz="1200" u="sng" dirty="0">
                <a:solidFill>
                  <a:srgbClr val="FF0000"/>
                </a:solidFill>
              </a:rPr>
              <a:t> on a prayer</a:t>
            </a:r>
          </a:p>
          <a:p>
            <a:r>
              <a:rPr lang="en-US" sz="800" dirty="0">
                <a:solidFill>
                  <a:srgbClr val="FF0000"/>
                </a:solidFill>
              </a:rPr>
              <a:t>Exploring pulse and rhythm</a:t>
            </a:r>
          </a:p>
          <a:p>
            <a:r>
              <a:rPr lang="en-US" sz="800" dirty="0">
                <a:solidFill>
                  <a:srgbClr val="FF0000"/>
                </a:solidFill>
              </a:rPr>
              <a:t>Exploring orchestra instruments</a:t>
            </a:r>
          </a:p>
          <a:p>
            <a:r>
              <a:rPr lang="en-US" sz="800" dirty="0">
                <a:solidFill>
                  <a:srgbClr val="FF0000"/>
                </a:solidFill>
              </a:rPr>
              <a:t>Rock and Roll activity</a:t>
            </a:r>
          </a:p>
          <a:p>
            <a:r>
              <a:rPr lang="en-US" sz="800" dirty="0">
                <a:solidFill>
                  <a:srgbClr val="FF0000"/>
                </a:solidFill>
              </a:rPr>
              <a:t>Pitch and dynamics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CC0E114F-E335-6CE6-0C10-A58589C3234E}"/>
              </a:ext>
            </a:extLst>
          </p:cNvPr>
          <p:cNvSpPr txBox="1"/>
          <p:nvPr/>
        </p:nvSpPr>
        <p:spPr>
          <a:xfrm>
            <a:off x="2857255" y="3825167"/>
            <a:ext cx="21976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Classroom Jazz</a:t>
            </a:r>
          </a:p>
          <a:p>
            <a:r>
              <a:rPr lang="en-US" sz="800" dirty="0">
                <a:solidFill>
                  <a:srgbClr val="FF0000"/>
                </a:solidFill>
              </a:rPr>
              <a:t>Classroom Jazz</a:t>
            </a:r>
          </a:p>
          <a:p>
            <a:r>
              <a:rPr lang="en-US" sz="800" dirty="0">
                <a:solidFill>
                  <a:srgbClr val="FF0000"/>
                </a:solidFill>
              </a:rPr>
              <a:t>Making Jazz</a:t>
            </a:r>
          </a:p>
          <a:p>
            <a:r>
              <a:rPr lang="en-US" sz="800" dirty="0">
                <a:solidFill>
                  <a:srgbClr val="FF0000"/>
                </a:solidFill>
              </a:rPr>
              <a:t>Pitch and dynamics</a:t>
            </a:r>
          </a:p>
          <a:p>
            <a:r>
              <a:rPr lang="en-US" sz="800" dirty="0">
                <a:solidFill>
                  <a:srgbClr val="FF0000"/>
                </a:solidFill>
              </a:rPr>
              <a:t>Bank of Christmas songs</a:t>
            </a: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76CE190-93FE-3DC0-0C7B-1A2D7451D81A}"/>
              </a:ext>
            </a:extLst>
          </p:cNvPr>
          <p:cNvSpPr txBox="1"/>
          <p:nvPr/>
        </p:nvSpPr>
        <p:spPr>
          <a:xfrm>
            <a:off x="4407129" y="3808927"/>
            <a:ext cx="189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B050"/>
                </a:solidFill>
              </a:rPr>
              <a:t>Make You feel My Love</a:t>
            </a:r>
          </a:p>
          <a:p>
            <a:r>
              <a:rPr lang="en-US" sz="800" dirty="0">
                <a:solidFill>
                  <a:srgbClr val="00B050"/>
                </a:solidFill>
              </a:rPr>
              <a:t>What is Pop Music?</a:t>
            </a:r>
          </a:p>
          <a:p>
            <a:r>
              <a:rPr lang="en-US" sz="800" dirty="0">
                <a:solidFill>
                  <a:srgbClr val="00B050"/>
                </a:solidFill>
              </a:rPr>
              <a:t>Graphic notation ideas</a:t>
            </a:r>
          </a:p>
          <a:p>
            <a:r>
              <a:rPr lang="en-US" sz="800" dirty="0">
                <a:solidFill>
                  <a:srgbClr val="00B050"/>
                </a:solidFill>
              </a:rPr>
              <a:t>Music Literacy to support sound</a:t>
            </a:r>
          </a:p>
          <a:p>
            <a:r>
              <a:rPr lang="en-US" sz="800" dirty="0">
                <a:solidFill>
                  <a:srgbClr val="00B050"/>
                </a:solidFill>
              </a:rPr>
              <a:t>Musical instruments word mat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40B4F0C-820C-96EB-AF4B-1EADA6FE86ED}"/>
              </a:ext>
            </a:extLst>
          </p:cNvPr>
          <p:cNvSpPr txBox="1"/>
          <p:nvPr/>
        </p:nvSpPr>
        <p:spPr>
          <a:xfrm>
            <a:off x="6273313" y="5271676"/>
            <a:ext cx="2141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70C0"/>
                </a:solidFill>
              </a:rPr>
              <a:t>Dancing in the street</a:t>
            </a:r>
          </a:p>
          <a:p>
            <a:r>
              <a:rPr lang="en-US" sz="800" dirty="0">
                <a:solidFill>
                  <a:srgbClr val="0070C0"/>
                </a:solidFill>
              </a:rPr>
              <a:t>Create music for instruments</a:t>
            </a:r>
          </a:p>
          <a:p>
            <a:r>
              <a:rPr lang="en-US" sz="800" dirty="0">
                <a:solidFill>
                  <a:srgbClr val="0070C0"/>
                </a:solidFill>
              </a:rPr>
              <a:t>Create your own simple songs</a:t>
            </a:r>
          </a:p>
          <a:p>
            <a:r>
              <a:rPr lang="en-US" sz="800" dirty="0">
                <a:solidFill>
                  <a:srgbClr val="0070C0"/>
                </a:solidFill>
              </a:rPr>
              <a:t>Create melodies to describe a character</a:t>
            </a:r>
          </a:p>
          <a:p>
            <a:r>
              <a:rPr lang="en-US" sz="800" dirty="0">
                <a:solidFill>
                  <a:srgbClr val="0070C0"/>
                </a:solidFill>
              </a:rPr>
              <a:t>Compose a jingle for an advert</a:t>
            </a:r>
          </a:p>
          <a:p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34A9B02-9E4E-A735-C510-8E864FE7D15F}"/>
              </a:ext>
            </a:extLst>
          </p:cNvPr>
          <p:cNvSpPr txBox="1"/>
          <p:nvPr/>
        </p:nvSpPr>
        <p:spPr>
          <a:xfrm>
            <a:off x="6359386" y="3832527"/>
            <a:ext cx="1978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70C0"/>
                </a:solidFill>
              </a:rPr>
              <a:t>Reflect, Rewind, Replay</a:t>
            </a:r>
          </a:p>
          <a:p>
            <a:r>
              <a:rPr lang="en-US" sz="800" dirty="0">
                <a:solidFill>
                  <a:srgbClr val="0070C0"/>
                </a:solidFill>
              </a:rPr>
              <a:t>Sing songs from memory</a:t>
            </a:r>
          </a:p>
          <a:p>
            <a:r>
              <a:rPr lang="en-US" sz="800" dirty="0">
                <a:solidFill>
                  <a:srgbClr val="0070C0"/>
                </a:solidFill>
              </a:rPr>
              <a:t>Sing song in a variety of styles</a:t>
            </a:r>
          </a:p>
          <a:p>
            <a:r>
              <a:rPr lang="en-US" sz="800" dirty="0">
                <a:solidFill>
                  <a:srgbClr val="0070C0"/>
                </a:solidFill>
              </a:rPr>
              <a:t>Sing sings linked to an era</a:t>
            </a:r>
          </a:p>
          <a:p>
            <a:r>
              <a:rPr lang="en-US" sz="800" dirty="0">
                <a:solidFill>
                  <a:srgbClr val="0070C0"/>
                </a:solidFill>
              </a:rPr>
              <a:t>Create your own simple songs</a:t>
            </a:r>
          </a:p>
          <a:p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85860CF1-D11D-E1E3-9043-7C4CE89C277E}"/>
              </a:ext>
            </a:extLst>
          </p:cNvPr>
          <p:cNvSpPr txBox="1"/>
          <p:nvPr/>
        </p:nvSpPr>
        <p:spPr>
          <a:xfrm>
            <a:off x="4521542" y="5289471"/>
            <a:ext cx="1834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B050"/>
                </a:solidFill>
              </a:rPr>
              <a:t>Fresh Prince of Bel Air</a:t>
            </a:r>
          </a:p>
          <a:p>
            <a:r>
              <a:rPr lang="en-US" sz="800" dirty="0">
                <a:solidFill>
                  <a:srgbClr val="00B050"/>
                </a:solidFill>
              </a:rPr>
              <a:t>Hip Hop/Rap Music</a:t>
            </a:r>
          </a:p>
          <a:p>
            <a:r>
              <a:rPr lang="en-US" sz="800" dirty="0">
                <a:solidFill>
                  <a:srgbClr val="00B050"/>
                </a:solidFill>
              </a:rPr>
              <a:t>Making Musical instruments</a:t>
            </a:r>
          </a:p>
          <a:p>
            <a:r>
              <a:rPr lang="en-US" sz="800" dirty="0">
                <a:solidFill>
                  <a:srgbClr val="00B050"/>
                </a:solidFill>
              </a:rPr>
              <a:t>Rhythm grids (clapping)</a:t>
            </a:r>
          </a:p>
          <a:p>
            <a:r>
              <a:rPr lang="en-US" sz="800" dirty="0">
                <a:solidFill>
                  <a:srgbClr val="00B050"/>
                </a:solidFill>
              </a:rPr>
              <a:t>Boom </a:t>
            </a:r>
            <a:r>
              <a:rPr lang="en-US" sz="800" dirty="0" err="1">
                <a:solidFill>
                  <a:srgbClr val="00B050"/>
                </a:solidFill>
              </a:rPr>
              <a:t>Wackers</a:t>
            </a:r>
            <a:endParaRPr lang="en-US" sz="800" dirty="0">
              <a:solidFill>
                <a:srgbClr val="00B050"/>
              </a:solidFill>
            </a:endParaRPr>
          </a:p>
        </p:txBody>
      </p:sp>
      <p:cxnSp>
        <p:nvCxnSpPr>
          <p:cNvPr id="200" name="Google Shape;285;p3">
            <a:extLst>
              <a:ext uri="{FF2B5EF4-FFF2-40B4-BE49-F238E27FC236}">
                <a16:creationId xmlns:a16="http://schemas.microsoft.com/office/drawing/2014/main" id="{D70A4187-BD08-C9B5-9C13-41EAC6D9DF6A}"/>
              </a:ext>
            </a:extLst>
          </p:cNvPr>
          <p:cNvCxnSpPr>
            <a:cxnSpLocks/>
          </p:cNvCxnSpPr>
          <p:nvPr/>
        </p:nvCxnSpPr>
        <p:spPr>
          <a:xfrm>
            <a:off x="2887135" y="3880088"/>
            <a:ext cx="0" cy="9304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3" name="Google Shape;283;p3">
            <a:extLst>
              <a:ext uri="{FF2B5EF4-FFF2-40B4-BE49-F238E27FC236}">
                <a16:creationId xmlns:a16="http://schemas.microsoft.com/office/drawing/2014/main" id="{03770427-FA66-D851-8689-FE5DD9A15811}"/>
              </a:ext>
            </a:extLst>
          </p:cNvPr>
          <p:cNvCxnSpPr>
            <a:cxnSpLocks/>
          </p:cNvCxnSpPr>
          <p:nvPr/>
        </p:nvCxnSpPr>
        <p:spPr>
          <a:xfrm flipV="1">
            <a:off x="2787004" y="5072518"/>
            <a:ext cx="0" cy="91875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4" name="Google Shape;285;p3">
            <a:extLst>
              <a:ext uri="{FF2B5EF4-FFF2-40B4-BE49-F238E27FC236}">
                <a16:creationId xmlns:a16="http://schemas.microsoft.com/office/drawing/2014/main" id="{F258CD85-2C98-C954-F12E-399AFC36C89A}"/>
              </a:ext>
            </a:extLst>
          </p:cNvPr>
          <p:cNvCxnSpPr>
            <a:cxnSpLocks/>
          </p:cNvCxnSpPr>
          <p:nvPr/>
        </p:nvCxnSpPr>
        <p:spPr>
          <a:xfrm>
            <a:off x="4371639" y="3874867"/>
            <a:ext cx="0" cy="9304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5" name="Google Shape;283;p3">
            <a:extLst>
              <a:ext uri="{FF2B5EF4-FFF2-40B4-BE49-F238E27FC236}">
                <a16:creationId xmlns:a16="http://schemas.microsoft.com/office/drawing/2014/main" id="{DC8F2BA1-110C-2D40-04C7-7535C71DCE4F}"/>
              </a:ext>
            </a:extLst>
          </p:cNvPr>
          <p:cNvCxnSpPr>
            <a:cxnSpLocks/>
          </p:cNvCxnSpPr>
          <p:nvPr/>
        </p:nvCxnSpPr>
        <p:spPr>
          <a:xfrm flipV="1">
            <a:off x="4524017" y="5137127"/>
            <a:ext cx="0" cy="91875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6" name="Google Shape;283;p3">
            <a:extLst>
              <a:ext uri="{FF2B5EF4-FFF2-40B4-BE49-F238E27FC236}">
                <a16:creationId xmlns:a16="http://schemas.microsoft.com/office/drawing/2014/main" id="{07B0D161-D803-C880-44E4-C3E64E7B02DC}"/>
              </a:ext>
            </a:extLst>
          </p:cNvPr>
          <p:cNvCxnSpPr>
            <a:cxnSpLocks/>
          </p:cNvCxnSpPr>
          <p:nvPr/>
        </p:nvCxnSpPr>
        <p:spPr>
          <a:xfrm flipV="1">
            <a:off x="6251088" y="5126302"/>
            <a:ext cx="0" cy="91875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7" name="Google Shape;283;p3">
            <a:extLst>
              <a:ext uri="{FF2B5EF4-FFF2-40B4-BE49-F238E27FC236}">
                <a16:creationId xmlns:a16="http://schemas.microsoft.com/office/drawing/2014/main" id="{23D706CF-A423-1E34-AAAE-C1B5069B0BE9}"/>
              </a:ext>
            </a:extLst>
          </p:cNvPr>
          <p:cNvCxnSpPr>
            <a:cxnSpLocks/>
          </p:cNvCxnSpPr>
          <p:nvPr/>
        </p:nvCxnSpPr>
        <p:spPr>
          <a:xfrm>
            <a:off x="6394209" y="3886462"/>
            <a:ext cx="16189" cy="9188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68634927-A0DE-09CD-1535-5847FFACB637}"/>
              </a:ext>
            </a:extLst>
          </p:cNvPr>
          <p:cNvSpPr txBox="1"/>
          <p:nvPr/>
        </p:nvSpPr>
        <p:spPr>
          <a:xfrm>
            <a:off x="5703571" y="1606905"/>
            <a:ext cx="1834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FF0000"/>
                </a:solidFill>
              </a:rPr>
              <a:t>Happy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Pulse and rhythm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Conventions of pop music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The meaning of Tempo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Understanding Tempo in music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62B57468-B269-D762-BF9E-D0DC435D6355}"/>
              </a:ext>
            </a:extLst>
          </p:cNvPr>
          <p:cNvSpPr txBox="1"/>
          <p:nvPr/>
        </p:nvSpPr>
        <p:spPr>
          <a:xfrm>
            <a:off x="5014694" y="3050208"/>
            <a:ext cx="2193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C00000"/>
                </a:solidFill>
              </a:rPr>
              <a:t>Classroom Jazz 2</a:t>
            </a:r>
          </a:p>
          <a:p>
            <a:pPr algn="r"/>
            <a:r>
              <a:rPr lang="en-US" sz="800" dirty="0">
                <a:solidFill>
                  <a:srgbClr val="C00000"/>
                </a:solidFill>
              </a:rPr>
              <a:t>Burt </a:t>
            </a:r>
            <a:r>
              <a:rPr lang="en-US" sz="800" dirty="0" err="1">
                <a:solidFill>
                  <a:srgbClr val="C00000"/>
                </a:solidFill>
              </a:rPr>
              <a:t>Bacharachs</a:t>
            </a:r>
            <a:r>
              <a:rPr lang="en-US" sz="800" dirty="0">
                <a:solidFill>
                  <a:srgbClr val="C00000"/>
                </a:solidFill>
              </a:rPr>
              <a:t> Songs</a:t>
            </a:r>
          </a:p>
          <a:p>
            <a:pPr algn="r"/>
            <a:r>
              <a:rPr lang="en-US" sz="800" dirty="0">
                <a:solidFill>
                  <a:srgbClr val="C00000"/>
                </a:solidFill>
              </a:rPr>
              <a:t>What is Blues music </a:t>
            </a:r>
          </a:p>
          <a:p>
            <a:pPr algn="r"/>
            <a:r>
              <a:rPr lang="en-US" sz="800" dirty="0">
                <a:solidFill>
                  <a:srgbClr val="C00000"/>
                </a:solidFill>
              </a:rPr>
              <a:t>Creating Jazz</a:t>
            </a:r>
          </a:p>
          <a:p>
            <a:pPr algn="r"/>
            <a:r>
              <a:rPr lang="en-US" sz="800" dirty="0">
                <a:solidFill>
                  <a:srgbClr val="C00000"/>
                </a:solidFill>
              </a:rPr>
              <a:t>Bank of Christmas Songs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493B616-0307-D188-DD84-C1422FF8D158}"/>
              </a:ext>
            </a:extLst>
          </p:cNvPr>
          <p:cNvSpPr txBox="1"/>
          <p:nvPr/>
        </p:nvSpPr>
        <p:spPr>
          <a:xfrm>
            <a:off x="4032352" y="1641315"/>
            <a:ext cx="189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B050"/>
                </a:solidFill>
              </a:rPr>
              <a:t>A New Year Carol 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Song Writing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Listen and express thoughts to music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Playing with sound and composition</a:t>
            </a:r>
          </a:p>
          <a:p>
            <a:pPr algn="r"/>
            <a:r>
              <a:rPr lang="en-US" sz="800" dirty="0" err="1">
                <a:solidFill>
                  <a:srgbClr val="00B050"/>
                </a:solidFill>
              </a:rPr>
              <a:t>Rythmic</a:t>
            </a:r>
            <a:r>
              <a:rPr lang="en-US" sz="800" dirty="0">
                <a:solidFill>
                  <a:srgbClr val="00B050"/>
                </a:solidFill>
              </a:rPr>
              <a:t> patterns and beats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DA68F2E8-7661-FEA3-08D9-0E8C25F1372E}"/>
              </a:ext>
            </a:extLst>
          </p:cNvPr>
          <p:cNvSpPr txBox="1"/>
          <p:nvPr/>
        </p:nvSpPr>
        <p:spPr>
          <a:xfrm>
            <a:off x="3803840" y="3058121"/>
            <a:ext cx="17579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B050"/>
                </a:solidFill>
              </a:rPr>
              <a:t>You’ve got a friend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Rhythm Grids (clapping)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Linking to PSHE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Using tuned bells to create music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C scale tuned instruments</a:t>
            </a:r>
          </a:p>
          <a:p>
            <a:pPr algn="r"/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6C6E5D6-D0B5-DECB-3C3D-0216C9133154}"/>
              </a:ext>
            </a:extLst>
          </p:cNvPr>
          <p:cNvSpPr txBox="1"/>
          <p:nvPr/>
        </p:nvSpPr>
        <p:spPr>
          <a:xfrm>
            <a:off x="1403990" y="1648943"/>
            <a:ext cx="25778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70C0"/>
                </a:solidFill>
              </a:rPr>
              <a:t>Music and Identity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Use a range of IT sequence and record music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Experiment with Cluster of notes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Compose music that will surprise, unsettle and move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Add harmonies that fit these melodies </a:t>
            </a:r>
          </a:p>
          <a:p>
            <a:pPr algn="r"/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08EC413-C260-CDDF-D5AF-0136C1DD29F6}"/>
              </a:ext>
            </a:extLst>
          </p:cNvPr>
          <p:cNvSpPr txBox="1"/>
          <p:nvPr/>
        </p:nvSpPr>
        <p:spPr>
          <a:xfrm>
            <a:off x="1154991" y="3046195"/>
            <a:ext cx="2424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70C0"/>
                </a:solidFill>
              </a:rPr>
              <a:t>Reflect, Rewind, Replay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Sing songs using sound buttons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Sing songs in a variety of styles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Showing musical expression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Sing two/three part rounds with more confidence</a:t>
            </a:r>
          </a:p>
          <a:p>
            <a:pPr algn="r"/>
            <a:endParaRPr lang="en-US" sz="800" dirty="0">
              <a:solidFill>
                <a:srgbClr val="C00000"/>
              </a:solidFill>
            </a:endParaRPr>
          </a:p>
          <a:p>
            <a:pPr algn="r"/>
            <a:endParaRPr lang="en-US" sz="800" dirty="0">
              <a:solidFill>
                <a:srgbClr val="7030A0"/>
              </a:solidFill>
            </a:endParaRPr>
          </a:p>
        </p:txBody>
      </p:sp>
      <p:cxnSp>
        <p:nvCxnSpPr>
          <p:cNvPr id="216" name="Google Shape;283;p3">
            <a:extLst>
              <a:ext uri="{FF2B5EF4-FFF2-40B4-BE49-F238E27FC236}">
                <a16:creationId xmlns:a16="http://schemas.microsoft.com/office/drawing/2014/main" id="{AB01CAFC-31EC-6811-7B4F-B70813EA731D}"/>
              </a:ext>
            </a:extLst>
          </p:cNvPr>
          <p:cNvCxnSpPr>
            <a:cxnSpLocks/>
          </p:cNvCxnSpPr>
          <p:nvPr/>
        </p:nvCxnSpPr>
        <p:spPr>
          <a:xfrm>
            <a:off x="7516897" y="1651433"/>
            <a:ext cx="16189" cy="9188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283;p3">
            <a:extLst>
              <a:ext uri="{FF2B5EF4-FFF2-40B4-BE49-F238E27FC236}">
                <a16:creationId xmlns:a16="http://schemas.microsoft.com/office/drawing/2014/main" id="{8E4CB392-A6AE-BCD0-A879-703613832915}"/>
              </a:ext>
            </a:extLst>
          </p:cNvPr>
          <p:cNvCxnSpPr>
            <a:cxnSpLocks/>
          </p:cNvCxnSpPr>
          <p:nvPr/>
        </p:nvCxnSpPr>
        <p:spPr>
          <a:xfrm flipV="1">
            <a:off x="7224899" y="2858640"/>
            <a:ext cx="0" cy="91875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8" name="Google Shape;283;p3">
            <a:extLst>
              <a:ext uri="{FF2B5EF4-FFF2-40B4-BE49-F238E27FC236}">
                <a16:creationId xmlns:a16="http://schemas.microsoft.com/office/drawing/2014/main" id="{5B8E3E0F-9AFF-DC13-DE34-FA19FFD05EAF}"/>
              </a:ext>
            </a:extLst>
          </p:cNvPr>
          <p:cNvCxnSpPr>
            <a:cxnSpLocks/>
          </p:cNvCxnSpPr>
          <p:nvPr/>
        </p:nvCxnSpPr>
        <p:spPr>
          <a:xfrm>
            <a:off x="5907543" y="1685182"/>
            <a:ext cx="16189" cy="9188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9" name="Google Shape;283;p3">
            <a:extLst>
              <a:ext uri="{FF2B5EF4-FFF2-40B4-BE49-F238E27FC236}">
                <a16:creationId xmlns:a16="http://schemas.microsoft.com/office/drawing/2014/main" id="{75B22CA8-83EC-835F-C5E4-D0B4BD3EC62A}"/>
              </a:ext>
            </a:extLst>
          </p:cNvPr>
          <p:cNvCxnSpPr>
            <a:cxnSpLocks/>
          </p:cNvCxnSpPr>
          <p:nvPr/>
        </p:nvCxnSpPr>
        <p:spPr>
          <a:xfrm flipV="1">
            <a:off x="5542247" y="2935686"/>
            <a:ext cx="0" cy="76466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1" name="Google Shape;283;p3">
            <a:extLst>
              <a:ext uri="{FF2B5EF4-FFF2-40B4-BE49-F238E27FC236}">
                <a16:creationId xmlns:a16="http://schemas.microsoft.com/office/drawing/2014/main" id="{A4D3D92C-67B2-8F2E-87E9-BD6916519C06}"/>
              </a:ext>
            </a:extLst>
          </p:cNvPr>
          <p:cNvCxnSpPr>
            <a:cxnSpLocks/>
          </p:cNvCxnSpPr>
          <p:nvPr/>
        </p:nvCxnSpPr>
        <p:spPr>
          <a:xfrm flipV="1">
            <a:off x="3574568" y="2975598"/>
            <a:ext cx="0" cy="83228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283;p3">
            <a:extLst>
              <a:ext uri="{FF2B5EF4-FFF2-40B4-BE49-F238E27FC236}">
                <a16:creationId xmlns:a16="http://schemas.microsoft.com/office/drawing/2014/main" id="{3EA635EA-7383-3C5F-FEE2-032F0A70DAB0}"/>
              </a:ext>
            </a:extLst>
          </p:cNvPr>
          <p:cNvCxnSpPr>
            <a:cxnSpLocks/>
          </p:cNvCxnSpPr>
          <p:nvPr/>
        </p:nvCxnSpPr>
        <p:spPr>
          <a:xfrm>
            <a:off x="4008400" y="1694720"/>
            <a:ext cx="16189" cy="9188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BE355AD4-7F56-C1D3-8DFD-AA3AF0C8E1D2}"/>
              </a:ext>
            </a:extLst>
          </p:cNvPr>
          <p:cNvSpPr txBox="1"/>
          <p:nvPr/>
        </p:nvSpPr>
        <p:spPr>
          <a:xfrm>
            <a:off x="2764324" y="2583459"/>
            <a:ext cx="379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Composition and improvisation</a:t>
            </a:r>
          </a:p>
        </p:txBody>
      </p:sp>
      <p:pic>
        <p:nvPicPr>
          <p:cNvPr id="225" name="Picture 224">
            <a:extLst>
              <a:ext uri="{FF2B5EF4-FFF2-40B4-BE49-F238E27FC236}">
                <a16:creationId xmlns:a16="http://schemas.microsoft.com/office/drawing/2014/main" id="{43C0385B-3871-91A8-91EB-EAF3C8653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7" b="89897" l="9897" r="95876">
                        <a14:foregroundMark x1="11753" y1="33608" x2="15876" y2="45155"/>
                        <a14:foregroundMark x1="15876" y1="45155" x2="24330" y2="55258"/>
                        <a14:foregroundMark x1="81031" y1="49897" x2="90309" y2="34845"/>
                        <a14:foregroundMark x1="90722" y1="26598" x2="92577" y2="23505"/>
                        <a14:foregroundMark x1="95464" y1="37113" x2="95876" y2="33814"/>
                        <a14:backgroundMark x1="28041" y1="25155" x2="29278" y2="24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5942" y="3761425"/>
            <a:ext cx="798629" cy="798629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78364CFF-3520-E6D8-2F2D-4B7BE5B23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2222" y1="35000" x2="32222" y2="35000"/>
                        <a14:foregroundMark x1="32222" y1="63333" x2="35556" y2="6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1999" y="5576060"/>
            <a:ext cx="1566715" cy="1566715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94046B16-1C80-F6A9-CDFE-540C125173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988" b="71608" l="9717" r="87446"/>
                    </a14:imgEffect>
                  </a14:imgLayer>
                </a14:imgProps>
              </a:ext>
            </a:extLst>
          </a:blip>
          <a:srcRect t="15785" r="2838" b="22190"/>
          <a:stretch/>
        </p:blipFill>
        <p:spPr>
          <a:xfrm>
            <a:off x="1741983" y="5702546"/>
            <a:ext cx="1315683" cy="648808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48FA6D71-C099-D7B9-20D6-57B6C3B29D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8" b="93911" l="5917" r="94000">
                        <a14:foregroundMark x1="90333" y1="9608" x2="93667" y2="9608"/>
                        <a14:foregroundMark x1="94000" y1="30176" x2="94000" y2="30176"/>
                        <a14:foregroundMark x1="19833" y1="84438" x2="46083" y2="88092"/>
                        <a14:foregroundMark x1="46083" y1="88092" x2="73250" y2="84168"/>
                        <a14:foregroundMark x1="40417" y1="93911" x2="57000" y2="90663"/>
                        <a14:foregroundMark x1="5917" y1="49662" x2="10833" y2="49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4553" y="8897565"/>
            <a:ext cx="1122919" cy="690595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CB37B610-AA6F-23E0-362D-A7FF4EE752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074582" y="9929570"/>
            <a:ext cx="486117" cy="911470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72E12380-13D1-EE64-937E-4B43A9C750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96" b="97283" l="1500" r="95750">
                        <a14:foregroundMark x1="11250" y1="10652" x2="95750" y2="60000"/>
                        <a14:foregroundMark x1="95750" y1="60000" x2="88500" y2="58913"/>
                        <a14:foregroundMark x1="8625" y1="16739" x2="20625" y2="24022"/>
                        <a14:foregroundMark x1="6125" y1="8370" x2="15625" y2="4348"/>
                        <a14:foregroundMark x1="15625" y1="4348" x2="24500" y2="8043"/>
                        <a14:foregroundMark x1="24500" y1="8043" x2="26375" y2="16413"/>
                        <a14:foregroundMark x1="26375" y1="16413" x2="20250" y2="23696"/>
                        <a14:foregroundMark x1="20250" y1="23696" x2="10375" y2="22174"/>
                        <a14:foregroundMark x1="10375" y1="22174" x2="7625" y2="14130"/>
                        <a14:foregroundMark x1="7625" y1="14130" x2="8125" y2="9239"/>
                        <a14:foregroundMark x1="5750" y1="6630" x2="14875" y2="3696"/>
                        <a14:foregroundMark x1="14875" y1="3696" x2="23000" y2="3696"/>
                        <a14:foregroundMark x1="1500" y1="14348" x2="2875" y2="9674"/>
                        <a14:foregroundMark x1="63125" y1="55978" x2="76000" y2="67174"/>
                        <a14:foregroundMark x1="45125" y1="44130" x2="52750" y2="46304"/>
                        <a14:foregroundMark x1="45375" y1="95326" x2="62125" y2="97283"/>
                        <a14:foregroundMark x1="62125" y1="97283" x2="70250" y2="97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1086" y="5546088"/>
            <a:ext cx="344120" cy="395738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D5F1F5EB-F89B-12D9-CE9E-FF5ECFECEA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3583" y="8185501"/>
            <a:ext cx="678879" cy="488587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8D2FDDC2-6FEB-D1A7-F8E9-B0F1CE835B3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4" b="89975" l="43250" r="93750">
                        <a14:foregroundMark x1="43250" y1="50125" x2="45375" y2="77444"/>
                        <a14:foregroundMark x1="45375" y1="77444" x2="50500" y2="87218"/>
                        <a14:foregroundMark x1="50500" y1="87218" x2="57000" y2="86717"/>
                        <a14:foregroundMark x1="57000" y1="86717" x2="58000" y2="78446"/>
                        <a14:foregroundMark x1="45375" y1="52632" x2="50125" y2="63158"/>
                        <a14:foregroundMark x1="50125" y1="63158" x2="56625" y2="63409"/>
                        <a14:foregroundMark x1="56625" y1="63409" x2="62000" y2="68421"/>
                        <a14:foregroundMark x1="48875" y1="47619" x2="55125" y2="47118"/>
                        <a14:foregroundMark x1="55125" y1="47118" x2="61000" y2="49875"/>
                        <a14:foregroundMark x1="48500" y1="54637" x2="55125" y2="54135"/>
                        <a14:foregroundMark x1="55125" y1="54135" x2="56000" y2="54135"/>
                        <a14:foregroundMark x1="68125" y1="30075" x2="89250" y2="24060"/>
                        <a14:foregroundMark x1="68500" y1="22556" x2="74750" y2="17794"/>
                        <a14:foregroundMark x1="74750" y1="17794" x2="80750" y2="22055"/>
                        <a14:foregroundMark x1="80750" y1="22055" x2="87250" y2="23058"/>
                        <a14:foregroundMark x1="87250" y1="23058" x2="89125" y2="35840"/>
                        <a14:foregroundMark x1="89125" y1="35840" x2="83750" y2="42607"/>
                        <a14:foregroundMark x1="83750" y1="42607" x2="71000" y2="42607"/>
                        <a14:foregroundMark x1="71000" y1="42607" x2="65750" y2="35088"/>
                        <a14:foregroundMark x1="65750" y1="35088" x2="67875" y2="23810"/>
                        <a14:foregroundMark x1="77375" y1="32832" x2="83750" y2="33333"/>
                        <a14:foregroundMark x1="83750" y1="33333" x2="85625" y2="33333"/>
                      </a14:backgroundRemoval>
                    </a14:imgEffect>
                  </a14:imgLayer>
                </a14:imgProps>
              </a:ext>
            </a:extLst>
          </a:blip>
          <a:srcRect l="38555"/>
          <a:stretch/>
        </p:blipFill>
        <p:spPr>
          <a:xfrm>
            <a:off x="3551100" y="11580580"/>
            <a:ext cx="868407" cy="704303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0B1B7885-3E99-15B3-7959-E9EB34166A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467" b="90000" l="10000" r="90000">
                        <a14:foregroundMark x1="29125" y1="19067" x2="48375" y2="6400"/>
                        <a14:foregroundMark x1="48375" y1="6400" x2="54500" y2="5467"/>
                        <a14:foregroundMark x1="54500" y1="5467" x2="59250" y2="10667"/>
                        <a14:foregroundMark x1="52750" y1="52133" x2="51250" y2="42400"/>
                        <a14:foregroundMark x1="54250" y1="75333" x2="64500" y2="74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30" y="1359661"/>
            <a:ext cx="1245121" cy="1167301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D1A4D84D-1C66-24E3-AAFD-CBB217792A7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9412" y="12377346"/>
            <a:ext cx="878608" cy="878608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F4DA87AE-062F-CF36-9E8D-175A8AC08D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7477941">
            <a:off x="4096456" y="14360851"/>
            <a:ext cx="582021" cy="29252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D18C4B8D-2611-8915-87F0-42D8CD7EA5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01" b="89604" l="2811" r="95984">
                        <a14:foregroundMark x1="38153" y1="28713" x2="59036" y2="26733"/>
                        <a14:foregroundMark x1="93574" y1="53465" x2="95984" y2="51485"/>
                        <a14:foregroundMark x1="93173" y1="66337" x2="95181" y2="64356"/>
                        <a14:foregroundMark x1="2811" y1="57921" x2="7229" y2="564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3456" y="12478898"/>
            <a:ext cx="821647" cy="669245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C0B20AC3-F9FB-DD51-4591-BCECBB64E78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812" b="89655" l="10000" r="90000">
                        <a14:foregroundMark x1="53023" y1="9195" x2="59767" y2="9195"/>
                        <a14:foregroundMark x1="35814" y1="88506" x2="39070" y2="896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992" y="12209074"/>
            <a:ext cx="1285617" cy="778557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E393F311-F2EB-B569-007D-DEF20B28903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3054" y="4809282"/>
            <a:ext cx="899932" cy="1165820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3D63D1BB-19CF-11B7-600D-1E6D98CA0A3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77813" y="14491549"/>
            <a:ext cx="862152" cy="515906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D02EB132-9154-3764-24D3-13B39D746F7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594" b="93750" l="2526" r="96858">
                        <a14:foregroundMark x1="43500" y1="6771" x2="51571" y2="7292"/>
                        <a14:foregroundMark x1="47874" y1="3594" x2="45964" y2="8333"/>
                        <a14:foregroundMark x1="14911" y1="92292" x2="59273" y2="93854"/>
                        <a14:foregroundMark x1="59273" y1="93854" x2="85705" y2="92813"/>
                        <a14:foregroundMark x1="93777" y1="89115" x2="96919" y2="89635"/>
                        <a14:foregroundMark x1="2526" y1="89115" x2="5607" y2="9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21229" y="10912138"/>
            <a:ext cx="696447" cy="824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08162-8847-6B86-33B3-669D8847CD0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3849" y="1271499"/>
            <a:ext cx="1030675" cy="7474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31F855-5082-B786-FE76-32908B80296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3561" b="97033" l="3125" r="97750">
                        <a14:foregroundMark x1="7750" y1="46736" x2="6875" y2="32196"/>
                        <a14:foregroundMark x1="6875" y1="32196" x2="10625" y2="21513"/>
                        <a14:foregroundMark x1="10625" y1="21513" x2="28875" y2="9644"/>
                        <a14:foregroundMark x1="28875" y1="9644" x2="50375" y2="5490"/>
                        <a14:foregroundMark x1="50375" y1="5490" x2="69750" y2="8309"/>
                        <a14:foregroundMark x1="69750" y1="8309" x2="79625" y2="15282"/>
                        <a14:foregroundMark x1="79625" y1="15282" x2="85625" y2="24926"/>
                        <a14:foregroundMark x1="85625" y1="24926" x2="95125" y2="46884"/>
                        <a14:foregroundMark x1="95125" y1="46884" x2="91125" y2="68101"/>
                        <a14:foregroundMark x1="3375" y1="48368" x2="3125" y2="33234"/>
                        <a14:foregroundMark x1="36250" y1="4599" x2="55875" y2="3709"/>
                        <a14:foregroundMark x1="55875" y1="3709" x2="64500" y2="4006"/>
                        <a14:foregroundMark x1="64500" y1="97033" x2="63125" y2="86499"/>
                        <a14:foregroundMark x1="98000" y1="56231" x2="97750" y2="44807"/>
                        <a14:foregroundMark x1="97750" y1="44807" x2="97500" y2="443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4648" y="3770225"/>
            <a:ext cx="964743" cy="8127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0DBAB8-401C-9936-D134-706104569AC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442" b="94421" l="4147" r="92627">
                        <a14:foregroundMark x1="4608" y1="34764" x2="6452" y2="51931"/>
                        <a14:foregroundMark x1="70507" y1="94421" x2="92627" y2="742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3793" y="15389761"/>
            <a:ext cx="732612" cy="786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799DA4-C326-5EEC-827A-8B3FA6A0EB3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2072" b="95104" l="1093" r="96721">
                        <a14:foregroundMark x1="17851" y1="2825" x2="28415" y2="16196"/>
                        <a14:foregroundMark x1="28415" y1="16196" x2="35883" y2="22411"/>
                        <a14:foregroundMark x1="35883" y1="22411" x2="47359" y2="43503"/>
                        <a14:foregroundMark x1="47359" y1="43503" x2="56102" y2="47081"/>
                        <a14:foregroundMark x1="56102" y1="47081" x2="89253" y2="31827"/>
                        <a14:foregroundMark x1="89253" y1="31827" x2="94353" y2="37100"/>
                        <a14:foregroundMark x1="94353" y1="37100" x2="94171" y2="38795"/>
                        <a14:foregroundMark x1="1275" y1="37288" x2="11658" y2="41620"/>
                        <a14:foregroundMark x1="11658" y1="41620" x2="19490" y2="41808"/>
                        <a14:foregroundMark x1="19490" y1="41808" x2="26776" y2="41431"/>
                        <a14:foregroundMark x1="26776" y1="41431" x2="34062" y2="41431"/>
                        <a14:foregroundMark x1="34062" y1="41431" x2="41348" y2="43691"/>
                        <a14:foregroundMark x1="41348" y1="43691" x2="48816" y2="49529"/>
                        <a14:foregroundMark x1="48816" y1="49529" x2="56102" y2="52354"/>
                        <a14:foregroundMark x1="56102" y1="52354" x2="72495" y2="54614"/>
                        <a14:foregroundMark x1="72495" y1="54614" x2="86157" y2="73070"/>
                        <a14:foregroundMark x1="86157" y1="73070" x2="86339" y2="72693"/>
                        <a14:foregroundMark x1="96175" y1="58945" x2="75228" y2="56497"/>
                        <a14:foregroundMark x1="75228" y1="56497" x2="70674" y2="50847"/>
                        <a14:foregroundMark x1="70674" y1="50847" x2="72495" y2="43503"/>
                        <a14:foregroundMark x1="72495" y1="43503" x2="65574" y2="43879"/>
                        <a14:foregroundMark x1="65574" y1="43879" x2="44080" y2="49718"/>
                        <a14:foregroundMark x1="44080" y1="49718" x2="19308" y2="50847"/>
                        <a14:foregroundMark x1="19308" y1="50847" x2="11658" y2="53107"/>
                        <a14:foregroundMark x1="19854" y1="17326" x2="23862" y2="10734"/>
                        <a14:foregroundMark x1="23862" y1="10734" x2="18944" y2="2072"/>
                        <a14:foregroundMark x1="25865" y1="8286" x2="36430" y2="16384"/>
                        <a14:foregroundMark x1="34244" y1="11864" x2="28051" y2="7533"/>
                        <a14:foregroundMark x1="28051" y1="7533" x2="27687" y2="6968"/>
                        <a14:foregroundMark x1="28051" y1="22222" x2="32605" y2="27495"/>
                        <a14:foregroundMark x1="17668" y1="49341" x2="32423" y2="47458"/>
                        <a14:foregroundMark x1="43898" y1="89266" x2="35337" y2="78908"/>
                        <a14:foregroundMark x1="35337" y1="78908" x2="35337" y2="64030"/>
                        <a14:foregroundMark x1="35337" y1="64030" x2="28780" y2="70810"/>
                        <a14:foregroundMark x1="28780" y1="70810" x2="27505" y2="78531"/>
                        <a14:foregroundMark x1="27505" y1="78531" x2="31148" y2="86629"/>
                        <a14:foregroundMark x1="31148" y1="86629" x2="42259" y2="89266"/>
                        <a14:foregroundMark x1="21676" y1="74011" x2="26230" y2="67797"/>
                        <a14:foregroundMark x1="26230" y1="67797" x2="26230" y2="67608"/>
                        <a14:foregroundMark x1="31876" y1="75518" x2="31512" y2="68927"/>
                        <a14:foregroundMark x1="22587" y1="83051" x2="28233" y2="89077"/>
                        <a14:foregroundMark x1="35519" y1="83804" x2="34973" y2="95104"/>
                        <a14:foregroundMark x1="40801" y1="25235" x2="44627" y2="35970"/>
                        <a14:foregroundMark x1="73953" y1="35970" x2="77231" y2="47081"/>
                        <a14:foregroundMark x1="79599" y1="52542" x2="81056" y2="55932"/>
                        <a14:foregroundMark x1="66485" y1="56309" x2="71038" y2="58004"/>
                        <a14:foregroundMark x1="42077" y1="53672" x2="53370" y2="54991"/>
                        <a14:foregroundMark x1="96721" y1="45198" x2="96357" y2="41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608" y="13971589"/>
            <a:ext cx="1075171" cy="1039920"/>
          </a:xfrm>
          <a:prstGeom prst="rect">
            <a:avLst/>
          </a:prstGeom>
        </p:spPr>
      </p:pic>
      <p:cxnSp>
        <p:nvCxnSpPr>
          <p:cNvPr id="43" name="Google Shape;286;p3">
            <a:extLst>
              <a:ext uri="{FF2B5EF4-FFF2-40B4-BE49-F238E27FC236}">
                <a16:creationId xmlns:a16="http://schemas.microsoft.com/office/drawing/2014/main" id="{4A7313DE-3070-5567-2C05-0FB0B526DA9A}"/>
              </a:ext>
            </a:extLst>
          </p:cNvPr>
          <p:cNvCxnSpPr>
            <a:cxnSpLocks/>
          </p:cNvCxnSpPr>
          <p:nvPr/>
        </p:nvCxnSpPr>
        <p:spPr>
          <a:xfrm flipH="1" flipV="1">
            <a:off x="7543111" y="15908660"/>
            <a:ext cx="13753" cy="8895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F931994-AE2D-2DE3-8989-EC68DD203764}"/>
              </a:ext>
            </a:extLst>
          </p:cNvPr>
          <p:cNvSpPr txBox="1"/>
          <p:nvPr/>
        </p:nvSpPr>
        <p:spPr>
          <a:xfrm>
            <a:off x="3108707" y="15675282"/>
            <a:ext cx="379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Expressive Arts and Design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9C95F0-DEBC-CCF1-FBA9-76904C919064}"/>
              </a:ext>
            </a:extLst>
          </p:cNvPr>
          <p:cNvSpPr txBox="1"/>
          <p:nvPr/>
        </p:nvSpPr>
        <p:spPr>
          <a:xfrm>
            <a:off x="5796005" y="16101924"/>
            <a:ext cx="17579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C00000"/>
                </a:solidFill>
              </a:rPr>
              <a:t>Body Percussion</a:t>
            </a:r>
          </a:p>
          <a:p>
            <a:pPr algn="r"/>
            <a:r>
              <a:rPr lang="en-US" sz="800" dirty="0">
                <a:solidFill>
                  <a:srgbClr val="C00000"/>
                </a:solidFill>
              </a:rPr>
              <a:t>Body percussion and instrumental sound effects to tell a story.</a:t>
            </a:r>
          </a:p>
          <a:p>
            <a:pPr algn="r"/>
            <a:r>
              <a:rPr lang="en-US" sz="800" dirty="0">
                <a:solidFill>
                  <a:srgbClr val="C00000"/>
                </a:solidFill>
              </a:rPr>
              <a:t>Discuss the pitch contrasts in tuned percussion.</a:t>
            </a:r>
          </a:p>
          <a:p>
            <a:pPr algn="r"/>
            <a:r>
              <a:rPr lang="en-US" sz="800" dirty="0">
                <a:solidFill>
                  <a:srgbClr val="C00000"/>
                </a:solidFill>
              </a:rPr>
              <a:t>Mark the pulse of pieces of music using body percussion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59F5B1-1858-0D8D-370A-AB81DC342746}"/>
              </a:ext>
            </a:extLst>
          </p:cNvPr>
          <p:cNvSpPr txBox="1"/>
          <p:nvPr/>
        </p:nvSpPr>
        <p:spPr>
          <a:xfrm>
            <a:off x="1874410" y="15027018"/>
            <a:ext cx="183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B050"/>
                </a:solidFill>
              </a:rPr>
              <a:t>Sea Shanties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Learning simple sea shanties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ECAF3E-B31E-1617-8834-E577AB920F55}"/>
              </a:ext>
            </a:extLst>
          </p:cNvPr>
          <p:cNvSpPr txBox="1"/>
          <p:nvPr/>
        </p:nvSpPr>
        <p:spPr>
          <a:xfrm>
            <a:off x="4005870" y="16103746"/>
            <a:ext cx="18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70C0"/>
                </a:solidFill>
              </a:rPr>
              <a:t>Move rhythmically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Use hands or feet to mark the beat</a:t>
            </a:r>
          </a:p>
          <a:p>
            <a:pPr algn="r"/>
            <a:r>
              <a:rPr lang="en-US" sz="800" dirty="0">
                <a:solidFill>
                  <a:srgbClr val="0070C0"/>
                </a:solidFill>
              </a:rPr>
              <a:t>Dance with large arm movements using props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DC1004-FA32-33CA-A694-8EFF5047DCDF}"/>
              </a:ext>
            </a:extLst>
          </p:cNvPr>
          <p:cNvSpPr txBox="1"/>
          <p:nvPr/>
        </p:nvSpPr>
        <p:spPr>
          <a:xfrm>
            <a:off x="5797949" y="14946212"/>
            <a:ext cx="185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FF0000"/>
                </a:solidFill>
              </a:rPr>
              <a:t>Call and response songs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Echo simple short rhythmic phrases with untuned percussion.</a:t>
            </a:r>
          </a:p>
        </p:txBody>
      </p:sp>
      <p:cxnSp>
        <p:nvCxnSpPr>
          <p:cNvPr id="201" name="Google Shape;285;p3">
            <a:extLst>
              <a:ext uri="{FF2B5EF4-FFF2-40B4-BE49-F238E27FC236}">
                <a16:creationId xmlns:a16="http://schemas.microsoft.com/office/drawing/2014/main" id="{62D810CA-1674-B4DD-D8A8-B74385BA070D}"/>
              </a:ext>
            </a:extLst>
          </p:cNvPr>
          <p:cNvCxnSpPr>
            <a:cxnSpLocks/>
          </p:cNvCxnSpPr>
          <p:nvPr/>
        </p:nvCxnSpPr>
        <p:spPr>
          <a:xfrm>
            <a:off x="7674349" y="15024552"/>
            <a:ext cx="0" cy="61078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A4AED8C8-B1AE-3E06-A848-94B6538DFC9A}"/>
              </a:ext>
            </a:extLst>
          </p:cNvPr>
          <p:cNvSpPr txBox="1"/>
          <p:nvPr/>
        </p:nvSpPr>
        <p:spPr>
          <a:xfrm>
            <a:off x="3135768" y="14913112"/>
            <a:ext cx="219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chemeClr val="accent1"/>
                </a:solidFill>
              </a:rPr>
              <a:t>Imitate rhythms</a:t>
            </a:r>
          </a:p>
          <a:p>
            <a:pPr algn="r"/>
            <a:r>
              <a:rPr lang="en-US" sz="800" dirty="0">
                <a:solidFill>
                  <a:schemeClr val="accent1"/>
                </a:solidFill>
              </a:rPr>
              <a:t>Mark the beat</a:t>
            </a:r>
          </a:p>
          <a:p>
            <a:pPr algn="r"/>
            <a:r>
              <a:rPr lang="en-US" sz="800" dirty="0">
                <a:solidFill>
                  <a:schemeClr val="accent1"/>
                </a:solidFill>
              </a:rPr>
              <a:t>Imitate rhythms with tapping </a:t>
            </a:r>
          </a:p>
          <a:p>
            <a:pPr algn="r"/>
            <a:r>
              <a:rPr lang="en-US" sz="800" dirty="0">
                <a:solidFill>
                  <a:schemeClr val="accent1"/>
                </a:solidFill>
              </a:rPr>
              <a:t>and striking instruments.</a:t>
            </a:r>
          </a:p>
        </p:txBody>
      </p:sp>
      <p:cxnSp>
        <p:nvCxnSpPr>
          <p:cNvPr id="220" name="Google Shape;285;p3">
            <a:extLst>
              <a:ext uri="{FF2B5EF4-FFF2-40B4-BE49-F238E27FC236}">
                <a16:creationId xmlns:a16="http://schemas.microsoft.com/office/drawing/2014/main" id="{EDF7EA52-B1F6-C06A-7374-25E8D9DBCF1C}"/>
              </a:ext>
            </a:extLst>
          </p:cNvPr>
          <p:cNvCxnSpPr>
            <a:cxnSpLocks/>
          </p:cNvCxnSpPr>
          <p:nvPr/>
        </p:nvCxnSpPr>
        <p:spPr>
          <a:xfrm>
            <a:off x="5344972" y="15007455"/>
            <a:ext cx="0" cy="61078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286;p3">
            <a:extLst>
              <a:ext uri="{FF2B5EF4-FFF2-40B4-BE49-F238E27FC236}">
                <a16:creationId xmlns:a16="http://schemas.microsoft.com/office/drawing/2014/main" id="{E034E6FC-49FD-ABD3-E89F-87A7AC1780A0}"/>
              </a:ext>
            </a:extLst>
          </p:cNvPr>
          <p:cNvCxnSpPr>
            <a:cxnSpLocks/>
          </p:cNvCxnSpPr>
          <p:nvPr/>
        </p:nvCxnSpPr>
        <p:spPr>
          <a:xfrm flipV="1">
            <a:off x="5869452" y="16002132"/>
            <a:ext cx="0" cy="71052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2" name="Google Shape;286;p3">
            <a:extLst>
              <a:ext uri="{FF2B5EF4-FFF2-40B4-BE49-F238E27FC236}">
                <a16:creationId xmlns:a16="http://schemas.microsoft.com/office/drawing/2014/main" id="{96358C68-8179-5C71-0084-D2886B892C86}"/>
              </a:ext>
            </a:extLst>
          </p:cNvPr>
          <p:cNvCxnSpPr>
            <a:cxnSpLocks/>
          </p:cNvCxnSpPr>
          <p:nvPr/>
        </p:nvCxnSpPr>
        <p:spPr>
          <a:xfrm>
            <a:off x="3733427" y="15050701"/>
            <a:ext cx="5631" cy="59761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0EE942C5-378E-9CA0-CCF2-52E7C7EC76F7}"/>
              </a:ext>
            </a:extLst>
          </p:cNvPr>
          <p:cNvSpPr txBox="1"/>
          <p:nvPr/>
        </p:nvSpPr>
        <p:spPr>
          <a:xfrm>
            <a:off x="1361826" y="16128999"/>
            <a:ext cx="27836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solidFill>
                  <a:srgbClr val="00B050"/>
                </a:solidFill>
              </a:rPr>
              <a:t>Performing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Perform a small repertoire of short repetitive songs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Know further action songs and story ring games by heart.</a:t>
            </a:r>
          </a:p>
          <a:p>
            <a:pPr algn="r"/>
            <a:r>
              <a:rPr lang="en-US" sz="800" dirty="0">
                <a:solidFill>
                  <a:srgbClr val="00B050"/>
                </a:solidFill>
              </a:rPr>
              <a:t>Copy, </a:t>
            </a:r>
            <a:r>
              <a:rPr lang="en-US" sz="800" dirty="0" err="1">
                <a:solidFill>
                  <a:srgbClr val="00B050"/>
                </a:solidFill>
              </a:rPr>
              <a:t>memorise</a:t>
            </a:r>
            <a:r>
              <a:rPr lang="en-US" sz="800" dirty="0">
                <a:solidFill>
                  <a:srgbClr val="00B050"/>
                </a:solidFill>
              </a:rPr>
              <a:t> and perform a repertoire of simple hand action songs.</a:t>
            </a:r>
          </a:p>
          <a:p>
            <a:pPr algn="r"/>
            <a:endParaRPr lang="en-US" sz="800" dirty="0">
              <a:solidFill>
                <a:srgbClr val="00B050"/>
              </a:solidFill>
            </a:endParaRPr>
          </a:p>
          <a:p>
            <a:pPr algn="r"/>
            <a:endParaRPr lang="en-US" sz="800" dirty="0">
              <a:solidFill>
                <a:srgbClr val="00B050"/>
              </a:solidFill>
            </a:endParaRPr>
          </a:p>
          <a:p>
            <a:pPr algn="r"/>
            <a:endParaRPr lang="en-US" sz="800" dirty="0">
              <a:solidFill>
                <a:srgbClr val="00B050"/>
              </a:solidFill>
            </a:endParaRPr>
          </a:p>
        </p:txBody>
      </p:sp>
      <p:cxnSp>
        <p:nvCxnSpPr>
          <p:cNvPr id="294" name="Google Shape;286;p3">
            <a:extLst>
              <a:ext uri="{FF2B5EF4-FFF2-40B4-BE49-F238E27FC236}">
                <a16:creationId xmlns:a16="http://schemas.microsoft.com/office/drawing/2014/main" id="{B6CD517B-07FF-2DC4-B5D1-50143390EC28}"/>
              </a:ext>
            </a:extLst>
          </p:cNvPr>
          <p:cNvCxnSpPr>
            <a:cxnSpLocks/>
          </p:cNvCxnSpPr>
          <p:nvPr/>
        </p:nvCxnSpPr>
        <p:spPr>
          <a:xfrm flipV="1">
            <a:off x="4125857" y="16002132"/>
            <a:ext cx="0" cy="71052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96" name="Picture 295">
            <a:extLst>
              <a:ext uri="{FF2B5EF4-FFF2-40B4-BE49-F238E27FC236}">
                <a16:creationId xmlns:a16="http://schemas.microsoft.com/office/drawing/2014/main" id="{536937C3-68FE-6FDE-2580-AB01C6E73CC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4425" b="95133" l="4036" r="94619">
                        <a14:foregroundMark x1="24664" y1="26106" x2="51121" y2="4867"/>
                        <a14:foregroundMark x1="51121" y1="4867" x2="79372" y2="24336"/>
                        <a14:foregroundMark x1="79372" y1="24336" x2="79372" y2="24336"/>
                        <a14:foregroundMark x1="40807" y1="18142" x2="61883" y2="20796"/>
                        <a14:foregroundMark x1="27354" y1="77876" x2="64574" y2="82743"/>
                        <a14:foregroundMark x1="64574" y1="82743" x2="67265" y2="77434"/>
                        <a14:foregroundMark x1="29148" y1="76991" x2="20628" y2="61504"/>
                        <a14:foregroundMark x1="9417" y1="73009" x2="5381" y2="61947"/>
                        <a14:foregroundMark x1="4036" y1="33186" x2="9417" y2="27434"/>
                        <a14:foregroundMark x1="57848" y1="95133" x2="72197" y2="89823"/>
                        <a14:foregroundMark x1="92825" y1="65487" x2="91928" y2="55752"/>
                        <a14:foregroundMark x1="94619" y1="61062" x2="93274" y2="504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8635" y="14889340"/>
            <a:ext cx="772953" cy="786880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944041C4-560E-08AB-998F-E0903C4E333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38558" y="10415279"/>
            <a:ext cx="1061489" cy="1061489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81C2D137-ACE9-A96D-4D0E-E8F64566508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401694" y="6507838"/>
            <a:ext cx="706688" cy="706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1460</Words>
  <Application>Microsoft Office PowerPoint</Application>
  <PresentationFormat>Custom</PresentationFormat>
  <Paragraphs>415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Effra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David Allan</cp:lastModifiedBy>
  <cp:revision>33</cp:revision>
  <dcterms:created xsi:type="dcterms:W3CDTF">2018-02-08T08:28:53Z</dcterms:created>
  <dcterms:modified xsi:type="dcterms:W3CDTF">2023-10-10T15:04:37Z</dcterms:modified>
</cp:coreProperties>
</file>