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
  </p:notesMasterIdLst>
  <p:sldIdLst>
    <p:sldId id="256" r:id="rId2"/>
    <p:sldId id="257" r:id="rId3"/>
  </p:sldIdLst>
  <p:sldSz cx="9720263" cy="17640300"/>
  <p:notesSz cx="6797675" cy="9926638"/>
  <p:defaultTextStyle>
    <a:defPPr>
      <a:defRPr lang="en-US"/>
    </a:defPPr>
    <a:lvl1pPr marL="0" algn="l" defTabSz="1094475" rtl="0" eaLnBrk="1" latinLnBrk="0" hangingPunct="1">
      <a:defRPr sz="2155" kern="1200">
        <a:solidFill>
          <a:schemeClr val="tx1"/>
        </a:solidFill>
        <a:latin typeface="+mn-lt"/>
        <a:ea typeface="+mn-ea"/>
        <a:cs typeface="+mn-cs"/>
      </a:defRPr>
    </a:lvl1pPr>
    <a:lvl2pPr marL="547237" algn="l" defTabSz="1094475" rtl="0" eaLnBrk="1" latinLnBrk="0" hangingPunct="1">
      <a:defRPr sz="2155" kern="1200">
        <a:solidFill>
          <a:schemeClr val="tx1"/>
        </a:solidFill>
        <a:latin typeface="+mn-lt"/>
        <a:ea typeface="+mn-ea"/>
        <a:cs typeface="+mn-cs"/>
      </a:defRPr>
    </a:lvl2pPr>
    <a:lvl3pPr marL="1094475" algn="l" defTabSz="1094475" rtl="0" eaLnBrk="1" latinLnBrk="0" hangingPunct="1">
      <a:defRPr sz="2155" kern="1200">
        <a:solidFill>
          <a:schemeClr val="tx1"/>
        </a:solidFill>
        <a:latin typeface="+mn-lt"/>
        <a:ea typeface="+mn-ea"/>
        <a:cs typeface="+mn-cs"/>
      </a:defRPr>
    </a:lvl3pPr>
    <a:lvl4pPr marL="1641713" algn="l" defTabSz="1094475" rtl="0" eaLnBrk="1" latinLnBrk="0" hangingPunct="1">
      <a:defRPr sz="2155" kern="1200">
        <a:solidFill>
          <a:schemeClr val="tx1"/>
        </a:solidFill>
        <a:latin typeface="+mn-lt"/>
        <a:ea typeface="+mn-ea"/>
        <a:cs typeface="+mn-cs"/>
      </a:defRPr>
    </a:lvl4pPr>
    <a:lvl5pPr marL="2188951" algn="l" defTabSz="1094475" rtl="0" eaLnBrk="1" latinLnBrk="0" hangingPunct="1">
      <a:defRPr sz="2155" kern="1200">
        <a:solidFill>
          <a:schemeClr val="tx1"/>
        </a:solidFill>
        <a:latin typeface="+mn-lt"/>
        <a:ea typeface="+mn-ea"/>
        <a:cs typeface="+mn-cs"/>
      </a:defRPr>
    </a:lvl5pPr>
    <a:lvl6pPr marL="2736188" algn="l" defTabSz="1094475" rtl="0" eaLnBrk="1" latinLnBrk="0" hangingPunct="1">
      <a:defRPr sz="2155" kern="1200">
        <a:solidFill>
          <a:schemeClr val="tx1"/>
        </a:solidFill>
        <a:latin typeface="+mn-lt"/>
        <a:ea typeface="+mn-ea"/>
        <a:cs typeface="+mn-cs"/>
      </a:defRPr>
    </a:lvl6pPr>
    <a:lvl7pPr marL="3283426" algn="l" defTabSz="1094475" rtl="0" eaLnBrk="1" latinLnBrk="0" hangingPunct="1">
      <a:defRPr sz="2155" kern="1200">
        <a:solidFill>
          <a:schemeClr val="tx1"/>
        </a:solidFill>
        <a:latin typeface="+mn-lt"/>
        <a:ea typeface="+mn-ea"/>
        <a:cs typeface="+mn-cs"/>
      </a:defRPr>
    </a:lvl7pPr>
    <a:lvl8pPr marL="3830663" algn="l" defTabSz="1094475" rtl="0" eaLnBrk="1" latinLnBrk="0" hangingPunct="1">
      <a:defRPr sz="2155" kern="1200">
        <a:solidFill>
          <a:schemeClr val="tx1"/>
        </a:solidFill>
        <a:latin typeface="+mn-lt"/>
        <a:ea typeface="+mn-ea"/>
        <a:cs typeface="+mn-cs"/>
      </a:defRPr>
    </a:lvl8pPr>
    <a:lvl9pPr marL="4377902" algn="l" defTabSz="1094475" rtl="0" eaLnBrk="1" latinLnBrk="0" hangingPunct="1">
      <a:defRPr sz="215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2B"/>
    <a:srgbClr val="144856"/>
    <a:srgbClr val="175A68"/>
    <a:srgbClr val="FE5E00"/>
    <a:srgbClr val="F8B308"/>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000" autoAdjust="0"/>
    <p:restoredTop sz="95833" autoAdjust="0"/>
  </p:normalViewPr>
  <p:slideViewPr>
    <p:cSldViewPr snapToGrid="0">
      <p:cViewPr>
        <p:scale>
          <a:sx n="80" d="100"/>
          <a:sy n="80" d="100"/>
        </p:scale>
        <p:origin x="3084" y="-2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27EA94C-77A3-2040-8584-2856F8330D11}" type="datetimeFigureOut">
              <a:rPr lang="en-US" smtClean="0"/>
              <a:t>6/26/2023</a:t>
            </a:fld>
            <a:endParaRPr lang="en-US"/>
          </a:p>
        </p:txBody>
      </p:sp>
      <p:sp>
        <p:nvSpPr>
          <p:cNvPr id="4" name="Slide Image Placeholder 3"/>
          <p:cNvSpPr>
            <a:spLocks noGrp="1" noRot="1" noChangeAspect="1"/>
          </p:cNvSpPr>
          <p:nvPr>
            <p:ph type="sldImg" idx="2"/>
          </p:nvPr>
        </p:nvSpPr>
        <p:spPr>
          <a:xfrm>
            <a:off x="2476500" y="1241425"/>
            <a:ext cx="184467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E0A575A-FE42-F34E-BE8D-35435E3FEA7C}" type="slidenum">
              <a:rPr lang="en-US" smtClean="0"/>
              <a:t>‹#›</a:t>
            </a:fld>
            <a:endParaRPr lang="en-US"/>
          </a:p>
        </p:txBody>
      </p:sp>
    </p:spTree>
    <p:extLst>
      <p:ext uri="{BB962C8B-B14F-4D97-AF65-F5344CB8AC3E}">
        <p14:creationId xmlns:p14="http://schemas.microsoft.com/office/powerpoint/2010/main" val="2654487270"/>
      </p:ext>
    </p:extLst>
  </p:cSld>
  <p:clrMap bg1="lt1" tx1="dk1" bg2="lt2" tx2="dk2" accent1="accent1" accent2="accent2" accent3="accent3" accent4="accent4" accent5="accent5" accent6="accent6" hlink="hlink" folHlink="folHlink"/>
  <p:notesStyle>
    <a:lvl1pPr marL="0" algn="l" defTabSz="930676" rtl="0" eaLnBrk="1" latinLnBrk="0" hangingPunct="1">
      <a:defRPr sz="1221" kern="1200">
        <a:solidFill>
          <a:schemeClr val="tx1"/>
        </a:solidFill>
        <a:latin typeface="+mn-lt"/>
        <a:ea typeface="+mn-ea"/>
        <a:cs typeface="+mn-cs"/>
      </a:defRPr>
    </a:lvl1pPr>
    <a:lvl2pPr marL="465338" algn="l" defTabSz="930676" rtl="0" eaLnBrk="1" latinLnBrk="0" hangingPunct="1">
      <a:defRPr sz="1221" kern="1200">
        <a:solidFill>
          <a:schemeClr val="tx1"/>
        </a:solidFill>
        <a:latin typeface="+mn-lt"/>
        <a:ea typeface="+mn-ea"/>
        <a:cs typeface="+mn-cs"/>
      </a:defRPr>
    </a:lvl2pPr>
    <a:lvl3pPr marL="930676" algn="l" defTabSz="930676" rtl="0" eaLnBrk="1" latinLnBrk="0" hangingPunct="1">
      <a:defRPr sz="1221" kern="1200">
        <a:solidFill>
          <a:schemeClr val="tx1"/>
        </a:solidFill>
        <a:latin typeface="+mn-lt"/>
        <a:ea typeface="+mn-ea"/>
        <a:cs typeface="+mn-cs"/>
      </a:defRPr>
    </a:lvl3pPr>
    <a:lvl4pPr marL="1396014" algn="l" defTabSz="930676" rtl="0" eaLnBrk="1" latinLnBrk="0" hangingPunct="1">
      <a:defRPr sz="1221" kern="1200">
        <a:solidFill>
          <a:schemeClr val="tx1"/>
        </a:solidFill>
        <a:latin typeface="+mn-lt"/>
        <a:ea typeface="+mn-ea"/>
        <a:cs typeface="+mn-cs"/>
      </a:defRPr>
    </a:lvl4pPr>
    <a:lvl5pPr marL="1861353" algn="l" defTabSz="930676" rtl="0" eaLnBrk="1" latinLnBrk="0" hangingPunct="1">
      <a:defRPr sz="1221" kern="1200">
        <a:solidFill>
          <a:schemeClr val="tx1"/>
        </a:solidFill>
        <a:latin typeface="+mn-lt"/>
        <a:ea typeface="+mn-ea"/>
        <a:cs typeface="+mn-cs"/>
      </a:defRPr>
    </a:lvl5pPr>
    <a:lvl6pPr marL="2326691" algn="l" defTabSz="930676" rtl="0" eaLnBrk="1" latinLnBrk="0" hangingPunct="1">
      <a:defRPr sz="1221" kern="1200">
        <a:solidFill>
          <a:schemeClr val="tx1"/>
        </a:solidFill>
        <a:latin typeface="+mn-lt"/>
        <a:ea typeface="+mn-ea"/>
        <a:cs typeface="+mn-cs"/>
      </a:defRPr>
    </a:lvl6pPr>
    <a:lvl7pPr marL="2792029" algn="l" defTabSz="930676" rtl="0" eaLnBrk="1" latinLnBrk="0" hangingPunct="1">
      <a:defRPr sz="1221" kern="1200">
        <a:solidFill>
          <a:schemeClr val="tx1"/>
        </a:solidFill>
        <a:latin typeface="+mn-lt"/>
        <a:ea typeface="+mn-ea"/>
        <a:cs typeface="+mn-cs"/>
      </a:defRPr>
    </a:lvl7pPr>
    <a:lvl8pPr marL="3257367" algn="l" defTabSz="930676" rtl="0" eaLnBrk="1" latinLnBrk="0" hangingPunct="1">
      <a:defRPr sz="1221" kern="1200">
        <a:solidFill>
          <a:schemeClr val="tx1"/>
        </a:solidFill>
        <a:latin typeface="+mn-lt"/>
        <a:ea typeface="+mn-ea"/>
        <a:cs typeface="+mn-cs"/>
      </a:defRPr>
    </a:lvl8pPr>
    <a:lvl9pPr marL="3722705" algn="l" defTabSz="930676" rtl="0" eaLnBrk="1" latinLnBrk="0" hangingPunct="1">
      <a:defRPr sz="122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0" y="1241425"/>
            <a:ext cx="184467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A575A-FE42-F34E-BE8D-35435E3FEA7C}" type="slidenum">
              <a:rPr lang="en-US" smtClean="0"/>
              <a:t>1</a:t>
            </a:fld>
            <a:endParaRPr lang="en-US"/>
          </a:p>
        </p:txBody>
      </p:sp>
    </p:spTree>
    <p:extLst>
      <p:ext uri="{BB962C8B-B14F-4D97-AF65-F5344CB8AC3E}">
        <p14:creationId xmlns:p14="http://schemas.microsoft.com/office/powerpoint/2010/main" val="1842475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0" y="1241425"/>
            <a:ext cx="184467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A575A-FE42-F34E-BE8D-35435E3FEA7C}" type="slidenum">
              <a:rPr lang="en-US" smtClean="0"/>
              <a:t>2</a:t>
            </a:fld>
            <a:endParaRPr lang="en-US"/>
          </a:p>
        </p:txBody>
      </p:sp>
    </p:spTree>
    <p:extLst>
      <p:ext uri="{BB962C8B-B14F-4D97-AF65-F5344CB8AC3E}">
        <p14:creationId xmlns:p14="http://schemas.microsoft.com/office/powerpoint/2010/main" val="3024874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9020" y="2886967"/>
            <a:ext cx="8262224" cy="6141438"/>
          </a:xfrm>
        </p:spPr>
        <p:txBody>
          <a:bodyPr anchor="b"/>
          <a:lstStyle>
            <a:lvl1pPr algn="ctr">
              <a:defRPr sz="6378"/>
            </a:lvl1pPr>
          </a:lstStyle>
          <a:p>
            <a:r>
              <a:rPr lang="en-US"/>
              <a:t>Click to edit Master title style</a:t>
            </a:r>
            <a:endParaRPr lang="en-US" dirty="0"/>
          </a:p>
        </p:txBody>
      </p:sp>
      <p:sp>
        <p:nvSpPr>
          <p:cNvPr id="3" name="Subtitle 2"/>
          <p:cNvSpPr>
            <a:spLocks noGrp="1"/>
          </p:cNvSpPr>
          <p:nvPr>
            <p:ph type="subTitle" idx="1"/>
          </p:nvPr>
        </p:nvSpPr>
        <p:spPr>
          <a:xfrm>
            <a:off x="1215033" y="9265242"/>
            <a:ext cx="7290197" cy="4258988"/>
          </a:xfrm>
        </p:spPr>
        <p:txBody>
          <a:bodyPr/>
          <a:lstStyle>
            <a:lvl1pPr marL="0" indent="0" algn="ctr">
              <a:buNone/>
              <a:defRPr sz="2551"/>
            </a:lvl1pPr>
            <a:lvl2pPr marL="486004" indent="0" algn="ctr">
              <a:buNone/>
              <a:defRPr sz="2126"/>
            </a:lvl2pPr>
            <a:lvl3pPr marL="972007" indent="0" algn="ctr">
              <a:buNone/>
              <a:defRPr sz="1913"/>
            </a:lvl3pPr>
            <a:lvl4pPr marL="1458011" indent="0" algn="ctr">
              <a:buNone/>
              <a:defRPr sz="1701"/>
            </a:lvl4pPr>
            <a:lvl5pPr marL="1944014" indent="0" algn="ctr">
              <a:buNone/>
              <a:defRPr sz="1701"/>
            </a:lvl5pPr>
            <a:lvl6pPr marL="2430018" indent="0" algn="ctr">
              <a:buNone/>
              <a:defRPr sz="1701"/>
            </a:lvl6pPr>
            <a:lvl7pPr marL="2916022" indent="0" algn="ctr">
              <a:buNone/>
              <a:defRPr sz="1701"/>
            </a:lvl7pPr>
            <a:lvl8pPr marL="3402025" indent="0" algn="ctr">
              <a:buNone/>
              <a:defRPr sz="1701"/>
            </a:lvl8pPr>
            <a:lvl9pPr marL="3888029" indent="0" algn="ctr">
              <a:buNone/>
              <a:defRPr sz="170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8CC7FA-4DC8-4AC2-8BC3-7D8537098B71}" type="datetimeFigureOut">
              <a:rPr lang="en-GB" smtClean="0"/>
              <a:t>26/06/2023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4598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CC7FA-4DC8-4AC2-8BC3-7D8537098B71}" type="datetimeFigureOut">
              <a:rPr lang="en-GB" smtClean="0"/>
              <a:t>26/06/2023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40588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064" y="939183"/>
            <a:ext cx="2095932" cy="149493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68269" y="939183"/>
            <a:ext cx="6166292" cy="149493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CC7FA-4DC8-4AC2-8BC3-7D8537098B71}" type="datetimeFigureOut">
              <a:rPr lang="en-GB" smtClean="0"/>
              <a:t>26/06/2023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25467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CC7FA-4DC8-4AC2-8BC3-7D8537098B71}" type="datetimeFigureOut">
              <a:rPr lang="en-GB" smtClean="0"/>
              <a:t>26/06/2023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78452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3206" y="4397830"/>
            <a:ext cx="8383727" cy="7337874"/>
          </a:xfrm>
        </p:spPr>
        <p:txBody>
          <a:bodyPr anchor="b"/>
          <a:lstStyle>
            <a:lvl1pPr>
              <a:defRPr sz="6378"/>
            </a:lvl1pPr>
          </a:lstStyle>
          <a:p>
            <a:r>
              <a:rPr lang="en-US"/>
              <a:t>Click to edit Master title style</a:t>
            </a:r>
            <a:endParaRPr lang="en-US" dirty="0"/>
          </a:p>
        </p:txBody>
      </p:sp>
      <p:sp>
        <p:nvSpPr>
          <p:cNvPr id="3" name="Text Placeholder 2"/>
          <p:cNvSpPr>
            <a:spLocks noGrp="1"/>
          </p:cNvSpPr>
          <p:nvPr>
            <p:ph type="body" idx="1"/>
          </p:nvPr>
        </p:nvSpPr>
        <p:spPr>
          <a:xfrm>
            <a:off x="663206" y="11805123"/>
            <a:ext cx="8383727" cy="3858814"/>
          </a:xfrm>
        </p:spPr>
        <p:txBody>
          <a:bodyPr/>
          <a:lstStyle>
            <a:lvl1pPr marL="0" indent="0">
              <a:buNone/>
              <a:defRPr sz="2551">
                <a:solidFill>
                  <a:schemeClr val="tx1"/>
                </a:solidFill>
              </a:defRPr>
            </a:lvl1pPr>
            <a:lvl2pPr marL="486004" indent="0">
              <a:buNone/>
              <a:defRPr sz="2126">
                <a:solidFill>
                  <a:schemeClr val="tx1">
                    <a:tint val="75000"/>
                  </a:schemeClr>
                </a:solidFill>
              </a:defRPr>
            </a:lvl2pPr>
            <a:lvl3pPr marL="972007" indent="0">
              <a:buNone/>
              <a:defRPr sz="1913">
                <a:solidFill>
                  <a:schemeClr val="tx1">
                    <a:tint val="75000"/>
                  </a:schemeClr>
                </a:solidFill>
              </a:defRPr>
            </a:lvl3pPr>
            <a:lvl4pPr marL="1458011" indent="0">
              <a:buNone/>
              <a:defRPr sz="1701">
                <a:solidFill>
                  <a:schemeClr val="tx1">
                    <a:tint val="75000"/>
                  </a:schemeClr>
                </a:solidFill>
              </a:defRPr>
            </a:lvl4pPr>
            <a:lvl5pPr marL="1944014" indent="0">
              <a:buNone/>
              <a:defRPr sz="1701">
                <a:solidFill>
                  <a:schemeClr val="tx1">
                    <a:tint val="75000"/>
                  </a:schemeClr>
                </a:solidFill>
              </a:defRPr>
            </a:lvl5pPr>
            <a:lvl6pPr marL="2430018" indent="0">
              <a:buNone/>
              <a:defRPr sz="1701">
                <a:solidFill>
                  <a:schemeClr val="tx1">
                    <a:tint val="75000"/>
                  </a:schemeClr>
                </a:solidFill>
              </a:defRPr>
            </a:lvl6pPr>
            <a:lvl7pPr marL="2916022" indent="0">
              <a:buNone/>
              <a:defRPr sz="1701">
                <a:solidFill>
                  <a:schemeClr val="tx1">
                    <a:tint val="75000"/>
                  </a:schemeClr>
                </a:solidFill>
              </a:defRPr>
            </a:lvl7pPr>
            <a:lvl8pPr marL="3402025" indent="0">
              <a:buNone/>
              <a:defRPr sz="1701">
                <a:solidFill>
                  <a:schemeClr val="tx1">
                    <a:tint val="75000"/>
                  </a:schemeClr>
                </a:solidFill>
              </a:defRPr>
            </a:lvl8pPr>
            <a:lvl9pPr marL="3888029" indent="0">
              <a:buNone/>
              <a:defRPr sz="170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8CC7FA-4DC8-4AC2-8BC3-7D8537098B71}" type="datetimeFigureOut">
              <a:rPr lang="en-GB" smtClean="0"/>
              <a:t>26/06/2023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19370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8268" y="4695913"/>
            <a:ext cx="4131112" cy="11192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20883" y="4695913"/>
            <a:ext cx="4131112" cy="11192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8CC7FA-4DC8-4AC2-8BC3-7D8537098B71}" type="datetimeFigureOut">
              <a:rPr lang="en-GB" smtClean="0"/>
              <a:t>26/06/2023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01358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9534" y="939186"/>
            <a:ext cx="8383727" cy="34096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9535" y="4324325"/>
            <a:ext cx="4112126" cy="2119285"/>
          </a:xfr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n-US"/>
              <a:t>Edit Master text styles</a:t>
            </a:r>
          </a:p>
        </p:txBody>
      </p:sp>
      <p:sp>
        <p:nvSpPr>
          <p:cNvPr id="4" name="Content Placeholder 3"/>
          <p:cNvSpPr>
            <a:spLocks noGrp="1"/>
          </p:cNvSpPr>
          <p:nvPr>
            <p:ph sz="half" idx="2"/>
          </p:nvPr>
        </p:nvSpPr>
        <p:spPr>
          <a:xfrm>
            <a:off x="669535" y="6443610"/>
            <a:ext cx="4112126" cy="9477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20884" y="4324325"/>
            <a:ext cx="4132378" cy="2119285"/>
          </a:xfr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n-US"/>
              <a:t>Edit Master text styles</a:t>
            </a:r>
          </a:p>
        </p:txBody>
      </p:sp>
      <p:sp>
        <p:nvSpPr>
          <p:cNvPr id="6" name="Content Placeholder 5"/>
          <p:cNvSpPr>
            <a:spLocks noGrp="1"/>
          </p:cNvSpPr>
          <p:nvPr>
            <p:ph sz="quarter" idx="4"/>
          </p:nvPr>
        </p:nvSpPr>
        <p:spPr>
          <a:xfrm>
            <a:off x="4920884" y="6443610"/>
            <a:ext cx="4132378" cy="9477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8CC7FA-4DC8-4AC2-8BC3-7D8537098B71}" type="datetimeFigureOut">
              <a:rPr lang="en-GB" smtClean="0"/>
              <a:t>26/06/2023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665038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8CC7FA-4DC8-4AC2-8BC3-7D8537098B71}" type="datetimeFigureOut">
              <a:rPr lang="en-GB" smtClean="0"/>
              <a:t>26/06/2023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8357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CC7FA-4DC8-4AC2-8BC3-7D8537098B71}" type="datetimeFigureOut">
              <a:rPr lang="en-GB" smtClean="0"/>
              <a:t>26/06/2023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3018011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9534" y="1176020"/>
            <a:ext cx="3135038" cy="4116070"/>
          </a:xfrm>
        </p:spPr>
        <p:txBody>
          <a:bodyPr anchor="b"/>
          <a:lstStyle>
            <a:lvl1pPr>
              <a:defRPr sz="3402"/>
            </a:lvl1pPr>
          </a:lstStyle>
          <a:p>
            <a:r>
              <a:rPr lang="en-US"/>
              <a:t>Click to edit Master title style</a:t>
            </a:r>
            <a:endParaRPr lang="en-US" dirty="0"/>
          </a:p>
        </p:txBody>
      </p:sp>
      <p:sp>
        <p:nvSpPr>
          <p:cNvPr id="3" name="Content Placeholder 2"/>
          <p:cNvSpPr>
            <a:spLocks noGrp="1"/>
          </p:cNvSpPr>
          <p:nvPr>
            <p:ph idx="1"/>
          </p:nvPr>
        </p:nvSpPr>
        <p:spPr>
          <a:xfrm>
            <a:off x="4132378" y="2539880"/>
            <a:ext cx="4920883" cy="12536047"/>
          </a:xfrm>
        </p:spPr>
        <p:txBody>
          <a:bodyPr/>
          <a:lstStyle>
            <a:lvl1pPr>
              <a:defRPr sz="3402"/>
            </a:lvl1pPr>
            <a:lvl2pPr>
              <a:defRPr sz="2976"/>
            </a:lvl2pPr>
            <a:lvl3pPr>
              <a:defRPr sz="2551"/>
            </a:lvl3pPr>
            <a:lvl4pPr>
              <a:defRPr sz="2126"/>
            </a:lvl4pPr>
            <a:lvl5pPr>
              <a:defRPr sz="2126"/>
            </a:lvl5pPr>
            <a:lvl6pPr>
              <a:defRPr sz="2126"/>
            </a:lvl6pPr>
            <a:lvl7pPr>
              <a:defRPr sz="2126"/>
            </a:lvl7pPr>
            <a:lvl8pPr>
              <a:defRPr sz="2126"/>
            </a:lvl8pPr>
            <a:lvl9pPr>
              <a:defRPr sz="212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9534" y="5292090"/>
            <a:ext cx="3135038" cy="9804251"/>
          </a:xfr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n-US"/>
              <a:t>Edit Master text styles</a:t>
            </a:r>
          </a:p>
        </p:txBody>
      </p:sp>
      <p:sp>
        <p:nvSpPr>
          <p:cNvPr id="5" name="Date Placeholder 4"/>
          <p:cNvSpPr>
            <a:spLocks noGrp="1"/>
          </p:cNvSpPr>
          <p:nvPr>
            <p:ph type="dt" sz="half" idx="10"/>
          </p:nvPr>
        </p:nvSpPr>
        <p:spPr/>
        <p:txBody>
          <a:bodyPr/>
          <a:lstStyle/>
          <a:p>
            <a:fld id="{378CC7FA-4DC8-4AC2-8BC3-7D8537098B71}" type="datetimeFigureOut">
              <a:rPr lang="en-GB" smtClean="0"/>
              <a:t>26/06/2023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373929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9534" y="1176020"/>
            <a:ext cx="3135038" cy="4116070"/>
          </a:xfrm>
        </p:spPr>
        <p:txBody>
          <a:bodyPr anchor="b"/>
          <a:lstStyle>
            <a:lvl1pPr>
              <a:defRPr sz="3402"/>
            </a:lvl1pPr>
          </a:lstStyle>
          <a:p>
            <a:r>
              <a:rPr lang="en-US"/>
              <a:t>Click to edit Master title style</a:t>
            </a:r>
            <a:endParaRPr lang="en-US" dirty="0"/>
          </a:p>
        </p:txBody>
      </p:sp>
      <p:sp>
        <p:nvSpPr>
          <p:cNvPr id="3" name="Picture Placeholder 2"/>
          <p:cNvSpPr>
            <a:spLocks noGrp="1" noChangeAspect="1"/>
          </p:cNvSpPr>
          <p:nvPr>
            <p:ph type="pic" idx="1"/>
          </p:nvPr>
        </p:nvSpPr>
        <p:spPr>
          <a:xfrm>
            <a:off x="4132378" y="2539880"/>
            <a:ext cx="4920883" cy="12536047"/>
          </a:xfrm>
        </p:spPr>
        <p:txBody>
          <a:bodyPr anchor="t"/>
          <a:lstStyle>
            <a:lvl1pPr marL="0" indent="0">
              <a:buNone/>
              <a:defRPr sz="3402"/>
            </a:lvl1pPr>
            <a:lvl2pPr marL="486004" indent="0">
              <a:buNone/>
              <a:defRPr sz="2976"/>
            </a:lvl2pPr>
            <a:lvl3pPr marL="972007" indent="0">
              <a:buNone/>
              <a:defRPr sz="2551"/>
            </a:lvl3pPr>
            <a:lvl4pPr marL="1458011" indent="0">
              <a:buNone/>
              <a:defRPr sz="2126"/>
            </a:lvl4pPr>
            <a:lvl5pPr marL="1944014" indent="0">
              <a:buNone/>
              <a:defRPr sz="2126"/>
            </a:lvl5pPr>
            <a:lvl6pPr marL="2430018" indent="0">
              <a:buNone/>
              <a:defRPr sz="2126"/>
            </a:lvl6pPr>
            <a:lvl7pPr marL="2916022" indent="0">
              <a:buNone/>
              <a:defRPr sz="2126"/>
            </a:lvl7pPr>
            <a:lvl8pPr marL="3402025" indent="0">
              <a:buNone/>
              <a:defRPr sz="2126"/>
            </a:lvl8pPr>
            <a:lvl9pPr marL="3888029" indent="0">
              <a:buNone/>
              <a:defRPr sz="2126"/>
            </a:lvl9pPr>
          </a:lstStyle>
          <a:p>
            <a:r>
              <a:rPr lang="en-US"/>
              <a:t>Click icon to add picture</a:t>
            </a:r>
            <a:endParaRPr lang="en-US" dirty="0"/>
          </a:p>
        </p:txBody>
      </p:sp>
      <p:sp>
        <p:nvSpPr>
          <p:cNvPr id="4" name="Text Placeholder 3"/>
          <p:cNvSpPr>
            <a:spLocks noGrp="1"/>
          </p:cNvSpPr>
          <p:nvPr>
            <p:ph type="body" sz="half" idx="2"/>
          </p:nvPr>
        </p:nvSpPr>
        <p:spPr>
          <a:xfrm>
            <a:off x="669534" y="5292090"/>
            <a:ext cx="3135038" cy="9804251"/>
          </a:xfr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n-US"/>
              <a:t>Edit Master text styles</a:t>
            </a:r>
          </a:p>
        </p:txBody>
      </p:sp>
      <p:sp>
        <p:nvSpPr>
          <p:cNvPr id="5" name="Date Placeholder 4"/>
          <p:cNvSpPr>
            <a:spLocks noGrp="1"/>
          </p:cNvSpPr>
          <p:nvPr>
            <p:ph type="dt" sz="half" idx="10"/>
          </p:nvPr>
        </p:nvSpPr>
        <p:spPr/>
        <p:txBody>
          <a:bodyPr/>
          <a:lstStyle/>
          <a:p>
            <a:fld id="{378CC7FA-4DC8-4AC2-8BC3-7D8537098B71}" type="datetimeFigureOut">
              <a:rPr lang="en-GB" smtClean="0"/>
              <a:t>26/06/2023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78305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268" y="939186"/>
            <a:ext cx="8383727" cy="34096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68268" y="4695913"/>
            <a:ext cx="8383727" cy="111926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8268" y="16349948"/>
            <a:ext cx="2187059" cy="939183"/>
          </a:xfrm>
          <a:prstGeom prst="rect">
            <a:avLst/>
          </a:prstGeom>
        </p:spPr>
        <p:txBody>
          <a:bodyPr vert="horz" lIns="91440" tIns="45720" rIns="91440" bIns="45720" rtlCol="0" anchor="ctr"/>
          <a:lstStyle>
            <a:lvl1pPr algn="l">
              <a:defRPr sz="1276">
                <a:solidFill>
                  <a:schemeClr val="tx1">
                    <a:tint val="75000"/>
                  </a:schemeClr>
                </a:solidFill>
              </a:defRPr>
            </a:lvl1pPr>
          </a:lstStyle>
          <a:p>
            <a:fld id="{378CC7FA-4DC8-4AC2-8BC3-7D8537098B71}" type="datetimeFigureOut">
              <a:rPr lang="en-GB" smtClean="0"/>
              <a:t>26/06/2023</a:t>
            </a:fld>
            <a:endParaRPr lang="en-GB"/>
          </a:p>
        </p:txBody>
      </p:sp>
      <p:sp>
        <p:nvSpPr>
          <p:cNvPr id="5" name="Footer Placeholder 4"/>
          <p:cNvSpPr>
            <a:spLocks noGrp="1"/>
          </p:cNvSpPr>
          <p:nvPr>
            <p:ph type="ftr" sz="quarter" idx="3"/>
          </p:nvPr>
        </p:nvSpPr>
        <p:spPr>
          <a:xfrm>
            <a:off x="3219837" y="16349948"/>
            <a:ext cx="3280589" cy="939183"/>
          </a:xfrm>
          <a:prstGeom prst="rect">
            <a:avLst/>
          </a:prstGeom>
        </p:spPr>
        <p:txBody>
          <a:bodyPr vert="horz" lIns="91440" tIns="45720" rIns="91440" bIns="45720" rtlCol="0" anchor="ctr"/>
          <a:lstStyle>
            <a:lvl1pPr algn="ctr">
              <a:defRPr sz="1276">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864936" y="16349948"/>
            <a:ext cx="2187059" cy="939183"/>
          </a:xfrm>
          <a:prstGeom prst="rect">
            <a:avLst/>
          </a:prstGeom>
        </p:spPr>
        <p:txBody>
          <a:bodyPr vert="horz" lIns="91440" tIns="45720" rIns="91440" bIns="45720" rtlCol="0" anchor="ctr"/>
          <a:lstStyle>
            <a:lvl1pPr algn="r">
              <a:defRPr sz="1276">
                <a:solidFill>
                  <a:schemeClr val="tx1">
                    <a:tint val="75000"/>
                  </a:schemeClr>
                </a:solidFill>
              </a:defRPr>
            </a:lvl1pPr>
          </a:lstStyle>
          <a:p>
            <a:fld id="{9279427D-ACDB-44CB-AE16-16FE043BA36C}" type="slidenum">
              <a:rPr lang="en-GB" smtClean="0"/>
              <a:t>‹#›</a:t>
            </a:fld>
            <a:endParaRPr lang="en-GB"/>
          </a:p>
        </p:txBody>
      </p:sp>
    </p:spTree>
    <p:extLst>
      <p:ext uri="{BB962C8B-B14F-4D97-AF65-F5344CB8AC3E}">
        <p14:creationId xmlns:p14="http://schemas.microsoft.com/office/powerpoint/2010/main" val="44223264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72007" rtl="0" eaLnBrk="1" latinLnBrk="0" hangingPunct="1">
        <a:lnSpc>
          <a:spcPct val="90000"/>
        </a:lnSpc>
        <a:spcBef>
          <a:spcPct val="0"/>
        </a:spcBef>
        <a:buNone/>
        <a:defRPr sz="4677" kern="1200">
          <a:solidFill>
            <a:schemeClr val="tx1"/>
          </a:solidFill>
          <a:latin typeface="+mj-lt"/>
          <a:ea typeface="+mj-ea"/>
          <a:cs typeface="+mj-cs"/>
        </a:defRPr>
      </a:lvl1pPr>
    </p:titleStyle>
    <p:bodyStyle>
      <a:lvl1pPr marL="243002" indent="-243002" algn="l" defTabSz="972007" rtl="0" eaLnBrk="1" latinLnBrk="0" hangingPunct="1">
        <a:lnSpc>
          <a:spcPct val="90000"/>
        </a:lnSpc>
        <a:spcBef>
          <a:spcPts val="1063"/>
        </a:spcBef>
        <a:buFont typeface="Arial" panose="020B0604020202020204" pitchFamily="34" charset="0"/>
        <a:buChar char="•"/>
        <a:defRPr sz="2976" kern="1200">
          <a:solidFill>
            <a:schemeClr val="tx1"/>
          </a:solidFill>
          <a:latin typeface="+mn-lt"/>
          <a:ea typeface="+mn-ea"/>
          <a:cs typeface="+mn-cs"/>
        </a:defRPr>
      </a:lvl1pPr>
      <a:lvl2pPr marL="729005" indent="-243002" algn="l" defTabSz="972007" rtl="0" eaLnBrk="1" latinLnBrk="0" hangingPunct="1">
        <a:lnSpc>
          <a:spcPct val="90000"/>
        </a:lnSpc>
        <a:spcBef>
          <a:spcPts val="532"/>
        </a:spcBef>
        <a:buFont typeface="Arial" panose="020B0604020202020204" pitchFamily="34" charset="0"/>
        <a:buChar char="•"/>
        <a:defRPr sz="2551" kern="1200">
          <a:solidFill>
            <a:schemeClr val="tx1"/>
          </a:solidFill>
          <a:latin typeface="+mn-lt"/>
          <a:ea typeface="+mn-ea"/>
          <a:cs typeface="+mn-cs"/>
        </a:defRPr>
      </a:lvl2pPr>
      <a:lvl3pPr marL="1215009" indent="-243002" algn="l" defTabSz="972007" rtl="0" eaLnBrk="1" latinLnBrk="0" hangingPunct="1">
        <a:lnSpc>
          <a:spcPct val="90000"/>
        </a:lnSpc>
        <a:spcBef>
          <a:spcPts val="532"/>
        </a:spcBef>
        <a:buFont typeface="Arial" panose="020B0604020202020204" pitchFamily="34" charset="0"/>
        <a:buChar char="•"/>
        <a:defRPr sz="2126" kern="1200">
          <a:solidFill>
            <a:schemeClr val="tx1"/>
          </a:solidFill>
          <a:latin typeface="+mn-lt"/>
          <a:ea typeface="+mn-ea"/>
          <a:cs typeface="+mn-cs"/>
        </a:defRPr>
      </a:lvl3pPr>
      <a:lvl4pPr marL="170101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4pPr>
      <a:lvl5pPr marL="2187016"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5pPr>
      <a:lvl6pPr marL="2673020"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6pPr>
      <a:lvl7pPr marL="315902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7pPr>
      <a:lvl8pPr marL="3645027"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8pPr>
      <a:lvl9pPr marL="4131031"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9pPr>
    </p:bodyStyle>
    <p:otherStyle>
      <a:defPPr>
        <a:defRPr lang="en-US"/>
      </a:defPPr>
      <a:lvl1pPr marL="0" algn="l" defTabSz="972007" rtl="0" eaLnBrk="1" latinLnBrk="0" hangingPunct="1">
        <a:defRPr sz="1913" kern="1200">
          <a:solidFill>
            <a:schemeClr val="tx1"/>
          </a:solidFill>
          <a:latin typeface="+mn-lt"/>
          <a:ea typeface="+mn-ea"/>
          <a:cs typeface="+mn-cs"/>
        </a:defRPr>
      </a:lvl1pPr>
      <a:lvl2pPr marL="486004" algn="l" defTabSz="972007" rtl="0" eaLnBrk="1" latinLnBrk="0" hangingPunct="1">
        <a:defRPr sz="1913" kern="1200">
          <a:solidFill>
            <a:schemeClr val="tx1"/>
          </a:solidFill>
          <a:latin typeface="+mn-lt"/>
          <a:ea typeface="+mn-ea"/>
          <a:cs typeface="+mn-cs"/>
        </a:defRPr>
      </a:lvl2pPr>
      <a:lvl3pPr marL="972007" algn="l" defTabSz="972007" rtl="0" eaLnBrk="1" latinLnBrk="0" hangingPunct="1">
        <a:defRPr sz="1913" kern="1200">
          <a:solidFill>
            <a:schemeClr val="tx1"/>
          </a:solidFill>
          <a:latin typeface="+mn-lt"/>
          <a:ea typeface="+mn-ea"/>
          <a:cs typeface="+mn-cs"/>
        </a:defRPr>
      </a:lvl3pPr>
      <a:lvl4pPr marL="1458011" algn="l" defTabSz="972007" rtl="0" eaLnBrk="1" latinLnBrk="0" hangingPunct="1">
        <a:defRPr sz="1913" kern="1200">
          <a:solidFill>
            <a:schemeClr val="tx1"/>
          </a:solidFill>
          <a:latin typeface="+mn-lt"/>
          <a:ea typeface="+mn-ea"/>
          <a:cs typeface="+mn-cs"/>
        </a:defRPr>
      </a:lvl4pPr>
      <a:lvl5pPr marL="1944014" algn="l" defTabSz="972007" rtl="0" eaLnBrk="1" latinLnBrk="0" hangingPunct="1">
        <a:defRPr sz="1913" kern="1200">
          <a:solidFill>
            <a:schemeClr val="tx1"/>
          </a:solidFill>
          <a:latin typeface="+mn-lt"/>
          <a:ea typeface="+mn-ea"/>
          <a:cs typeface="+mn-cs"/>
        </a:defRPr>
      </a:lvl5pPr>
      <a:lvl6pPr marL="2430018" algn="l" defTabSz="972007" rtl="0" eaLnBrk="1" latinLnBrk="0" hangingPunct="1">
        <a:defRPr sz="1913" kern="1200">
          <a:solidFill>
            <a:schemeClr val="tx1"/>
          </a:solidFill>
          <a:latin typeface="+mn-lt"/>
          <a:ea typeface="+mn-ea"/>
          <a:cs typeface="+mn-cs"/>
        </a:defRPr>
      </a:lvl6pPr>
      <a:lvl7pPr marL="2916022" algn="l" defTabSz="972007" rtl="0" eaLnBrk="1" latinLnBrk="0" hangingPunct="1">
        <a:defRPr sz="1913" kern="1200">
          <a:solidFill>
            <a:schemeClr val="tx1"/>
          </a:solidFill>
          <a:latin typeface="+mn-lt"/>
          <a:ea typeface="+mn-ea"/>
          <a:cs typeface="+mn-cs"/>
        </a:defRPr>
      </a:lvl7pPr>
      <a:lvl8pPr marL="3402025" algn="l" defTabSz="972007" rtl="0" eaLnBrk="1" latinLnBrk="0" hangingPunct="1">
        <a:defRPr sz="1913" kern="1200">
          <a:solidFill>
            <a:schemeClr val="tx1"/>
          </a:solidFill>
          <a:latin typeface="+mn-lt"/>
          <a:ea typeface="+mn-ea"/>
          <a:cs typeface="+mn-cs"/>
        </a:defRPr>
      </a:lvl8pPr>
      <a:lvl9pPr marL="3888029" algn="l" defTabSz="972007" rtl="0" eaLnBrk="1" latinLnBrk="0" hangingPunct="1">
        <a:defRPr sz="19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Rectangle 399">
            <a:extLst>
              <a:ext uri="{FF2B5EF4-FFF2-40B4-BE49-F238E27FC236}">
                <a16:creationId xmlns:a16="http://schemas.microsoft.com/office/drawing/2014/main" id="{001523A3-D0A5-3447-9A4B-DA59FA07C8E9}"/>
              </a:ext>
            </a:extLst>
          </p:cNvPr>
          <p:cNvSpPr/>
          <p:nvPr/>
        </p:nvSpPr>
        <p:spPr>
          <a:xfrm>
            <a:off x="4060" y="-6035"/>
            <a:ext cx="9726896" cy="176403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577E6DF-4EA3-D14D-8E13-28AB8D609DDE}"/>
              </a:ext>
            </a:extLst>
          </p:cNvPr>
          <p:cNvSpPr/>
          <p:nvPr/>
        </p:nvSpPr>
        <p:spPr>
          <a:xfrm>
            <a:off x="222719" y="356596"/>
            <a:ext cx="9271513" cy="17054871"/>
          </a:xfrm>
          <a:prstGeom prst="rect">
            <a:avLst/>
          </a:prstGeom>
          <a:solidFill>
            <a:schemeClr val="bg1"/>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lock Arc 14">
            <a:extLst>
              <a:ext uri="{FF2B5EF4-FFF2-40B4-BE49-F238E27FC236}">
                <a16:creationId xmlns:a16="http://schemas.microsoft.com/office/drawing/2014/main" id="{D2F97453-494C-5746-8E17-4A67EE1BF309}"/>
              </a:ext>
            </a:extLst>
          </p:cNvPr>
          <p:cNvSpPr/>
          <p:nvPr/>
        </p:nvSpPr>
        <p:spPr>
          <a:xfrm rot="16200000">
            <a:off x="777378" y="13650370"/>
            <a:ext cx="2780712" cy="2184400"/>
          </a:xfrm>
          <a:prstGeom prst="blockArc">
            <a:avLst>
              <a:gd name="adj1" fmla="val 10794188"/>
              <a:gd name="adj2" fmla="val 156513"/>
              <a:gd name="adj3" fmla="val 2821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Rectangle 113">
            <a:extLst>
              <a:ext uri="{FF2B5EF4-FFF2-40B4-BE49-F238E27FC236}">
                <a16:creationId xmlns:a16="http://schemas.microsoft.com/office/drawing/2014/main" id="{361D24CC-941E-4C47-B0EC-E144352A4A74}"/>
              </a:ext>
            </a:extLst>
          </p:cNvPr>
          <p:cNvSpPr/>
          <p:nvPr/>
        </p:nvSpPr>
        <p:spPr>
          <a:xfrm>
            <a:off x="2032661" y="15520799"/>
            <a:ext cx="6414913" cy="61073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Medieval Britain 1066-1509</a:t>
            </a:r>
          </a:p>
        </p:txBody>
      </p:sp>
      <p:sp>
        <p:nvSpPr>
          <p:cNvPr id="132" name="Block Arc 131">
            <a:extLst>
              <a:ext uri="{FF2B5EF4-FFF2-40B4-BE49-F238E27FC236}">
                <a16:creationId xmlns:a16="http://schemas.microsoft.com/office/drawing/2014/main" id="{2ABDDAA7-1330-5846-8957-036F466F9A01}"/>
              </a:ext>
            </a:extLst>
          </p:cNvPr>
          <p:cNvSpPr/>
          <p:nvPr/>
        </p:nvSpPr>
        <p:spPr>
          <a:xfrm rot="5400000" flipH="1">
            <a:off x="6465923" y="11434591"/>
            <a:ext cx="2847721" cy="2231207"/>
          </a:xfrm>
          <a:prstGeom prst="blockArc">
            <a:avLst>
              <a:gd name="adj1" fmla="val 10886207"/>
              <a:gd name="adj2" fmla="val 1572"/>
              <a:gd name="adj3" fmla="val 2764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Rectangle 132">
            <a:extLst>
              <a:ext uri="{FF2B5EF4-FFF2-40B4-BE49-F238E27FC236}">
                <a16:creationId xmlns:a16="http://schemas.microsoft.com/office/drawing/2014/main" id="{8EE221F3-E29A-7E44-BA3E-4DDEF353168D}"/>
              </a:ext>
            </a:extLst>
          </p:cNvPr>
          <p:cNvSpPr/>
          <p:nvPr/>
        </p:nvSpPr>
        <p:spPr>
          <a:xfrm>
            <a:off x="2167734" y="13362007"/>
            <a:ext cx="5774265" cy="6120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Early Modern Britain 1509-1745</a:t>
            </a:r>
          </a:p>
        </p:txBody>
      </p:sp>
      <p:sp>
        <p:nvSpPr>
          <p:cNvPr id="135" name="Rectangle 134">
            <a:extLst>
              <a:ext uri="{FF2B5EF4-FFF2-40B4-BE49-F238E27FC236}">
                <a16:creationId xmlns:a16="http://schemas.microsoft.com/office/drawing/2014/main" id="{BBA4EACD-79B2-9047-926C-4179677F6DF3}"/>
              </a:ext>
            </a:extLst>
          </p:cNvPr>
          <p:cNvSpPr/>
          <p:nvPr/>
        </p:nvSpPr>
        <p:spPr>
          <a:xfrm>
            <a:off x="2032661" y="11133587"/>
            <a:ext cx="5841604" cy="6162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Ideas, political power, industry and empire: Britain, 1745-1901</a:t>
            </a:r>
          </a:p>
        </p:txBody>
      </p:sp>
      <p:sp>
        <p:nvSpPr>
          <p:cNvPr id="136" name="Block Arc 135">
            <a:extLst>
              <a:ext uri="{FF2B5EF4-FFF2-40B4-BE49-F238E27FC236}">
                <a16:creationId xmlns:a16="http://schemas.microsoft.com/office/drawing/2014/main" id="{28EF7BC0-BD7F-BD4C-8DBE-13C9030B0FE6}"/>
              </a:ext>
            </a:extLst>
          </p:cNvPr>
          <p:cNvSpPr/>
          <p:nvPr/>
        </p:nvSpPr>
        <p:spPr>
          <a:xfrm rot="16200000">
            <a:off x="719462" y="9269323"/>
            <a:ext cx="2767587" cy="2193515"/>
          </a:xfrm>
          <a:prstGeom prst="blockArc">
            <a:avLst>
              <a:gd name="adj1" fmla="val 10726998"/>
              <a:gd name="adj2" fmla="val 263439"/>
              <a:gd name="adj3" fmla="val 2851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Block Arc 139">
            <a:extLst>
              <a:ext uri="{FF2B5EF4-FFF2-40B4-BE49-F238E27FC236}">
                <a16:creationId xmlns:a16="http://schemas.microsoft.com/office/drawing/2014/main" id="{E050A4CB-2DFF-4C43-B71B-CB7634BAF8C7}"/>
              </a:ext>
            </a:extLst>
          </p:cNvPr>
          <p:cNvSpPr/>
          <p:nvPr/>
        </p:nvSpPr>
        <p:spPr>
          <a:xfrm rot="5400000" flipH="1">
            <a:off x="6400348" y="7059340"/>
            <a:ext cx="2847721" cy="2287911"/>
          </a:xfrm>
          <a:prstGeom prst="blockArc">
            <a:avLst>
              <a:gd name="adj1" fmla="val 10800000"/>
              <a:gd name="adj2" fmla="val 1572"/>
              <a:gd name="adj3" fmla="val 2764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Rectangle 140">
            <a:extLst>
              <a:ext uri="{FF2B5EF4-FFF2-40B4-BE49-F238E27FC236}">
                <a16:creationId xmlns:a16="http://schemas.microsoft.com/office/drawing/2014/main" id="{4ED9223C-B305-724C-860B-8788F8ED72BC}"/>
              </a:ext>
            </a:extLst>
          </p:cNvPr>
          <p:cNvSpPr/>
          <p:nvPr/>
        </p:nvSpPr>
        <p:spPr>
          <a:xfrm>
            <a:off x="2032661" y="8981637"/>
            <a:ext cx="5909338" cy="652772"/>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Challenges for Britain, Europe and the wider world 1901 to the present day</a:t>
            </a:r>
          </a:p>
        </p:txBody>
      </p:sp>
      <p:sp>
        <p:nvSpPr>
          <p:cNvPr id="142" name="Rectangle 141">
            <a:extLst>
              <a:ext uri="{FF2B5EF4-FFF2-40B4-BE49-F238E27FC236}">
                <a16:creationId xmlns:a16="http://schemas.microsoft.com/office/drawing/2014/main" id="{5B6ECEE5-8B0A-BE49-88D6-380CCB5771D4}"/>
              </a:ext>
            </a:extLst>
          </p:cNvPr>
          <p:cNvSpPr/>
          <p:nvPr/>
        </p:nvSpPr>
        <p:spPr>
          <a:xfrm>
            <a:off x="2014814" y="6821765"/>
            <a:ext cx="5827821" cy="6173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Local History Study – Hadrian’s Wall and </a:t>
            </a:r>
            <a:r>
              <a:rPr lang="en-GB" sz="1600" dirty="0" err="1"/>
              <a:t>Segedunum</a:t>
            </a:r>
            <a:endParaRPr lang="en-US" sz="1600" dirty="0"/>
          </a:p>
        </p:txBody>
      </p:sp>
      <p:sp>
        <p:nvSpPr>
          <p:cNvPr id="143" name="Block Arc 142">
            <a:extLst>
              <a:ext uri="{FF2B5EF4-FFF2-40B4-BE49-F238E27FC236}">
                <a16:creationId xmlns:a16="http://schemas.microsoft.com/office/drawing/2014/main" id="{F9A4C65A-77AF-D444-B52E-87C937A7CC66}"/>
              </a:ext>
            </a:extLst>
          </p:cNvPr>
          <p:cNvSpPr/>
          <p:nvPr/>
        </p:nvSpPr>
        <p:spPr>
          <a:xfrm rot="16200000">
            <a:off x="758788" y="4966051"/>
            <a:ext cx="2763039" cy="2184400"/>
          </a:xfrm>
          <a:prstGeom prst="blockArc">
            <a:avLst>
              <a:gd name="adj1" fmla="val 10800000"/>
              <a:gd name="adj2" fmla="val 156513"/>
              <a:gd name="adj3" fmla="val 2821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Block Arc 213">
            <a:extLst>
              <a:ext uri="{FF2B5EF4-FFF2-40B4-BE49-F238E27FC236}">
                <a16:creationId xmlns:a16="http://schemas.microsoft.com/office/drawing/2014/main" id="{9BB00DD6-C4C4-7348-AD3E-28EAE4D8492B}"/>
              </a:ext>
            </a:extLst>
          </p:cNvPr>
          <p:cNvSpPr/>
          <p:nvPr/>
        </p:nvSpPr>
        <p:spPr>
          <a:xfrm rot="5400000" flipH="1">
            <a:off x="6413793" y="2754900"/>
            <a:ext cx="2804502" cy="2271582"/>
          </a:xfrm>
          <a:prstGeom prst="blockArc">
            <a:avLst>
              <a:gd name="adj1" fmla="val 11003978"/>
              <a:gd name="adj2" fmla="val 1572"/>
              <a:gd name="adj3" fmla="val 2764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Rectangle 214">
            <a:extLst>
              <a:ext uri="{FF2B5EF4-FFF2-40B4-BE49-F238E27FC236}">
                <a16:creationId xmlns:a16="http://schemas.microsoft.com/office/drawing/2014/main" id="{19CB39D4-AD12-0B45-8E85-C9D1845FD3AE}"/>
              </a:ext>
            </a:extLst>
          </p:cNvPr>
          <p:cNvSpPr/>
          <p:nvPr/>
        </p:nvSpPr>
        <p:spPr>
          <a:xfrm>
            <a:off x="2167734" y="4668112"/>
            <a:ext cx="5774266" cy="6248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History Short Course </a:t>
            </a:r>
            <a:r>
              <a:rPr lang="en-US" sz="2000" dirty="0" err="1"/>
              <a:t>Asdan</a:t>
            </a:r>
            <a:endParaRPr lang="en-US" sz="2000" dirty="0"/>
          </a:p>
        </p:txBody>
      </p:sp>
      <p:sp>
        <p:nvSpPr>
          <p:cNvPr id="218" name="Oval 217">
            <a:extLst>
              <a:ext uri="{FF2B5EF4-FFF2-40B4-BE49-F238E27FC236}">
                <a16:creationId xmlns:a16="http://schemas.microsoft.com/office/drawing/2014/main" id="{93022D3B-34E7-7A4B-A8E5-560DEA516668}"/>
              </a:ext>
            </a:extLst>
          </p:cNvPr>
          <p:cNvSpPr/>
          <p:nvPr/>
        </p:nvSpPr>
        <p:spPr>
          <a:xfrm>
            <a:off x="1500712" y="4340098"/>
            <a:ext cx="1214980" cy="130486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84983B9C-0FBB-A043-AF69-BE33CCD6172D}"/>
              </a:ext>
            </a:extLst>
          </p:cNvPr>
          <p:cNvSpPr/>
          <p:nvPr/>
        </p:nvSpPr>
        <p:spPr>
          <a:xfrm>
            <a:off x="1693641" y="4533186"/>
            <a:ext cx="841075" cy="903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73B2E537-2E94-164D-A891-794C913A475F}"/>
              </a:ext>
            </a:extLst>
          </p:cNvPr>
          <p:cNvSpPr/>
          <p:nvPr/>
        </p:nvSpPr>
        <p:spPr>
          <a:xfrm>
            <a:off x="7581115" y="6620985"/>
            <a:ext cx="1214980" cy="130486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7F00163B-8BDB-AF44-A463-AD1ACB8794F0}"/>
              </a:ext>
            </a:extLst>
          </p:cNvPr>
          <p:cNvSpPr/>
          <p:nvPr/>
        </p:nvSpPr>
        <p:spPr>
          <a:xfrm>
            <a:off x="7768071" y="6821769"/>
            <a:ext cx="841075" cy="903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ACF0C630-75E2-F848-B9E5-7E5905E2C993}"/>
              </a:ext>
            </a:extLst>
          </p:cNvPr>
          <p:cNvSpPr/>
          <p:nvPr/>
        </p:nvSpPr>
        <p:spPr>
          <a:xfrm>
            <a:off x="7557618" y="10934406"/>
            <a:ext cx="1214980" cy="130486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37258FC4-E633-1F40-B961-0AFD7DEF4AD4}"/>
              </a:ext>
            </a:extLst>
          </p:cNvPr>
          <p:cNvSpPr/>
          <p:nvPr/>
        </p:nvSpPr>
        <p:spPr>
          <a:xfrm>
            <a:off x="7744572" y="11135190"/>
            <a:ext cx="841075" cy="903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A716D0B4-6237-2645-A384-C1B927AF0552}"/>
              </a:ext>
            </a:extLst>
          </p:cNvPr>
          <p:cNvSpPr/>
          <p:nvPr/>
        </p:nvSpPr>
        <p:spPr>
          <a:xfrm>
            <a:off x="1532817" y="13108123"/>
            <a:ext cx="1214980" cy="130486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7112001F-C49E-A041-A930-D9070852FCB6}"/>
              </a:ext>
            </a:extLst>
          </p:cNvPr>
          <p:cNvSpPr/>
          <p:nvPr/>
        </p:nvSpPr>
        <p:spPr>
          <a:xfrm>
            <a:off x="1723521" y="13292390"/>
            <a:ext cx="841075" cy="903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AB96207F-9876-7A4C-8CB8-0378596E3D43}"/>
              </a:ext>
            </a:extLst>
          </p:cNvPr>
          <p:cNvSpPr/>
          <p:nvPr/>
        </p:nvSpPr>
        <p:spPr>
          <a:xfrm>
            <a:off x="7720399" y="15164693"/>
            <a:ext cx="1214980" cy="130486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78D87C2B-4ED1-1C4B-B314-D95374A7846D}"/>
              </a:ext>
            </a:extLst>
          </p:cNvPr>
          <p:cNvSpPr/>
          <p:nvPr/>
        </p:nvSpPr>
        <p:spPr>
          <a:xfrm>
            <a:off x="7907353" y="15365478"/>
            <a:ext cx="841075" cy="903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B5CF508-9F97-7344-A588-8737134FC758}"/>
              </a:ext>
            </a:extLst>
          </p:cNvPr>
          <p:cNvSpPr/>
          <p:nvPr/>
        </p:nvSpPr>
        <p:spPr>
          <a:xfrm>
            <a:off x="1785122" y="2458360"/>
            <a:ext cx="6023138" cy="63052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History Short Course </a:t>
            </a:r>
            <a:r>
              <a:rPr lang="en-US" sz="1800" dirty="0" err="1"/>
              <a:t>Asdan</a:t>
            </a:r>
            <a:endParaRPr lang="en-US" sz="1800" dirty="0"/>
          </a:p>
        </p:txBody>
      </p:sp>
      <p:sp>
        <p:nvSpPr>
          <p:cNvPr id="18" name="Oval 17">
            <a:extLst>
              <a:ext uri="{FF2B5EF4-FFF2-40B4-BE49-F238E27FC236}">
                <a16:creationId xmlns:a16="http://schemas.microsoft.com/office/drawing/2014/main" id="{E3AE9E14-E10F-B948-9B98-448B424F5230}"/>
              </a:ext>
            </a:extLst>
          </p:cNvPr>
          <p:cNvSpPr/>
          <p:nvPr/>
        </p:nvSpPr>
        <p:spPr>
          <a:xfrm>
            <a:off x="7612682" y="2287656"/>
            <a:ext cx="1214980" cy="130486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4223162F-40D5-754F-8102-37C01098A339}"/>
              </a:ext>
            </a:extLst>
          </p:cNvPr>
          <p:cNvSpPr/>
          <p:nvPr/>
        </p:nvSpPr>
        <p:spPr>
          <a:xfrm>
            <a:off x="7799636" y="2488441"/>
            <a:ext cx="841075" cy="903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iangle 45">
            <a:extLst>
              <a:ext uri="{FF2B5EF4-FFF2-40B4-BE49-F238E27FC236}">
                <a16:creationId xmlns:a16="http://schemas.microsoft.com/office/drawing/2014/main" id="{B85D31BE-9BE0-3341-86C3-0BFD563EAA1B}"/>
              </a:ext>
            </a:extLst>
          </p:cNvPr>
          <p:cNvSpPr/>
          <p:nvPr/>
        </p:nvSpPr>
        <p:spPr>
          <a:xfrm rot="16200000">
            <a:off x="992866" y="2404929"/>
            <a:ext cx="938427" cy="735967"/>
          </a:xfrm>
          <a:prstGeom prst="triangle">
            <a:avLst/>
          </a:prstGeom>
          <a:gradFill>
            <a:gsLst>
              <a:gs pos="0">
                <a:schemeClr val="accent1">
                  <a:lumMod val="5000"/>
                  <a:lumOff val="95000"/>
                </a:schemeClr>
              </a:gs>
              <a:gs pos="38000">
                <a:schemeClr val="accent1">
                  <a:lumMod val="45000"/>
                  <a:lumOff val="55000"/>
                </a:schemeClr>
              </a:gs>
              <a:gs pos="39000">
                <a:schemeClr val="accent1">
                  <a:lumMod val="45000"/>
                  <a:lumOff val="55000"/>
                </a:schemeClr>
              </a:gs>
              <a:gs pos="84000">
                <a:srgbClr val="00206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riangle 47">
            <a:extLst>
              <a:ext uri="{FF2B5EF4-FFF2-40B4-BE49-F238E27FC236}">
                <a16:creationId xmlns:a16="http://schemas.microsoft.com/office/drawing/2014/main" id="{B201E9A5-DE62-6846-B785-23CB32968E1A}"/>
              </a:ext>
            </a:extLst>
          </p:cNvPr>
          <p:cNvSpPr/>
          <p:nvPr/>
        </p:nvSpPr>
        <p:spPr>
          <a:xfrm>
            <a:off x="2909560" y="1393692"/>
            <a:ext cx="731521" cy="642998"/>
          </a:xfrm>
          <a:prstGeom prst="triangle">
            <a:avLst/>
          </a:prstGeom>
          <a:gradFill flip="none" rotWithShape="1">
            <a:gsLst>
              <a:gs pos="1000">
                <a:schemeClr val="accent1">
                  <a:lumMod val="5000"/>
                  <a:lumOff val="95000"/>
                </a:schemeClr>
              </a:gs>
              <a:gs pos="47000">
                <a:schemeClr val="accent1">
                  <a:lumMod val="45000"/>
                  <a:lumOff val="55000"/>
                </a:schemeClr>
              </a:gs>
              <a:gs pos="46000">
                <a:schemeClr val="accent1">
                  <a:lumMod val="45000"/>
                  <a:lumOff val="55000"/>
                </a:schemeClr>
              </a:gs>
              <a:gs pos="84000">
                <a:srgbClr val="00206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6CC80915-8218-2D48-9376-49B5BC160739}"/>
              </a:ext>
            </a:extLst>
          </p:cNvPr>
          <p:cNvSpPr/>
          <p:nvPr/>
        </p:nvSpPr>
        <p:spPr>
          <a:xfrm rot="16200000">
            <a:off x="2752824" y="2310290"/>
            <a:ext cx="1057175" cy="490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7A07DE-C984-5043-ABB4-D3D967D43357}"/>
              </a:ext>
            </a:extLst>
          </p:cNvPr>
          <p:cNvSpPr txBox="1"/>
          <p:nvPr/>
        </p:nvSpPr>
        <p:spPr>
          <a:xfrm>
            <a:off x="7909718" y="15522198"/>
            <a:ext cx="841074" cy="827183"/>
          </a:xfrm>
          <a:prstGeom prst="rect">
            <a:avLst/>
          </a:prstGeom>
          <a:noFill/>
        </p:spPr>
        <p:txBody>
          <a:bodyPr wrap="square" rtlCol="0">
            <a:spAutoFit/>
          </a:bodyPr>
          <a:lstStyle/>
          <a:p>
            <a:pPr algn="ctr"/>
            <a:r>
              <a:rPr lang="en-US" sz="4800" b="1" dirty="0"/>
              <a:t>7</a:t>
            </a:r>
          </a:p>
        </p:txBody>
      </p:sp>
      <p:sp>
        <p:nvSpPr>
          <p:cNvPr id="55" name="TextBox 54">
            <a:extLst>
              <a:ext uri="{FF2B5EF4-FFF2-40B4-BE49-F238E27FC236}">
                <a16:creationId xmlns:a16="http://schemas.microsoft.com/office/drawing/2014/main" id="{E2392CED-199C-044B-8C83-9528D182044C}"/>
              </a:ext>
            </a:extLst>
          </p:cNvPr>
          <p:cNvSpPr txBox="1"/>
          <p:nvPr/>
        </p:nvSpPr>
        <p:spPr>
          <a:xfrm>
            <a:off x="1723521" y="13370950"/>
            <a:ext cx="841074" cy="276999"/>
          </a:xfrm>
          <a:prstGeom prst="rect">
            <a:avLst/>
          </a:prstGeom>
          <a:noFill/>
        </p:spPr>
        <p:txBody>
          <a:bodyPr wrap="square" rtlCol="0">
            <a:spAutoFit/>
          </a:bodyPr>
          <a:lstStyle/>
          <a:p>
            <a:pPr algn="ctr"/>
            <a:r>
              <a:rPr lang="en-US" sz="1200" b="1" dirty="0"/>
              <a:t>YEAR</a:t>
            </a:r>
          </a:p>
        </p:txBody>
      </p:sp>
      <p:sp>
        <p:nvSpPr>
          <p:cNvPr id="56" name="TextBox 55">
            <a:extLst>
              <a:ext uri="{FF2B5EF4-FFF2-40B4-BE49-F238E27FC236}">
                <a16:creationId xmlns:a16="http://schemas.microsoft.com/office/drawing/2014/main" id="{0EC6A36B-BE5D-9742-9412-BEDB5350E9B4}"/>
              </a:ext>
            </a:extLst>
          </p:cNvPr>
          <p:cNvSpPr txBox="1"/>
          <p:nvPr/>
        </p:nvSpPr>
        <p:spPr>
          <a:xfrm>
            <a:off x="1723520" y="13413511"/>
            <a:ext cx="841074" cy="827183"/>
          </a:xfrm>
          <a:prstGeom prst="rect">
            <a:avLst/>
          </a:prstGeom>
          <a:noFill/>
        </p:spPr>
        <p:txBody>
          <a:bodyPr wrap="square" rtlCol="0">
            <a:spAutoFit/>
          </a:bodyPr>
          <a:lstStyle/>
          <a:p>
            <a:pPr algn="ctr"/>
            <a:r>
              <a:rPr lang="en-US" sz="4800" b="1" dirty="0"/>
              <a:t>8</a:t>
            </a:r>
          </a:p>
        </p:txBody>
      </p:sp>
      <p:sp>
        <p:nvSpPr>
          <p:cNvPr id="58" name="TextBox 57">
            <a:extLst>
              <a:ext uri="{FF2B5EF4-FFF2-40B4-BE49-F238E27FC236}">
                <a16:creationId xmlns:a16="http://schemas.microsoft.com/office/drawing/2014/main" id="{A8E84878-B999-3E45-A62E-A5D9A1ABF6E1}"/>
              </a:ext>
            </a:extLst>
          </p:cNvPr>
          <p:cNvSpPr txBox="1"/>
          <p:nvPr/>
        </p:nvSpPr>
        <p:spPr>
          <a:xfrm>
            <a:off x="7752482" y="11238133"/>
            <a:ext cx="841074" cy="827183"/>
          </a:xfrm>
          <a:prstGeom prst="rect">
            <a:avLst/>
          </a:prstGeom>
          <a:noFill/>
        </p:spPr>
        <p:txBody>
          <a:bodyPr wrap="square" rtlCol="0">
            <a:spAutoFit/>
          </a:bodyPr>
          <a:lstStyle/>
          <a:p>
            <a:pPr algn="ctr"/>
            <a:r>
              <a:rPr lang="en-US" sz="4800" b="1" dirty="0"/>
              <a:t>9</a:t>
            </a:r>
          </a:p>
        </p:txBody>
      </p:sp>
      <p:sp>
        <p:nvSpPr>
          <p:cNvPr id="61" name="TextBox 60">
            <a:extLst>
              <a:ext uri="{FF2B5EF4-FFF2-40B4-BE49-F238E27FC236}">
                <a16:creationId xmlns:a16="http://schemas.microsoft.com/office/drawing/2014/main" id="{560EBA4B-8AEC-D046-B76B-ED0FD5A6C7DD}"/>
              </a:ext>
            </a:extLst>
          </p:cNvPr>
          <p:cNvSpPr txBox="1"/>
          <p:nvPr/>
        </p:nvSpPr>
        <p:spPr>
          <a:xfrm>
            <a:off x="7761880" y="6846021"/>
            <a:ext cx="841074" cy="276999"/>
          </a:xfrm>
          <a:prstGeom prst="rect">
            <a:avLst/>
          </a:prstGeom>
          <a:noFill/>
        </p:spPr>
        <p:txBody>
          <a:bodyPr wrap="square" rtlCol="0">
            <a:spAutoFit/>
          </a:bodyPr>
          <a:lstStyle/>
          <a:p>
            <a:pPr algn="ctr"/>
            <a:r>
              <a:rPr lang="en-US" sz="1200" b="1" dirty="0"/>
              <a:t>YEAR</a:t>
            </a:r>
          </a:p>
        </p:txBody>
      </p:sp>
      <p:sp>
        <p:nvSpPr>
          <p:cNvPr id="62" name="TextBox 61">
            <a:extLst>
              <a:ext uri="{FF2B5EF4-FFF2-40B4-BE49-F238E27FC236}">
                <a16:creationId xmlns:a16="http://schemas.microsoft.com/office/drawing/2014/main" id="{6219AB6F-CC39-9542-9CB4-66613FD228E7}"/>
              </a:ext>
            </a:extLst>
          </p:cNvPr>
          <p:cNvSpPr txBox="1"/>
          <p:nvPr/>
        </p:nvSpPr>
        <p:spPr>
          <a:xfrm>
            <a:off x="7768068" y="6882868"/>
            <a:ext cx="841074" cy="827183"/>
          </a:xfrm>
          <a:prstGeom prst="rect">
            <a:avLst/>
          </a:prstGeom>
          <a:noFill/>
        </p:spPr>
        <p:txBody>
          <a:bodyPr wrap="square" rtlCol="0">
            <a:spAutoFit/>
          </a:bodyPr>
          <a:lstStyle/>
          <a:p>
            <a:pPr algn="ctr"/>
            <a:r>
              <a:rPr lang="en-US" sz="4800" b="1" dirty="0"/>
              <a:t>11</a:t>
            </a:r>
          </a:p>
        </p:txBody>
      </p:sp>
      <p:sp>
        <p:nvSpPr>
          <p:cNvPr id="64" name="TextBox 63">
            <a:extLst>
              <a:ext uri="{FF2B5EF4-FFF2-40B4-BE49-F238E27FC236}">
                <a16:creationId xmlns:a16="http://schemas.microsoft.com/office/drawing/2014/main" id="{95ED9127-A30D-104E-8EB4-510CC7FB4FC3}"/>
              </a:ext>
            </a:extLst>
          </p:cNvPr>
          <p:cNvSpPr txBox="1"/>
          <p:nvPr/>
        </p:nvSpPr>
        <p:spPr>
          <a:xfrm>
            <a:off x="1675428" y="4581130"/>
            <a:ext cx="841074" cy="827183"/>
          </a:xfrm>
          <a:prstGeom prst="rect">
            <a:avLst/>
          </a:prstGeom>
          <a:noFill/>
        </p:spPr>
        <p:txBody>
          <a:bodyPr wrap="square" rtlCol="0">
            <a:spAutoFit/>
          </a:bodyPr>
          <a:lstStyle/>
          <a:p>
            <a:pPr algn="ctr"/>
            <a:r>
              <a:rPr lang="en-US" sz="4800" b="1" dirty="0"/>
              <a:t>12</a:t>
            </a:r>
          </a:p>
        </p:txBody>
      </p:sp>
      <p:sp>
        <p:nvSpPr>
          <p:cNvPr id="67" name="TextBox 66">
            <a:extLst>
              <a:ext uri="{FF2B5EF4-FFF2-40B4-BE49-F238E27FC236}">
                <a16:creationId xmlns:a16="http://schemas.microsoft.com/office/drawing/2014/main" id="{C872D16A-BBC9-2E43-BEA6-EDAFD0B01410}"/>
              </a:ext>
            </a:extLst>
          </p:cNvPr>
          <p:cNvSpPr txBox="1"/>
          <p:nvPr/>
        </p:nvSpPr>
        <p:spPr>
          <a:xfrm>
            <a:off x="7790117" y="2504083"/>
            <a:ext cx="841074" cy="276999"/>
          </a:xfrm>
          <a:prstGeom prst="rect">
            <a:avLst/>
          </a:prstGeom>
          <a:noFill/>
        </p:spPr>
        <p:txBody>
          <a:bodyPr wrap="square" rtlCol="0">
            <a:spAutoFit/>
          </a:bodyPr>
          <a:lstStyle/>
          <a:p>
            <a:pPr algn="ctr"/>
            <a:r>
              <a:rPr lang="en-US" sz="1200" b="1" dirty="0"/>
              <a:t>YEAR</a:t>
            </a:r>
          </a:p>
        </p:txBody>
      </p:sp>
      <p:sp>
        <p:nvSpPr>
          <p:cNvPr id="68" name="TextBox 67">
            <a:extLst>
              <a:ext uri="{FF2B5EF4-FFF2-40B4-BE49-F238E27FC236}">
                <a16:creationId xmlns:a16="http://schemas.microsoft.com/office/drawing/2014/main" id="{3EF93840-4D42-2E4E-BB42-2F6115088283}"/>
              </a:ext>
            </a:extLst>
          </p:cNvPr>
          <p:cNvSpPr txBox="1"/>
          <p:nvPr/>
        </p:nvSpPr>
        <p:spPr>
          <a:xfrm>
            <a:off x="7796306" y="2540931"/>
            <a:ext cx="841074" cy="827183"/>
          </a:xfrm>
          <a:prstGeom prst="rect">
            <a:avLst/>
          </a:prstGeom>
          <a:noFill/>
        </p:spPr>
        <p:txBody>
          <a:bodyPr wrap="square" rtlCol="0">
            <a:spAutoFit/>
          </a:bodyPr>
          <a:lstStyle/>
          <a:p>
            <a:pPr algn="ctr"/>
            <a:r>
              <a:rPr lang="en-US" sz="4800" b="1" dirty="0"/>
              <a:t>13</a:t>
            </a:r>
          </a:p>
        </p:txBody>
      </p:sp>
      <p:sp>
        <p:nvSpPr>
          <p:cNvPr id="222" name="Oval 221">
            <a:extLst>
              <a:ext uri="{FF2B5EF4-FFF2-40B4-BE49-F238E27FC236}">
                <a16:creationId xmlns:a16="http://schemas.microsoft.com/office/drawing/2014/main" id="{80735897-8BBA-DB41-B061-A9B018CCEA5B}"/>
              </a:ext>
            </a:extLst>
          </p:cNvPr>
          <p:cNvSpPr/>
          <p:nvPr/>
        </p:nvSpPr>
        <p:spPr>
          <a:xfrm>
            <a:off x="1473890" y="8743726"/>
            <a:ext cx="1214980" cy="130486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B86E97AE-F6AD-3941-9977-D85456F283F2}"/>
              </a:ext>
            </a:extLst>
          </p:cNvPr>
          <p:cNvSpPr/>
          <p:nvPr/>
        </p:nvSpPr>
        <p:spPr>
          <a:xfrm>
            <a:off x="1682717" y="8945210"/>
            <a:ext cx="841075" cy="903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8418B80D-A453-EC4A-95CC-6785F89B09BA}"/>
              </a:ext>
            </a:extLst>
          </p:cNvPr>
          <p:cNvSpPr txBox="1"/>
          <p:nvPr/>
        </p:nvSpPr>
        <p:spPr>
          <a:xfrm>
            <a:off x="1666086" y="8991247"/>
            <a:ext cx="841074" cy="827183"/>
          </a:xfrm>
          <a:prstGeom prst="rect">
            <a:avLst/>
          </a:prstGeom>
          <a:noFill/>
        </p:spPr>
        <p:txBody>
          <a:bodyPr wrap="square" rtlCol="0">
            <a:spAutoFit/>
          </a:bodyPr>
          <a:lstStyle/>
          <a:p>
            <a:pPr algn="ctr"/>
            <a:r>
              <a:rPr lang="en-US" sz="4800" b="1" dirty="0"/>
              <a:t>10</a:t>
            </a:r>
          </a:p>
        </p:txBody>
      </p:sp>
      <p:sp>
        <p:nvSpPr>
          <p:cNvPr id="71" name="Triangle 70">
            <a:extLst>
              <a:ext uri="{FF2B5EF4-FFF2-40B4-BE49-F238E27FC236}">
                <a16:creationId xmlns:a16="http://schemas.microsoft.com/office/drawing/2014/main" id="{06B7D164-1858-4541-8C3A-54F75AAFB537}"/>
              </a:ext>
            </a:extLst>
          </p:cNvPr>
          <p:cNvSpPr/>
          <p:nvPr/>
        </p:nvSpPr>
        <p:spPr>
          <a:xfrm>
            <a:off x="1966688" y="1416689"/>
            <a:ext cx="731521" cy="642998"/>
          </a:xfrm>
          <a:prstGeom prst="triangle">
            <a:avLst/>
          </a:prstGeom>
          <a:gradFill flip="none" rotWithShape="1">
            <a:gsLst>
              <a:gs pos="0">
                <a:schemeClr val="accent1">
                  <a:lumMod val="5000"/>
                  <a:lumOff val="95000"/>
                </a:schemeClr>
              </a:gs>
              <a:gs pos="47000">
                <a:schemeClr val="accent1">
                  <a:lumMod val="45000"/>
                  <a:lumOff val="55000"/>
                </a:schemeClr>
              </a:gs>
              <a:gs pos="46000">
                <a:schemeClr val="accent1">
                  <a:lumMod val="45000"/>
                  <a:lumOff val="55000"/>
                </a:schemeClr>
              </a:gs>
              <a:gs pos="84000">
                <a:srgbClr val="00206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79D66A49-1463-9D47-A58E-F5C50C17B380}"/>
              </a:ext>
            </a:extLst>
          </p:cNvPr>
          <p:cNvSpPr/>
          <p:nvPr/>
        </p:nvSpPr>
        <p:spPr>
          <a:xfrm rot="16200000">
            <a:off x="1900923" y="2232155"/>
            <a:ext cx="883544" cy="51923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a:extLst>
              <a:ext uri="{FF2B5EF4-FFF2-40B4-BE49-F238E27FC236}">
                <a16:creationId xmlns:a16="http://schemas.microsoft.com/office/drawing/2014/main" id="{ED5654B3-6730-9743-8B5B-BB63078882F5}"/>
              </a:ext>
            </a:extLst>
          </p:cNvPr>
          <p:cNvCxnSpPr>
            <a:cxnSpLocks/>
          </p:cNvCxnSpPr>
          <p:nvPr/>
        </p:nvCxnSpPr>
        <p:spPr>
          <a:xfrm flipH="1">
            <a:off x="1684798" y="16091713"/>
            <a:ext cx="181794" cy="13839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367" name="TextBox 366">
            <a:extLst>
              <a:ext uri="{FF2B5EF4-FFF2-40B4-BE49-F238E27FC236}">
                <a16:creationId xmlns:a16="http://schemas.microsoft.com/office/drawing/2014/main" id="{E2392CED-199C-044B-8C83-9528D182044C}"/>
              </a:ext>
            </a:extLst>
          </p:cNvPr>
          <p:cNvSpPr txBox="1"/>
          <p:nvPr/>
        </p:nvSpPr>
        <p:spPr>
          <a:xfrm>
            <a:off x="7896701" y="15437898"/>
            <a:ext cx="841074" cy="276999"/>
          </a:xfrm>
          <a:prstGeom prst="rect">
            <a:avLst/>
          </a:prstGeom>
          <a:noFill/>
        </p:spPr>
        <p:txBody>
          <a:bodyPr wrap="square" rtlCol="0">
            <a:spAutoFit/>
          </a:bodyPr>
          <a:lstStyle/>
          <a:p>
            <a:pPr algn="ctr"/>
            <a:r>
              <a:rPr lang="en-US" sz="1200" b="1" dirty="0"/>
              <a:t>YEAR</a:t>
            </a:r>
          </a:p>
        </p:txBody>
      </p:sp>
      <p:sp>
        <p:nvSpPr>
          <p:cNvPr id="370" name="TextBox 369">
            <a:extLst>
              <a:ext uri="{FF2B5EF4-FFF2-40B4-BE49-F238E27FC236}">
                <a16:creationId xmlns:a16="http://schemas.microsoft.com/office/drawing/2014/main" id="{E2392CED-199C-044B-8C83-9528D182044C}"/>
              </a:ext>
            </a:extLst>
          </p:cNvPr>
          <p:cNvSpPr txBox="1"/>
          <p:nvPr/>
        </p:nvSpPr>
        <p:spPr>
          <a:xfrm>
            <a:off x="7736663" y="11176275"/>
            <a:ext cx="841074" cy="276999"/>
          </a:xfrm>
          <a:prstGeom prst="rect">
            <a:avLst/>
          </a:prstGeom>
          <a:noFill/>
        </p:spPr>
        <p:txBody>
          <a:bodyPr wrap="square" rtlCol="0">
            <a:spAutoFit/>
          </a:bodyPr>
          <a:lstStyle/>
          <a:p>
            <a:pPr algn="ctr"/>
            <a:r>
              <a:rPr lang="en-US" sz="1200" b="1" dirty="0"/>
              <a:t>YEAR</a:t>
            </a:r>
          </a:p>
        </p:txBody>
      </p:sp>
      <p:sp>
        <p:nvSpPr>
          <p:cNvPr id="371" name="TextBox 370">
            <a:extLst>
              <a:ext uri="{FF2B5EF4-FFF2-40B4-BE49-F238E27FC236}">
                <a16:creationId xmlns:a16="http://schemas.microsoft.com/office/drawing/2014/main" id="{E2392CED-199C-044B-8C83-9528D182044C}"/>
              </a:ext>
            </a:extLst>
          </p:cNvPr>
          <p:cNvSpPr txBox="1"/>
          <p:nvPr/>
        </p:nvSpPr>
        <p:spPr>
          <a:xfrm>
            <a:off x="1666086" y="8967913"/>
            <a:ext cx="841074" cy="276999"/>
          </a:xfrm>
          <a:prstGeom prst="rect">
            <a:avLst/>
          </a:prstGeom>
          <a:noFill/>
        </p:spPr>
        <p:txBody>
          <a:bodyPr wrap="square" rtlCol="0">
            <a:spAutoFit/>
          </a:bodyPr>
          <a:lstStyle/>
          <a:p>
            <a:pPr algn="ctr"/>
            <a:r>
              <a:rPr lang="en-US" sz="1200" b="1" dirty="0"/>
              <a:t>YEAR</a:t>
            </a:r>
          </a:p>
        </p:txBody>
      </p:sp>
      <p:sp>
        <p:nvSpPr>
          <p:cNvPr id="372" name="TextBox 371">
            <a:extLst>
              <a:ext uri="{FF2B5EF4-FFF2-40B4-BE49-F238E27FC236}">
                <a16:creationId xmlns:a16="http://schemas.microsoft.com/office/drawing/2014/main" id="{E2392CED-199C-044B-8C83-9528D182044C}"/>
              </a:ext>
            </a:extLst>
          </p:cNvPr>
          <p:cNvSpPr txBox="1"/>
          <p:nvPr/>
        </p:nvSpPr>
        <p:spPr>
          <a:xfrm>
            <a:off x="1657214" y="4538229"/>
            <a:ext cx="841074" cy="276999"/>
          </a:xfrm>
          <a:prstGeom prst="rect">
            <a:avLst/>
          </a:prstGeom>
          <a:noFill/>
        </p:spPr>
        <p:txBody>
          <a:bodyPr wrap="square" rtlCol="0">
            <a:spAutoFit/>
          </a:bodyPr>
          <a:lstStyle/>
          <a:p>
            <a:pPr algn="ctr"/>
            <a:r>
              <a:rPr lang="en-US" sz="1200" b="1" dirty="0"/>
              <a:t>YEAR</a:t>
            </a:r>
          </a:p>
        </p:txBody>
      </p:sp>
      <p:pic>
        <p:nvPicPr>
          <p:cNvPr id="20" name="Picture 19"/>
          <p:cNvPicPr>
            <a:picLocks noChangeAspect="1"/>
          </p:cNvPicPr>
          <p:nvPr/>
        </p:nvPicPr>
        <p:blipFill>
          <a:blip r:embed="rId3"/>
          <a:stretch>
            <a:fillRect/>
          </a:stretch>
        </p:blipFill>
        <p:spPr>
          <a:xfrm>
            <a:off x="7850512" y="314818"/>
            <a:ext cx="1580398" cy="1764030"/>
          </a:xfrm>
          <a:prstGeom prst="rect">
            <a:avLst/>
          </a:prstGeom>
        </p:spPr>
      </p:pic>
      <p:sp>
        <p:nvSpPr>
          <p:cNvPr id="106" name="Rectangle 105"/>
          <p:cNvSpPr/>
          <p:nvPr/>
        </p:nvSpPr>
        <p:spPr>
          <a:xfrm>
            <a:off x="642608" y="332103"/>
            <a:ext cx="5223225" cy="523220"/>
          </a:xfrm>
          <a:prstGeom prst="rect">
            <a:avLst/>
          </a:prstGeom>
        </p:spPr>
        <p:txBody>
          <a:bodyPr wrap="none">
            <a:spAutoFit/>
          </a:bodyPr>
          <a:lstStyle/>
          <a:p>
            <a:r>
              <a:rPr lang="en-GB" sz="2800" b="1" dirty="0">
                <a:solidFill>
                  <a:srgbClr val="1F1F1F"/>
                </a:solidFill>
              </a:rPr>
              <a:t>Subject learning journey – History</a:t>
            </a:r>
            <a:endParaRPr lang="en-GB" sz="2800" b="1" dirty="0"/>
          </a:p>
        </p:txBody>
      </p:sp>
      <p:sp>
        <p:nvSpPr>
          <p:cNvPr id="66" name="TextBox 65"/>
          <p:cNvSpPr txBox="1"/>
          <p:nvPr/>
        </p:nvSpPr>
        <p:spPr>
          <a:xfrm>
            <a:off x="2641642" y="5526712"/>
            <a:ext cx="2607512" cy="261610"/>
          </a:xfrm>
          <a:prstGeom prst="rect">
            <a:avLst/>
          </a:prstGeom>
          <a:noFill/>
          <a:ln>
            <a:noFill/>
          </a:ln>
        </p:spPr>
        <p:txBody>
          <a:bodyPr wrap="square" rtlCol="0">
            <a:spAutoFit/>
          </a:bodyPr>
          <a:lstStyle/>
          <a:p>
            <a:r>
              <a:rPr lang="en-GB" sz="1100" dirty="0"/>
              <a:t>Make connections between local history</a:t>
            </a:r>
          </a:p>
        </p:txBody>
      </p:sp>
      <p:sp>
        <p:nvSpPr>
          <p:cNvPr id="73" name="TextBox 72"/>
          <p:cNvSpPr txBox="1"/>
          <p:nvPr/>
        </p:nvSpPr>
        <p:spPr>
          <a:xfrm>
            <a:off x="4742353" y="16463711"/>
            <a:ext cx="3682983" cy="769441"/>
          </a:xfrm>
          <a:prstGeom prst="rect">
            <a:avLst/>
          </a:prstGeom>
          <a:noFill/>
          <a:ln>
            <a:noFill/>
          </a:ln>
        </p:spPr>
        <p:txBody>
          <a:bodyPr wrap="square" rtlCol="0">
            <a:spAutoFit/>
          </a:bodyPr>
          <a:lstStyle/>
          <a:p>
            <a:r>
              <a:rPr lang="en-GB" sz="1100" dirty="0"/>
              <a:t>Understand the complexity of people’s lives, the process of change, the diversity of societies and relationships between different groups, as well as their own identity and the challenges of their time</a:t>
            </a:r>
          </a:p>
        </p:txBody>
      </p:sp>
      <p:cxnSp>
        <p:nvCxnSpPr>
          <p:cNvPr id="69" name="Straight Connector 68">
            <a:extLst>
              <a:ext uri="{FF2B5EF4-FFF2-40B4-BE49-F238E27FC236}">
                <a16:creationId xmlns:a16="http://schemas.microsoft.com/office/drawing/2014/main" id="{ED5654B3-6730-9743-8B5B-BB63078882F5}"/>
              </a:ext>
            </a:extLst>
          </p:cNvPr>
          <p:cNvCxnSpPr>
            <a:cxnSpLocks/>
          </p:cNvCxnSpPr>
          <p:nvPr/>
        </p:nvCxnSpPr>
        <p:spPr>
          <a:xfrm>
            <a:off x="3023676" y="14012801"/>
            <a:ext cx="0" cy="162039"/>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493756" y="14171753"/>
            <a:ext cx="4729441" cy="261610"/>
          </a:xfrm>
          <a:prstGeom prst="rect">
            <a:avLst/>
          </a:prstGeom>
          <a:noFill/>
          <a:ln>
            <a:noFill/>
          </a:ln>
        </p:spPr>
        <p:txBody>
          <a:bodyPr wrap="square" rtlCol="0">
            <a:spAutoFit/>
          </a:bodyPr>
          <a:lstStyle/>
          <a:p>
            <a:r>
              <a:rPr lang="en-GB" sz="1100" dirty="0"/>
              <a:t>Continuity and change</a:t>
            </a:r>
          </a:p>
        </p:txBody>
      </p:sp>
      <p:sp>
        <p:nvSpPr>
          <p:cNvPr id="75" name="TextBox 74"/>
          <p:cNvSpPr txBox="1"/>
          <p:nvPr/>
        </p:nvSpPr>
        <p:spPr>
          <a:xfrm>
            <a:off x="8605349" y="13437826"/>
            <a:ext cx="1189991" cy="430887"/>
          </a:xfrm>
          <a:prstGeom prst="rect">
            <a:avLst/>
          </a:prstGeom>
          <a:noFill/>
          <a:ln>
            <a:noFill/>
          </a:ln>
        </p:spPr>
        <p:txBody>
          <a:bodyPr wrap="square" rtlCol="0">
            <a:spAutoFit/>
          </a:bodyPr>
          <a:lstStyle/>
          <a:p>
            <a:r>
              <a:rPr lang="en-GB" sz="1100" dirty="0"/>
              <a:t>Cause and consequence</a:t>
            </a:r>
          </a:p>
        </p:txBody>
      </p:sp>
      <p:cxnSp>
        <p:nvCxnSpPr>
          <p:cNvPr id="76" name="Straight Connector 75">
            <a:extLst>
              <a:ext uri="{FF2B5EF4-FFF2-40B4-BE49-F238E27FC236}">
                <a16:creationId xmlns:a16="http://schemas.microsoft.com/office/drawing/2014/main" id="{ED5654B3-6730-9743-8B5B-BB63078882F5}"/>
              </a:ext>
            </a:extLst>
          </p:cNvPr>
          <p:cNvCxnSpPr>
            <a:cxnSpLocks/>
          </p:cNvCxnSpPr>
          <p:nvPr/>
        </p:nvCxnSpPr>
        <p:spPr>
          <a:xfrm>
            <a:off x="8930566" y="13082712"/>
            <a:ext cx="9625" cy="289266"/>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12437" y="14280759"/>
            <a:ext cx="911463" cy="938719"/>
          </a:xfrm>
          <a:prstGeom prst="rect">
            <a:avLst/>
          </a:prstGeom>
          <a:noFill/>
          <a:ln>
            <a:noFill/>
          </a:ln>
        </p:spPr>
        <p:txBody>
          <a:bodyPr wrap="square" rtlCol="0">
            <a:spAutoFit/>
          </a:bodyPr>
          <a:lstStyle/>
          <a:p>
            <a:r>
              <a:rPr lang="en-GB" sz="1100" dirty="0"/>
              <a:t>Identify similarity, </a:t>
            </a:r>
          </a:p>
          <a:p>
            <a:r>
              <a:rPr lang="en-GB" sz="1100" dirty="0"/>
              <a:t>difference </a:t>
            </a:r>
          </a:p>
          <a:p>
            <a:r>
              <a:rPr lang="en-GB" sz="1100" dirty="0"/>
              <a:t>and significance</a:t>
            </a:r>
          </a:p>
        </p:txBody>
      </p:sp>
      <p:cxnSp>
        <p:nvCxnSpPr>
          <p:cNvPr id="78" name="Straight Connector 77">
            <a:extLst>
              <a:ext uri="{FF2B5EF4-FFF2-40B4-BE49-F238E27FC236}">
                <a16:creationId xmlns:a16="http://schemas.microsoft.com/office/drawing/2014/main" id="{ED5654B3-6730-9743-8B5B-BB63078882F5}"/>
              </a:ext>
            </a:extLst>
          </p:cNvPr>
          <p:cNvCxnSpPr>
            <a:cxnSpLocks/>
          </p:cNvCxnSpPr>
          <p:nvPr/>
        </p:nvCxnSpPr>
        <p:spPr>
          <a:xfrm flipH="1" flipV="1">
            <a:off x="1091986" y="13814739"/>
            <a:ext cx="136313" cy="137042"/>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54627" y="13540895"/>
            <a:ext cx="1880118" cy="261610"/>
          </a:xfrm>
          <a:prstGeom prst="rect">
            <a:avLst/>
          </a:prstGeom>
          <a:noFill/>
          <a:ln>
            <a:noFill/>
          </a:ln>
        </p:spPr>
        <p:txBody>
          <a:bodyPr wrap="square" rtlCol="0">
            <a:spAutoFit/>
          </a:bodyPr>
          <a:lstStyle/>
          <a:p>
            <a:r>
              <a:rPr lang="en-GB" sz="1100" dirty="0"/>
              <a:t>Make connections</a:t>
            </a:r>
          </a:p>
        </p:txBody>
      </p:sp>
      <p:sp>
        <p:nvSpPr>
          <p:cNvPr id="81" name="TextBox 80"/>
          <p:cNvSpPr txBox="1"/>
          <p:nvPr/>
        </p:nvSpPr>
        <p:spPr>
          <a:xfrm>
            <a:off x="246064" y="10126860"/>
            <a:ext cx="804055" cy="769441"/>
          </a:xfrm>
          <a:prstGeom prst="rect">
            <a:avLst/>
          </a:prstGeom>
          <a:noFill/>
          <a:ln>
            <a:noFill/>
          </a:ln>
        </p:spPr>
        <p:txBody>
          <a:bodyPr wrap="square" rtlCol="0">
            <a:spAutoFit/>
          </a:bodyPr>
          <a:lstStyle/>
          <a:p>
            <a:r>
              <a:rPr lang="en-GB" sz="1100" dirty="0"/>
              <a:t>Draw contrasts, analyse trends</a:t>
            </a:r>
          </a:p>
        </p:txBody>
      </p:sp>
      <p:cxnSp>
        <p:nvCxnSpPr>
          <p:cNvPr id="83" name="Straight Connector 82">
            <a:extLst>
              <a:ext uri="{FF2B5EF4-FFF2-40B4-BE49-F238E27FC236}">
                <a16:creationId xmlns:a16="http://schemas.microsoft.com/office/drawing/2014/main" id="{ED5654B3-6730-9743-8B5B-BB63078882F5}"/>
              </a:ext>
            </a:extLst>
          </p:cNvPr>
          <p:cNvCxnSpPr>
            <a:cxnSpLocks/>
          </p:cNvCxnSpPr>
          <p:nvPr/>
        </p:nvCxnSpPr>
        <p:spPr>
          <a:xfrm flipH="1" flipV="1">
            <a:off x="3200013" y="13163118"/>
            <a:ext cx="5758" cy="178662"/>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613092" y="12539750"/>
            <a:ext cx="3129261" cy="600164"/>
          </a:xfrm>
          <a:prstGeom prst="rect">
            <a:avLst/>
          </a:prstGeom>
          <a:noFill/>
          <a:ln>
            <a:noFill/>
          </a:ln>
        </p:spPr>
        <p:txBody>
          <a:bodyPr wrap="square" rtlCol="0">
            <a:spAutoFit/>
          </a:bodyPr>
          <a:lstStyle/>
          <a:p>
            <a:r>
              <a:rPr lang="en-GB" sz="1100" dirty="0"/>
              <a:t>Understand how different types of historical sources are used rigorously to make historical claims</a:t>
            </a:r>
          </a:p>
        </p:txBody>
      </p:sp>
      <p:sp>
        <p:nvSpPr>
          <p:cNvPr id="86" name="TextBox 85"/>
          <p:cNvSpPr txBox="1"/>
          <p:nvPr/>
        </p:nvSpPr>
        <p:spPr>
          <a:xfrm>
            <a:off x="6056304" y="3243593"/>
            <a:ext cx="2959968" cy="430887"/>
          </a:xfrm>
          <a:prstGeom prst="rect">
            <a:avLst/>
          </a:prstGeom>
          <a:noFill/>
          <a:ln>
            <a:noFill/>
          </a:ln>
        </p:spPr>
        <p:txBody>
          <a:bodyPr wrap="square" rtlCol="0">
            <a:spAutoFit/>
          </a:bodyPr>
          <a:lstStyle/>
          <a:p>
            <a:pPr fontAlgn="base"/>
            <a:r>
              <a:rPr lang="en-GB" sz="1100" dirty="0"/>
              <a:t>Develop the </a:t>
            </a:r>
          </a:p>
          <a:p>
            <a:pPr fontAlgn="base"/>
            <a:r>
              <a:rPr lang="en-GB" sz="1100" dirty="0"/>
              <a:t>use of IT, English and Maths</a:t>
            </a:r>
          </a:p>
        </p:txBody>
      </p:sp>
      <p:sp>
        <p:nvSpPr>
          <p:cNvPr id="87" name="TextBox 86"/>
          <p:cNvSpPr txBox="1"/>
          <p:nvPr/>
        </p:nvSpPr>
        <p:spPr>
          <a:xfrm>
            <a:off x="2173675" y="3370722"/>
            <a:ext cx="2959968" cy="430887"/>
          </a:xfrm>
          <a:prstGeom prst="rect">
            <a:avLst/>
          </a:prstGeom>
          <a:noFill/>
          <a:ln>
            <a:noFill/>
          </a:ln>
        </p:spPr>
        <p:txBody>
          <a:bodyPr wrap="square" rtlCol="0">
            <a:spAutoFit/>
          </a:bodyPr>
          <a:lstStyle/>
          <a:p>
            <a:r>
              <a:rPr lang="en-GB" sz="1100" dirty="0"/>
              <a:t>Continue to develop </a:t>
            </a:r>
          </a:p>
          <a:p>
            <a:r>
              <a:rPr lang="en-GB" sz="1100" dirty="0"/>
              <a:t>Historical skills</a:t>
            </a:r>
          </a:p>
        </p:txBody>
      </p:sp>
      <p:sp>
        <p:nvSpPr>
          <p:cNvPr id="88" name="TextBox 87"/>
          <p:cNvSpPr txBox="1"/>
          <p:nvPr/>
        </p:nvSpPr>
        <p:spPr>
          <a:xfrm>
            <a:off x="2129992" y="10516766"/>
            <a:ext cx="5820921" cy="600164"/>
          </a:xfrm>
          <a:prstGeom prst="rect">
            <a:avLst/>
          </a:prstGeom>
          <a:noFill/>
          <a:ln>
            <a:noFill/>
          </a:ln>
        </p:spPr>
        <p:txBody>
          <a:bodyPr wrap="square" rtlCol="0">
            <a:spAutoFit/>
          </a:bodyPr>
          <a:lstStyle/>
          <a:p>
            <a:r>
              <a:rPr lang="en-GB" sz="1100" dirty="0"/>
              <a:t>Make connections between local, regional, national and international history; between cultural, economic, military, political, religious and social history; and between short- and long-term timescales</a:t>
            </a:r>
          </a:p>
        </p:txBody>
      </p:sp>
      <p:cxnSp>
        <p:nvCxnSpPr>
          <p:cNvPr id="89" name="Straight Connector 88">
            <a:extLst>
              <a:ext uri="{FF2B5EF4-FFF2-40B4-BE49-F238E27FC236}">
                <a16:creationId xmlns:a16="http://schemas.microsoft.com/office/drawing/2014/main" id="{ED5654B3-6730-9743-8B5B-BB63078882F5}"/>
              </a:ext>
            </a:extLst>
          </p:cNvPr>
          <p:cNvCxnSpPr>
            <a:cxnSpLocks/>
          </p:cNvCxnSpPr>
          <p:nvPr/>
        </p:nvCxnSpPr>
        <p:spPr>
          <a:xfrm flipH="1" flipV="1">
            <a:off x="4710025" y="10974019"/>
            <a:ext cx="29550" cy="137182"/>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398506" y="8518201"/>
            <a:ext cx="5758675" cy="430887"/>
          </a:xfrm>
          <a:prstGeom prst="rect">
            <a:avLst/>
          </a:prstGeom>
          <a:noFill/>
          <a:ln>
            <a:noFill/>
          </a:ln>
        </p:spPr>
        <p:txBody>
          <a:bodyPr wrap="square" rtlCol="0">
            <a:spAutoFit/>
          </a:bodyPr>
          <a:lstStyle/>
          <a:p>
            <a:r>
              <a:rPr lang="en-GB" sz="1100" dirty="0"/>
              <a:t>Identify significant events, make connections, draw contrasts, and analyse trends within periods and over long arcs of time.</a:t>
            </a:r>
          </a:p>
        </p:txBody>
      </p:sp>
      <p:sp>
        <p:nvSpPr>
          <p:cNvPr id="92" name="TextBox 91"/>
          <p:cNvSpPr txBox="1"/>
          <p:nvPr/>
        </p:nvSpPr>
        <p:spPr>
          <a:xfrm>
            <a:off x="6895326" y="4046777"/>
            <a:ext cx="2959968" cy="261610"/>
          </a:xfrm>
          <a:prstGeom prst="rect">
            <a:avLst/>
          </a:prstGeom>
          <a:noFill/>
          <a:ln>
            <a:noFill/>
          </a:ln>
        </p:spPr>
        <p:txBody>
          <a:bodyPr wrap="square" rtlCol="0">
            <a:spAutoFit/>
          </a:bodyPr>
          <a:lstStyle/>
          <a:p>
            <a:r>
              <a:rPr lang="en-GB" sz="1100" dirty="0"/>
              <a:t>Teamwork</a:t>
            </a:r>
          </a:p>
        </p:txBody>
      </p:sp>
      <p:cxnSp>
        <p:nvCxnSpPr>
          <p:cNvPr id="93" name="Straight Connector 92">
            <a:extLst>
              <a:ext uri="{FF2B5EF4-FFF2-40B4-BE49-F238E27FC236}">
                <a16:creationId xmlns:a16="http://schemas.microsoft.com/office/drawing/2014/main" id="{ED5654B3-6730-9743-8B5B-BB63078882F5}"/>
              </a:ext>
            </a:extLst>
          </p:cNvPr>
          <p:cNvCxnSpPr>
            <a:cxnSpLocks/>
          </p:cNvCxnSpPr>
          <p:nvPr/>
        </p:nvCxnSpPr>
        <p:spPr>
          <a:xfrm flipV="1">
            <a:off x="2323059" y="6625702"/>
            <a:ext cx="19636" cy="211011"/>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6134979" y="5577571"/>
            <a:ext cx="1926813" cy="600164"/>
          </a:xfrm>
          <a:prstGeom prst="rect">
            <a:avLst/>
          </a:prstGeom>
          <a:noFill/>
          <a:ln>
            <a:noFill/>
          </a:ln>
        </p:spPr>
        <p:txBody>
          <a:bodyPr wrap="square" rtlCol="0">
            <a:spAutoFit/>
          </a:bodyPr>
          <a:lstStyle/>
          <a:p>
            <a:r>
              <a:rPr lang="en-GB" sz="1100" dirty="0"/>
              <a:t>Use historical terms and concepts in increasingly sophisticated ways</a:t>
            </a:r>
          </a:p>
        </p:txBody>
      </p:sp>
      <p:cxnSp>
        <p:nvCxnSpPr>
          <p:cNvPr id="95" name="Straight Connector 94">
            <a:extLst>
              <a:ext uri="{FF2B5EF4-FFF2-40B4-BE49-F238E27FC236}">
                <a16:creationId xmlns:a16="http://schemas.microsoft.com/office/drawing/2014/main" id="{ED5654B3-6730-9743-8B5B-BB63078882F5}"/>
              </a:ext>
            </a:extLst>
          </p:cNvPr>
          <p:cNvCxnSpPr>
            <a:cxnSpLocks/>
          </p:cNvCxnSpPr>
          <p:nvPr/>
        </p:nvCxnSpPr>
        <p:spPr>
          <a:xfrm>
            <a:off x="6351892" y="16216476"/>
            <a:ext cx="0" cy="247235"/>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4410866" y="4109607"/>
            <a:ext cx="2959968" cy="261610"/>
          </a:xfrm>
          <a:prstGeom prst="rect">
            <a:avLst/>
          </a:prstGeom>
          <a:noFill/>
          <a:ln>
            <a:noFill/>
          </a:ln>
        </p:spPr>
        <p:txBody>
          <a:bodyPr wrap="square" rtlCol="0">
            <a:spAutoFit/>
          </a:bodyPr>
          <a:lstStyle/>
          <a:p>
            <a:r>
              <a:rPr lang="en-GB" sz="1100" dirty="0"/>
              <a:t>Learn how to cope with problems</a:t>
            </a:r>
          </a:p>
        </p:txBody>
      </p:sp>
      <p:cxnSp>
        <p:nvCxnSpPr>
          <p:cNvPr id="97" name="Straight Connector 96">
            <a:extLst>
              <a:ext uri="{FF2B5EF4-FFF2-40B4-BE49-F238E27FC236}">
                <a16:creationId xmlns:a16="http://schemas.microsoft.com/office/drawing/2014/main" id="{ED5654B3-6730-9743-8B5B-BB63078882F5}"/>
              </a:ext>
            </a:extLst>
          </p:cNvPr>
          <p:cNvCxnSpPr>
            <a:cxnSpLocks/>
          </p:cNvCxnSpPr>
          <p:nvPr/>
        </p:nvCxnSpPr>
        <p:spPr>
          <a:xfrm flipH="1">
            <a:off x="7035601" y="3088883"/>
            <a:ext cx="34684" cy="279231"/>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D5654B3-6730-9743-8B5B-BB63078882F5}"/>
              </a:ext>
            </a:extLst>
          </p:cNvPr>
          <p:cNvCxnSpPr>
            <a:cxnSpLocks/>
          </p:cNvCxnSpPr>
          <p:nvPr/>
        </p:nvCxnSpPr>
        <p:spPr>
          <a:xfrm flipH="1" flipV="1">
            <a:off x="5205160" y="4406101"/>
            <a:ext cx="8777" cy="243983"/>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D5654B3-6730-9743-8B5B-BB63078882F5}"/>
              </a:ext>
            </a:extLst>
          </p:cNvPr>
          <p:cNvCxnSpPr>
            <a:cxnSpLocks/>
          </p:cNvCxnSpPr>
          <p:nvPr/>
        </p:nvCxnSpPr>
        <p:spPr>
          <a:xfrm>
            <a:off x="2866043" y="3098073"/>
            <a:ext cx="0" cy="250991"/>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D5654B3-6730-9743-8B5B-BB63078882F5}"/>
              </a:ext>
            </a:extLst>
          </p:cNvPr>
          <p:cNvCxnSpPr>
            <a:cxnSpLocks/>
          </p:cNvCxnSpPr>
          <p:nvPr/>
        </p:nvCxnSpPr>
        <p:spPr>
          <a:xfrm flipH="1" flipV="1">
            <a:off x="840082" y="10632117"/>
            <a:ext cx="182234" cy="60165"/>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pic>
        <p:nvPicPr>
          <p:cNvPr id="1026" name="Picture 2" descr="10 stunning castles you can visit within an hour's drive of Newcastle -  Chronicle Liv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858" y="16451900"/>
            <a:ext cx="1072473" cy="824845"/>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6" descr="Christmas Boxes of Deligh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77" t="12709" r="61979" b="29236"/>
          <a:stretch/>
        </p:blipFill>
        <p:spPr bwMode="auto">
          <a:xfrm>
            <a:off x="8573748" y="16451901"/>
            <a:ext cx="787646" cy="6887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allsend (Segedunum) Roman Fo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1341" y="7980955"/>
            <a:ext cx="909691" cy="569492"/>
          </a:xfrm>
          <a:prstGeom prst="rect">
            <a:avLst/>
          </a:prstGeom>
          <a:noFill/>
          <a:extLst>
            <a:ext uri="{909E8E84-426E-40DD-AFC4-6F175D3DCCD1}">
              <a14:hiddenFill xmlns:a14="http://schemas.microsoft.com/office/drawing/2010/main">
                <a:solidFill>
                  <a:srgbClr val="FFFFFF"/>
                </a:solidFill>
              </a14:hiddenFill>
            </a:ext>
          </a:extLst>
        </p:spPr>
      </p:pic>
      <p:cxnSp>
        <p:nvCxnSpPr>
          <p:cNvPr id="112" name="Straight Connector 111">
            <a:extLst>
              <a:ext uri="{FF2B5EF4-FFF2-40B4-BE49-F238E27FC236}">
                <a16:creationId xmlns:a16="http://schemas.microsoft.com/office/drawing/2014/main" id="{ED5654B3-6730-9743-8B5B-BB63078882F5}"/>
              </a:ext>
            </a:extLst>
          </p:cNvPr>
          <p:cNvCxnSpPr>
            <a:cxnSpLocks/>
          </p:cNvCxnSpPr>
          <p:nvPr/>
        </p:nvCxnSpPr>
        <p:spPr>
          <a:xfrm>
            <a:off x="2274139" y="10020603"/>
            <a:ext cx="19130" cy="13626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D5654B3-6730-9743-8B5B-BB63078882F5}"/>
              </a:ext>
            </a:extLst>
          </p:cNvPr>
          <p:cNvCxnSpPr>
            <a:cxnSpLocks/>
          </p:cNvCxnSpPr>
          <p:nvPr/>
        </p:nvCxnSpPr>
        <p:spPr>
          <a:xfrm flipH="1">
            <a:off x="770619" y="14941791"/>
            <a:ext cx="321367" cy="0"/>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D5654B3-6730-9743-8B5B-BB63078882F5}"/>
              </a:ext>
            </a:extLst>
          </p:cNvPr>
          <p:cNvCxnSpPr>
            <a:cxnSpLocks/>
          </p:cNvCxnSpPr>
          <p:nvPr/>
        </p:nvCxnSpPr>
        <p:spPr>
          <a:xfrm flipV="1">
            <a:off x="6492113" y="13188290"/>
            <a:ext cx="0" cy="154511"/>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D5654B3-6730-9743-8B5B-BB63078882F5}"/>
              </a:ext>
            </a:extLst>
          </p:cNvPr>
          <p:cNvCxnSpPr>
            <a:cxnSpLocks/>
          </p:cNvCxnSpPr>
          <p:nvPr/>
        </p:nvCxnSpPr>
        <p:spPr>
          <a:xfrm>
            <a:off x="6968616" y="11767881"/>
            <a:ext cx="15516" cy="190670"/>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D5654B3-6730-9743-8B5B-BB63078882F5}"/>
              </a:ext>
            </a:extLst>
          </p:cNvPr>
          <p:cNvCxnSpPr>
            <a:cxnSpLocks/>
          </p:cNvCxnSpPr>
          <p:nvPr/>
        </p:nvCxnSpPr>
        <p:spPr>
          <a:xfrm>
            <a:off x="7696744" y="9619576"/>
            <a:ext cx="7548" cy="271546"/>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ED5654B3-6730-9743-8B5B-BB63078882F5}"/>
              </a:ext>
            </a:extLst>
          </p:cNvPr>
          <p:cNvCxnSpPr>
            <a:cxnSpLocks/>
          </p:cNvCxnSpPr>
          <p:nvPr/>
        </p:nvCxnSpPr>
        <p:spPr>
          <a:xfrm flipH="1">
            <a:off x="3719242" y="5322805"/>
            <a:ext cx="61693" cy="22727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D5654B3-6730-9743-8B5B-BB63078882F5}"/>
              </a:ext>
            </a:extLst>
          </p:cNvPr>
          <p:cNvCxnSpPr>
            <a:cxnSpLocks/>
          </p:cNvCxnSpPr>
          <p:nvPr/>
        </p:nvCxnSpPr>
        <p:spPr>
          <a:xfrm flipV="1">
            <a:off x="5101268" y="8800152"/>
            <a:ext cx="0" cy="167761"/>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D5654B3-6730-9743-8B5B-BB63078882F5}"/>
              </a:ext>
            </a:extLst>
          </p:cNvPr>
          <p:cNvCxnSpPr>
            <a:cxnSpLocks/>
          </p:cNvCxnSpPr>
          <p:nvPr/>
        </p:nvCxnSpPr>
        <p:spPr>
          <a:xfrm flipV="1">
            <a:off x="3347131" y="6609465"/>
            <a:ext cx="10187" cy="196020"/>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3724488" y="5911105"/>
            <a:ext cx="2888718" cy="261610"/>
          </a:xfrm>
          <a:prstGeom prst="rect">
            <a:avLst/>
          </a:prstGeom>
          <a:noFill/>
          <a:ln>
            <a:noFill/>
          </a:ln>
        </p:spPr>
        <p:txBody>
          <a:bodyPr wrap="square" rtlCol="0">
            <a:spAutoFit/>
          </a:bodyPr>
          <a:lstStyle/>
          <a:p>
            <a:r>
              <a:rPr lang="en-GB" sz="1100" b="1" dirty="0" err="1">
                <a:solidFill>
                  <a:schemeClr val="accent1"/>
                </a:solidFill>
              </a:rPr>
              <a:t>Segedunum</a:t>
            </a:r>
            <a:r>
              <a:rPr lang="en-GB" sz="1100" b="1" dirty="0">
                <a:solidFill>
                  <a:schemeClr val="accent1"/>
                </a:solidFill>
              </a:rPr>
              <a:t> Roman Fort and Museum</a:t>
            </a:r>
          </a:p>
        </p:txBody>
      </p:sp>
      <p:sp>
        <p:nvSpPr>
          <p:cNvPr id="138" name="TextBox 137"/>
          <p:cNvSpPr txBox="1"/>
          <p:nvPr/>
        </p:nvSpPr>
        <p:spPr>
          <a:xfrm>
            <a:off x="4154665" y="14601453"/>
            <a:ext cx="2888718" cy="261610"/>
          </a:xfrm>
          <a:prstGeom prst="rect">
            <a:avLst/>
          </a:prstGeom>
          <a:noFill/>
          <a:ln>
            <a:noFill/>
          </a:ln>
        </p:spPr>
        <p:txBody>
          <a:bodyPr wrap="square" rtlCol="0">
            <a:spAutoFit/>
          </a:bodyPr>
          <a:lstStyle/>
          <a:p>
            <a:r>
              <a:rPr lang="en-GB" sz="1100" b="1" dirty="0">
                <a:solidFill>
                  <a:schemeClr val="accent1"/>
                </a:solidFill>
              </a:rPr>
              <a:t>Great North Museum: Hancock </a:t>
            </a:r>
          </a:p>
        </p:txBody>
      </p:sp>
      <p:sp>
        <p:nvSpPr>
          <p:cNvPr id="139" name="TextBox 138"/>
          <p:cNvSpPr txBox="1"/>
          <p:nvPr/>
        </p:nvSpPr>
        <p:spPr>
          <a:xfrm>
            <a:off x="5133643" y="10181726"/>
            <a:ext cx="2479039" cy="261610"/>
          </a:xfrm>
          <a:prstGeom prst="rect">
            <a:avLst/>
          </a:prstGeom>
          <a:noFill/>
          <a:ln>
            <a:noFill/>
          </a:ln>
        </p:spPr>
        <p:txBody>
          <a:bodyPr wrap="square" rtlCol="0">
            <a:spAutoFit/>
          </a:bodyPr>
          <a:lstStyle/>
          <a:p>
            <a:r>
              <a:rPr lang="en-GB" sz="1100" b="1" dirty="0">
                <a:solidFill>
                  <a:schemeClr val="accent1"/>
                </a:solidFill>
              </a:rPr>
              <a:t>Discovery Museum</a:t>
            </a:r>
          </a:p>
        </p:txBody>
      </p:sp>
      <p:sp>
        <p:nvSpPr>
          <p:cNvPr id="111" name="TextBox 110"/>
          <p:cNvSpPr txBox="1"/>
          <p:nvPr/>
        </p:nvSpPr>
        <p:spPr>
          <a:xfrm>
            <a:off x="4556562" y="12395806"/>
            <a:ext cx="2479039" cy="261610"/>
          </a:xfrm>
          <a:prstGeom prst="rect">
            <a:avLst/>
          </a:prstGeom>
          <a:noFill/>
          <a:ln>
            <a:noFill/>
          </a:ln>
        </p:spPr>
        <p:txBody>
          <a:bodyPr wrap="square" rtlCol="0">
            <a:spAutoFit/>
          </a:bodyPr>
          <a:lstStyle/>
          <a:p>
            <a:r>
              <a:rPr lang="en-GB" sz="1100" b="1" dirty="0">
                <a:solidFill>
                  <a:schemeClr val="accent1"/>
                </a:solidFill>
              </a:rPr>
              <a:t>Beamish</a:t>
            </a:r>
          </a:p>
        </p:txBody>
      </p:sp>
      <p:sp>
        <p:nvSpPr>
          <p:cNvPr id="6" name="TextBox 5">
            <a:extLst>
              <a:ext uri="{FF2B5EF4-FFF2-40B4-BE49-F238E27FC236}">
                <a16:creationId xmlns:a16="http://schemas.microsoft.com/office/drawing/2014/main" id="{10BDBDDE-826B-6FFA-7C39-7FF9BD3ABFE8}"/>
              </a:ext>
            </a:extLst>
          </p:cNvPr>
          <p:cNvSpPr txBox="1"/>
          <p:nvPr/>
        </p:nvSpPr>
        <p:spPr>
          <a:xfrm>
            <a:off x="4713766" y="12757403"/>
            <a:ext cx="3247938" cy="430887"/>
          </a:xfrm>
          <a:prstGeom prst="rect">
            <a:avLst/>
          </a:prstGeom>
          <a:noFill/>
          <a:ln>
            <a:noFill/>
          </a:ln>
        </p:spPr>
        <p:txBody>
          <a:bodyPr wrap="square" rtlCol="0">
            <a:spAutoFit/>
          </a:bodyPr>
          <a:lstStyle/>
          <a:p>
            <a:r>
              <a:rPr lang="en-GB" sz="1100" dirty="0"/>
              <a:t>Discern how and why contrasting arguments and interpretations of the past have been constructed</a:t>
            </a:r>
          </a:p>
        </p:txBody>
      </p:sp>
      <p:sp>
        <p:nvSpPr>
          <p:cNvPr id="11" name="TextBox 10">
            <a:extLst>
              <a:ext uri="{FF2B5EF4-FFF2-40B4-BE49-F238E27FC236}">
                <a16:creationId xmlns:a16="http://schemas.microsoft.com/office/drawing/2014/main" id="{B16ADF17-7AB9-2DED-9A4B-EA2B7FBB951F}"/>
              </a:ext>
            </a:extLst>
          </p:cNvPr>
          <p:cNvSpPr txBox="1"/>
          <p:nvPr/>
        </p:nvSpPr>
        <p:spPr>
          <a:xfrm>
            <a:off x="286085" y="12623735"/>
            <a:ext cx="962048" cy="600164"/>
          </a:xfrm>
          <a:prstGeom prst="rect">
            <a:avLst/>
          </a:prstGeom>
          <a:noFill/>
          <a:ln>
            <a:noFill/>
          </a:ln>
        </p:spPr>
        <p:txBody>
          <a:bodyPr wrap="square" rtlCol="0">
            <a:spAutoFit/>
          </a:bodyPr>
          <a:lstStyle/>
          <a:p>
            <a:r>
              <a:rPr lang="en-GB" sz="1100" dirty="0">
                <a:solidFill>
                  <a:srgbClr val="FF0000"/>
                </a:solidFill>
              </a:rPr>
              <a:t>International Women’s Day</a:t>
            </a:r>
          </a:p>
        </p:txBody>
      </p:sp>
      <p:sp>
        <p:nvSpPr>
          <p:cNvPr id="12" name="TextBox 11">
            <a:extLst>
              <a:ext uri="{FF2B5EF4-FFF2-40B4-BE49-F238E27FC236}">
                <a16:creationId xmlns:a16="http://schemas.microsoft.com/office/drawing/2014/main" id="{91B266A9-2FC8-FAAC-2B8F-5B9F19231236}"/>
              </a:ext>
            </a:extLst>
          </p:cNvPr>
          <p:cNvSpPr txBox="1"/>
          <p:nvPr/>
        </p:nvSpPr>
        <p:spPr>
          <a:xfrm>
            <a:off x="8937090" y="12149542"/>
            <a:ext cx="649574" cy="600164"/>
          </a:xfrm>
          <a:prstGeom prst="rect">
            <a:avLst/>
          </a:prstGeom>
          <a:noFill/>
          <a:ln>
            <a:noFill/>
          </a:ln>
        </p:spPr>
        <p:txBody>
          <a:bodyPr wrap="square" rtlCol="0">
            <a:spAutoFit/>
          </a:bodyPr>
          <a:lstStyle/>
          <a:p>
            <a:r>
              <a:rPr lang="en-GB" sz="1100" dirty="0">
                <a:solidFill>
                  <a:srgbClr val="FF0000"/>
                </a:solidFill>
              </a:rPr>
              <a:t>Black History Month</a:t>
            </a:r>
            <a:endParaRPr lang="en-GB" sz="600" dirty="0">
              <a:solidFill>
                <a:srgbClr val="FF0000"/>
              </a:solidFill>
            </a:endParaRPr>
          </a:p>
        </p:txBody>
      </p:sp>
      <p:sp>
        <p:nvSpPr>
          <p:cNvPr id="16" name="TextBox 15">
            <a:extLst>
              <a:ext uri="{FF2B5EF4-FFF2-40B4-BE49-F238E27FC236}">
                <a16:creationId xmlns:a16="http://schemas.microsoft.com/office/drawing/2014/main" id="{2E8D22D1-B8AA-F9CC-7C0B-907022B77DB9}"/>
              </a:ext>
            </a:extLst>
          </p:cNvPr>
          <p:cNvSpPr txBox="1"/>
          <p:nvPr/>
        </p:nvSpPr>
        <p:spPr>
          <a:xfrm>
            <a:off x="311586" y="9275823"/>
            <a:ext cx="1023759" cy="430887"/>
          </a:xfrm>
          <a:prstGeom prst="rect">
            <a:avLst/>
          </a:prstGeom>
          <a:noFill/>
          <a:ln>
            <a:noFill/>
          </a:ln>
        </p:spPr>
        <p:txBody>
          <a:bodyPr wrap="square" rtlCol="0">
            <a:spAutoFit/>
          </a:bodyPr>
          <a:lstStyle/>
          <a:p>
            <a:r>
              <a:rPr lang="en-GB" sz="1100" dirty="0">
                <a:solidFill>
                  <a:srgbClr val="FF0000"/>
                </a:solidFill>
              </a:rPr>
              <a:t>Remembrance Sunday</a:t>
            </a:r>
          </a:p>
        </p:txBody>
      </p:sp>
      <p:sp>
        <p:nvSpPr>
          <p:cNvPr id="17" name="TextBox 16">
            <a:extLst>
              <a:ext uri="{FF2B5EF4-FFF2-40B4-BE49-F238E27FC236}">
                <a16:creationId xmlns:a16="http://schemas.microsoft.com/office/drawing/2014/main" id="{376C0C97-2DC8-8864-5257-436221131789}"/>
              </a:ext>
            </a:extLst>
          </p:cNvPr>
          <p:cNvSpPr txBox="1"/>
          <p:nvPr/>
        </p:nvSpPr>
        <p:spPr>
          <a:xfrm>
            <a:off x="2565222" y="16986570"/>
            <a:ext cx="1800465" cy="261610"/>
          </a:xfrm>
          <a:prstGeom prst="rect">
            <a:avLst/>
          </a:prstGeom>
          <a:noFill/>
          <a:ln>
            <a:noFill/>
          </a:ln>
        </p:spPr>
        <p:txBody>
          <a:bodyPr wrap="square" rtlCol="0">
            <a:spAutoFit/>
          </a:bodyPr>
          <a:lstStyle/>
          <a:p>
            <a:r>
              <a:rPr lang="en-GB" sz="1100" dirty="0">
                <a:solidFill>
                  <a:srgbClr val="FF0000"/>
                </a:solidFill>
              </a:rPr>
              <a:t>National Nurses Day </a:t>
            </a:r>
          </a:p>
        </p:txBody>
      </p:sp>
      <p:sp>
        <p:nvSpPr>
          <p:cNvPr id="19" name="TextBox 18">
            <a:extLst>
              <a:ext uri="{FF2B5EF4-FFF2-40B4-BE49-F238E27FC236}">
                <a16:creationId xmlns:a16="http://schemas.microsoft.com/office/drawing/2014/main" id="{F1AA491E-4A9E-D056-3407-10D5423F133D}"/>
              </a:ext>
            </a:extLst>
          </p:cNvPr>
          <p:cNvSpPr txBox="1"/>
          <p:nvPr/>
        </p:nvSpPr>
        <p:spPr>
          <a:xfrm>
            <a:off x="8870650" y="2960855"/>
            <a:ext cx="716014" cy="430887"/>
          </a:xfrm>
          <a:prstGeom prst="rect">
            <a:avLst/>
          </a:prstGeom>
          <a:noFill/>
          <a:ln>
            <a:noFill/>
          </a:ln>
        </p:spPr>
        <p:txBody>
          <a:bodyPr wrap="square" rtlCol="0">
            <a:spAutoFit/>
          </a:bodyPr>
          <a:lstStyle/>
          <a:p>
            <a:r>
              <a:rPr lang="en-GB" sz="1100" dirty="0">
                <a:solidFill>
                  <a:srgbClr val="FF0000"/>
                </a:solidFill>
              </a:rPr>
              <a:t>Children in Need</a:t>
            </a:r>
          </a:p>
        </p:txBody>
      </p:sp>
      <p:sp>
        <p:nvSpPr>
          <p:cNvPr id="21" name="TextBox 20">
            <a:extLst>
              <a:ext uri="{FF2B5EF4-FFF2-40B4-BE49-F238E27FC236}">
                <a16:creationId xmlns:a16="http://schemas.microsoft.com/office/drawing/2014/main" id="{3CF8FF23-2A9E-78BC-D91D-34EE659D5D44}"/>
              </a:ext>
            </a:extLst>
          </p:cNvPr>
          <p:cNvSpPr txBox="1"/>
          <p:nvPr/>
        </p:nvSpPr>
        <p:spPr>
          <a:xfrm>
            <a:off x="311586" y="2816456"/>
            <a:ext cx="1133643" cy="430887"/>
          </a:xfrm>
          <a:prstGeom prst="rect">
            <a:avLst/>
          </a:prstGeom>
          <a:noFill/>
          <a:ln>
            <a:noFill/>
          </a:ln>
        </p:spPr>
        <p:txBody>
          <a:bodyPr wrap="square" rtlCol="0">
            <a:spAutoFit/>
          </a:bodyPr>
          <a:lstStyle/>
          <a:p>
            <a:r>
              <a:rPr lang="en-GB" sz="1100" dirty="0">
                <a:solidFill>
                  <a:srgbClr val="FF0000"/>
                </a:solidFill>
              </a:rPr>
              <a:t>Martin Luther King Day</a:t>
            </a:r>
          </a:p>
        </p:txBody>
      </p:sp>
      <p:sp>
        <p:nvSpPr>
          <p:cNvPr id="22" name="TextBox 21">
            <a:extLst>
              <a:ext uri="{FF2B5EF4-FFF2-40B4-BE49-F238E27FC236}">
                <a16:creationId xmlns:a16="http://schemas.microsoft.com/office/drawing/2014/main" id="{338B2412-CD69-A2B9-0D23-8C1BEEB62CB5}"/>
              </a:ext>
            </a:extLst>
          </p:cNvPr>
          <p:cNvSpPr txBox="1"/>
          <p:nvPr/>
        </p:nvSpPr>
        <p:spPr>
          <a:xfrm>
            <a:off x="579646" y="8540738"/>
            <a:ext cx="2172879" cy="261610"/>
          </a:xfrm>
          <a:prstGeom prst="rect">
            <a:avLst/>
          </a:prstGeom>
          <a:noFill/>
          <a:ln>
            <a:noFill/>
          </a:ln>
        </p:spPr>
        <p:txBody>
          <a:bodyPr wrap="square" rtlCol="0">
            <a:spAutoFit/>
          </a:bodyPr>
          <a:lstStyle/>
          <a:p>
            <a:r>
              <a:rPr lang="en-GB" sz="1100" dirty="0">
                <a:solidFill>
                  <a:srgbClr val="FF0000"/>
                </a:solidFill>
              </a:rPr>
              <a:t>VE Day</a:t>
            </a:r>
          </a:p>
        </p:txBody>
      </p:sp>
      <p:sp>
        <p:nvSpPr>
          <p:cNvPr id="23" name="TextBox 22">
            <a:extLst>
              <a:ext uri="{FF2B5EF4-FFF2-40B4-BE49-F238E27FC236}">
                <a16:creationId xmlns:a16="http://schemas.microsoft.com/office/drawing/2014/main" id="{48679067-20BD-9BD8-FF91-C82610115066}"/>
              </a:ext>
            </a:extLst>
          </p:cNvPr>
          <p:cNvSpPr txBox="1"/>
          <p:nvPr/>
        </p:nvSpPr>
        <p:spPr>
          <a:xfrm>
            <a:off x="8748428" y="8838910"/>
            <a:ext cx="975051" cy="600164"/>
          </a:xfrm>
          <a:prstGeom prst="rect">
            <a:avLst/>
          </a:prstGeom>
          <a:noFill/>
          <a:ln>
            <a:noFill/>
          </a:ln>
        </p:spPr>
        <p:txBody>
          <a:bodyPr wrap="square" rtlCol="0">
            <a:spAutoFit/>
          </a:bodyPr>
          <a:lstStyle/>
          <a:p>
            <a:r>
              <a:rPr lang="en-GB" sz="1100" dirty="0">
                <a:solidFill>
                  <a:srgbClr val="FF0000"/>
                </a:solidFill>
              </a:rPr>
              <a:t>Holocaust Memorial Day</a:t>
            </a:r>
          </a:p>
        </p:txBody>
      </p:sp>
      <p:cxnSp>
        <p:nvCxnSpPr>
          <p:cNvPr id="2" name="Straight Connector 1">
            <a:extLst>
              <a:ext uri="{FF2B5EF4-FFF2-40B4-BE49-F238E27FC236}">
                <a16:creationId xmlns:a16="http://schemas.microsoft.com/office/drawing/2014/main" id="{5D1377A4-AFC8-2FA3-F06D-73C6592DA7FD}"/>
              </a:ext>
            </a:extLst>
          </p:cNvPr>
          <p:cNvCxnSpPr>
            <a:cxnSpLocks/>
          </p:cNvCxnSpPr>
          <p:nvPr/>
        </p:nvCxnSpPr>
        <p:spPr>
          <a:xfrm flipV="1">
            <a:off x="7298669" y="15259050"/>
            <a:ext cx="0" cy="230240"/>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55D614A-6212-8047-B9C9-F138DD93F79E}"/>
              </a:ext>
            </a:extLst>
          </p:cNvPr>
          <p:cNvSpPr txBox="1"/>
          <p:nvPr/>
        </p:nvSpPr>
        <p:spPr>
          <a:xfrm>
            <a:off x="6813115" y="14957868"/>
            <a:ext cx="1083586" cy="261610"/>
          </a:xfrm>
          <a:prstGeom prst="rect">
            <a:avLst/>
          </a:prstGeom>
          <a:noFill/>
          <a:ln>
            <a:noFill/>
          </a:ln>
        </p:spPr>
        <p:txBody>
          <a:bodyPr wrap="square" rtlCol="0">
            <a:spAutoFit/>
          </a:bodyPr>
          <a:lstStyle/>
          <a:p>
            <a:r>
              <a:rPr lang="en-GB" sz="1100" i="1" dirty="0"/>
              <a:t>Medieval town</a:t>
            </a:r>
          </a:p>
        </p:txBody>
      </p:sp>
      <p:cxnSp>
        <p:nvCxnSpPr>
          <p:cNvPr id="8" name="Straight Connector 7">
            <a:extLst>
              <a:ext uri="{FF2B5EF4-FFF2-40B4-BE49-F238E27FC236}">
                <a16:creationId xmlns:a16="http://schemas.microsoft.com/office/drawing/2014/main" id="{453C36F0-395D-BC7B-4C51-18F1859FEEED}"/>
              </a:ext>
            </a:extLst>
          </p:cNvPr>
          <p:cNvCxnSpPr>
            <a:cxnSpLocks/>
          </p:cNvCxnSpPr>
          <p:nvPr/>
        </p:nvCxnSpPr>
        <p:spPr>
          <a:xfrm flipV="1">
            <a:off x="6213844" y="15259050"/>
            <a:ext cx="0" cy="230240"/>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A8D3A43-21AC-30A4-B0BB-12803B053639}"/>
              </a:ext>
            </a:extLst>
          </p:cNvPr>
          <p:cNvCxnSpPr>
            <a:cxnSpLocks/>
          </p:cNvCxnSpPr>
          <p:nvPr/>
        </p:nvCxnSpPr>
        <p:spPr>
          <a:xfrm flipV="1">
            <a:off x="5240117" y="15287806"/>
            <a:ext cx="0" cy="230240"/>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9790844-87FA-D6AC-F000-9AFC37134134}"/>
              </a:ext>
            </a:extLst>
          </p:cNvPr>
          <p:cNvCxnSpPr>
            <a:cxnSpLocks/>
          </p:cNvCxnSpPr>
          <p:nvPr/>
        </p:nvCxnSpPr>
        <p:spPr>
          <a:xfrm flipV="1">
            <a:off x="4175884" y="15250358"/>
            <a:ext cx="0" cy="230240"/>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1EC3BFA-ED1C-CCE9-3483-2CEA00C99F29}"/>
              </a:ext>
            </a:extLst>
          </p:cNvPr>
          <p:cNvSpPr txBox="1"/>
          <p:nvPr/>
        </p:nvSpPr>
        <p:spPr>
          <a:xfrm>
            <a:off x="5755196" y="14965931"/>
            <a:ext cx="1083586" cy="261610"/>
          </a:xfrm>
          <a:prstGeom prst="rect">
            <a:avLst/>
          </a:prstGeom>
          <a:noFill/>
          <a:ln>
            <a:noFill/>
          </a:ln>
        </p:spPr>
        <p:txBody>
          <a:bodyPr wrap="square" rtlCol="0">
            <a:spAutoFit/>
          </a:bodyPr>
          <a:lstStyle/>
          <a:p>
            <a:r>
              <a:rPr lang="en-GB" sz="1100" i="1" dirty="0"/>
              <a:t>Feudal system</a:t>
            </a:r>
          </a:p>
        </p:txBody>
      </p:sp>
      <p:sp>
        <p:nvSpPr>
          <p:cNvPr id="25" name="TextBox 24">
            <a:extLst>
              <a:ext uri="{FF2B5EF4-FFF2-40B4-BE49-F238E27FC236}">
                <a16:creationId xmlns:a16="http://schemas.microsoft.com/office/drawing/2014/main" id="{591A3C74-ED95-3A0E-2534-BD4A1E257160}"/>
              </a:ext>
            </a:extLst>
          </p:cNvPr>
          <p:cNvSpPr txBox="1"/>
          <p:nvPr/>
        </p:nvSpPr>
        <p:spPr>
          <a:xfrm>
            <a:off x="4796691" y="14975903"/>
            <a:ext cx="1083586" cy="261610"/>
          </a:xfrm>
          <a:prstGeom prst="rect">
            <a:avLst/>
          </a:prstGeom>
          <a:noFill/>
          <a:ln>
            <a:noFill/>
          </a:ln>
        </p:spPr>
        <p:txBody>
          <a:bodyPr wrap="square" rtlCol="0">
            <a:spAutoFit/>
          </a:bodyPr>
          <a:lstStyle/>
          <a:p>
            <a:r>
              <a:rPr lang="en-GB" sz="1100" i="1" dirty="0"/>
              <a:t>Medieval jobs</a:t>
            </a:r>
          </a:p>
        </p:txBody>
      </p:sp>
      <p:sp>
        <p:nvSpPr>
          <p:cNvPr id="26" name="TextBox 25">
            <a:extLst>
              <a:ext uri="{FF2B5EF4-FFF2-40B4-BE49-F238E27FC236}">
                <a16:creationId xmlns:a16="http://schemas.microsoft.com/office/drawing/2014/main" id="{D55A6238-473A-3E80-D155-20FD0EF96009}"/>
              </a:ext>
            </a:extLst>
          </p:cNvPr>
          <p:cNvSpPr txBox="1"/>
          <p:nvPr/>
        </p:nvSpPr>
        <p:spPr>
          <a:xfrm>
            <a:off x="3516992" y="14994053"/>
            <a:ext cx="1292726" cy="261610"/>
          </a:xfrm>
          <a:prstGeom prst="rect">
            <a:avLst/>
          </a:prstGeom>
          <a:noFill/>
          <a:ln>
            <a:noFill/>
          </a:ln>
        </p:spPr>
        <p:txBody>
          <a:bodyPr wrap="square" rtlCol="0">
            <a:spAutoFit/>
          </a:bodyPr>
          <a:lstStyle/>
          <a:p>
            <a:r>
              <a:rPr lang="en-GB" sz="1100" i="1" dirty="0"/>
              <a:t>Medieval Banquet</a:t>
            </a:r>
          </a:p>
        </p:txBody>
      </p:sp>
      <p:cxnSp>
        <p:nvCxnSpPr>
          <p:cNvPr id="27" name="Straight Connector 26">
            <a:extLst>
              <a:ext uri="{FF2B5EF4-FFF2-40B4-BE49-F238E27FC236}">
                <a16:creationId xmlns:a16="http://schemas.microsoft.com/office/drawing/2014/main" id="{20D7D70A-F52A-01C7-1C77-4771982D0C90}"/>
              </a:ext>
            </a:extLst>
          </p:cNvPr>
          <p:cNvCxnSpPr>
            <a:cxnSpLocks/>
          </p:cNvCxnSpPr>
          <p:nvPr/>
        </p:nvCxnSpPr>
        <p:spPr>
          <a:xfrm flipV="1">
            <a:off x="2823396" y="15256563"/>
            <a:ext cx="0" cy="230240"/>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F0FA289-6044-16A7-B8FB-3498FA7E04A8}"/>
              </a:ext>
            </a:extLst>
          </p:cNvPr>
          <p:cNvSpPr txBox="1"/>
          <p:nvPr/>
        </p:nvSpPr>
        <p:spPr>
          <a:xfrm>
            <a:off x="2507426" y="14986485"/>
            <a:ext cx="1292726" cy="261610"/>
          </a:xfrm>
          <a:prstGeom prst="rect">
            <a:avLst/>
          </a:prstGeom>
          <a:noFill/>
          <a:ln>
            <a:noFill/>
          </a:ln>
        </p:spPr>
        <p:txBody>
          <a:bodyPr wrap="square" rtlCol="0">
            <a:spAutoFit/>
          </a:bodyPr>
          <a:lstStyle/>
          <a:p>
            <a:r>
              <a:rPr lang="en-GB" sz="1100" i="1" dirty="0"/>
              <a:t>Castles </a:t>
            </a:r>
          </a:p>
        </p:txBody>
      </p:sp>
      <p:cxnSp>
        <p:nvCxnSpPr>
          <p:cNvPr id="30" name="Straight Connector 29">
            <a:extLst>
              <a:ext uri="{FF2B5EF4-FFF2-40B4-BE49-F238E27FC236}">
                <a16:creationId xmlns:a16="http://schemas.microsoft.com/office/drawing/2014/main" id="{0EF975FF-A598-1A75-3CB7-727EE4D51576}"/>
              </a:ext>
            </a:extLst>
          </p:cNvPr>
          <p:cNvCxnSpPr>
            <a:cxnSpLocks/>
          </p:cNvCxnSpPr>
          <p:nvPr/>
        </p:nvCxnSpPr>
        <p:spPr>
          <a:xfrm>
            <a:off x="2683199" y="16145161"/>
            <a:ext cx="0" cy="247235"/>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82495D4-0AF1-4CAC-E8EC-87CEE07B3D60}"/>
              </a:ext>
            </a:extLst>
          </p:cNvPr>
          <p:cNvCxnSpPr>
            <a:cxnSpLocks/>
          </p:cNvCxnSpPr>
          <p:nvPr/>
        </p:nvCxnSpPr>
        <p:spPr>
          <a:xfrm>
            <a:off x="3845252" y="16154676"/>
            <a:ext cx="0" cy="247235"/>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B1637F5-5FB3-0DAD-6DDE-126F265C333C}"/>
              </a:ext>
            </a:extLst>
          </p:cNvPr>
          <p:cNvSpPr txBox="1"/>
          <p:nvPr/>
        </p:nvSpPr>
        <p:spPr>
          <a:xfrm>
            <a:off x="3526712" y="16392396"/>
            <a:ext cx="1083586" cy="430887"/>
          </a:xfrm>
          <a:prstGeom prst="rect">
            <a:avLst/>
          </a:prstGeom>
          <a:noFill/>
          <a:ln>
            <a:noFill/>
          </a:ln>
        </p:spPr>
        <p:txBody>
          <a:bodyPr wrap="square" rtlCol="0">
            <a:spAutoFit/>
          </a:bodyPr>
          <a:lstStyle/>
          <a:p>
            <a:r>
              <a:rPr lang="en-GB" sz="1100" i="1" dirty="0"/>
              <a:t>Medieval clothing</a:t>
            </a:r>
          </a:p>
        </p:txBody>
      </p:sp>
      <p:sp>
        <p:nvSpPr>
          <p:cNvPr id="33" name="TextBox 32">
            <a:extLst>
              <a:ext uri="{FF2B5EF4-FFF2-40B4-BE49-F238E27FC236}">
                <a16:creationId xmlns:a16="http://schemas.microsoft.com/office/drawing/2014/main" id="{CA1F783B-C61F-576E-5E71-68B9D50A1D68}"/>
              </a:ext>
            </a:extLst>
          </p:cNvPr>
          <p:cNvSpPr txBox="1"/>
          <p:nvPr/>
        </p:nvSpPr>
        <p:spPr>
          <a:xfrm>
            <a:off x="2350382" y="16432851"/>
            <a:ext cx="1083586" cy="430887"/>
          </a:xfrm>
          <a:prstGeom prst="rect">
            <a:avLst/>
          </a:prstGeom>
          <a:noFill/>
          <a:ln>
            <a:noFill/>
          </a:ln>
        </p:spPr>
        <p:txBody>
          <a:bodyPr wrap="square" rtlCol="0">
            <a:spAutoFit/>
          </a:bodyPr>
          <a:lstStyle/>
          <a:p>
            <a:r>
              <a:rPr lang="en-GB" sz="1100" i="1" dirty="0"/>
              <a:t>Medieval medicine</a:t>
            </a:r>
          </a:p>
        </p:txBody>
      </p:sp>
      <p:sp>
        <p:nvSpPr>
          <p:cNvPr id="35" name="TextBox 34">
            <a:extLst>
              <a:ext uri="{FF2B5EF4-FFF2-40B4-BE49-F238E27FC236}">
                <a16:creationId xmlns:a16="http://schemas.microsoft.com/office/drawing/2014/main" id="{2C7FEE54-166F-A116-89BF-D32643B37336}"/>
              </a:ext>
            </a:extLst>
          </p:cNvPr>
          <p:cNvSpPr txBox="1"/>
          <p:nvPr/>
        </p:nvSpPr>
        <p:spPr>
          <a:xfrm>
            <a:off x="1114553" y="16242842"/>
            <a:ext cx="1083586" cy="261610"/>
          </a:xfrm>
          <a:prstGeom prst="rect">
            <a:avLst/>
          </a:prstGeom>
          <a:noFill/>
          <a:ln>
            <a:noFill/>
          </a:ln>
        </p:spPr>
        <p:txBody>
          <a:bodyPr wrap="square" rtlCol="0">
            <a:spAutoFit/>
          </a:bodyPr>
          <a:lstStyle/>
          <a:p>
            <a:r>
              <a:rPr lang="en-GB" sz="1100" i="1" dirty="0"/>
              <a:t>Black Death</a:t>
            </a:r>
          </a:p>
        </p:txBody>
      </p:sp>
      <p:cxnSp>
        <p:nvCxnSpPr>
          <p:cNvPr id="36" name="Straight Connector 35">
            <a:extLst>
              <a:ext uri="{FF2B5EF4-FFF2-40B4-BE49-F238E27FC236}">
                <a16:creationId xmlns:a16="http://schemas.microsoft.com/office/drawing/2014/main" id="{C5F0E4EB-2463-52B5-246B-F6874003D0C0}"/>
              </a:ext>
            </a:extLst>
          </p:cNvPr>
          <p:cNvCxnSpPr>
            <a:cxnSpLocks/>
          </p:cNvCxnSpPr>
          <p:nvPr/>
        </p:nvCxnSpPr>
        <p:spPr>
          <a:xfrm flipH="1">
            <a:off x="1159488" y="15678729"/>
            <a:ext cx="181794" cy="13839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08C3FA0-4B1E-4230-D31E-639E5C639C8B}"/>
              </a:ext>
            </a:extLst>
          </p:cNvPr>
          <p:cNvSpPr txBox="1"/>
          <p:nvPr/>
        </p:nvSpPr>
        <p:spPr>
          <a:xfrm>
            <a:off x="173878" y="15692439"/>
            <a:ext cx="1083586" cy="261610"/>
          </a:xfrm>
          <a:prstGeom prst="rect">
            <a:avLst/>
          </a:prstGeom>
          <a:noFill/>
          <a:ln>
            <a:noFill/>
          </a:ln>
        </p:spPr>
        <p:txBody>
          <a:bodyPr wrap="square" rtlCol="0">
            <a:spAutoFit/>
          </a:bodyPr>
          <a:lstStyle/>
          <a:p>
            <a:r>
              <a:rPr lang="en-GB" sz="1100" i="1" dirty="0"/>
              <a:t>Magna Carter</a:t>
            </a:r>
          </a:p>
        </p:txBody>
      </p:sp>
      <p:cxnSp>
        <p:nvCxnSpPr>
          <p:cNvPr id="38" name="Straight Connector 37">
            <a:extLst>
              <a:ext uri="{FF2B5EF4-FFF2-40B4-BE49-F238E27FC236}">
                <a16:creationId xmlns:a16="http://schemas.microsoft.com/office/drawing/2014/main" id="{6DE0B85E-CFAD-84C8-220D-3112B530292B}"/>
              </a:ext>
            </a:extLst>
          </p:cNvPr>
          <p:cNvCxnSpPr>
            <a:cxnSpLocks/>
          </p:cNvCxnSpPr>
          <p:nvPr/>
        </p:nvCxnSpPr>
        <p:spPr>
          <a:xfrm flipV="1">
            <a:off x="1717942" y="14833781"/>
            <a:ext cx="169025" cy="69010"/>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22C8F23D-E25A-F250-B3BE-5C46ED29AE7A}"/>
              </a:ext>
            </a:extLst>
          </p:cNvPr>
          <p:cNvSpPr txBox="1"/>
          <p:nvPr/>
        </p:nvSpPr>
        <p:spPr>
          <a:xfrm>
            <a:off x="1929738" y="14701671"/>
            <a:ext cx="1083586" cy="261610"/>
          </a:xfrm>
          <a:prstGeom prst="rect">
            <a:avLst/>
          </a:prstGeom>
          <a:noFill/>
          <a:ln>
            <a:noFill/>
          </a:ln>
        </p:spPr>
        <p:txBody>
          <a:bodyPr wrap="square" rtlCol="0">
            <a:spAutoFit/>
          </a:bodyPr>
          <a:lstStyle/>
          <a:p>
            <a:r>
              <a:rPr lang="en-GB" sz="1100" i="1" dirty="0"/>
              <a:t>Peasant Revolt</a:t>
            </a:r>
          </a:p>
        </p:txBody>
      </p:sp>
      <p:cxnSp>
        <p:nvCxnSpPr>
          <p:cNvPr id="44" name="Straight Connector 43">
            <a:extLst>
              <a:ext uri="{FF2B5EF4-FFF2-40B4-BE49-F238E27FC236}">
                <a16:creationId xmlns:a16="http://schemas.microsoft.com/office/drawing/2014/main" id="{23BB2863-2979-3E90-1249-856D86645732}"/>
              </a:ext>
            </a:extLst>
          </p:cNvPr>
          <p:cNvCxnSpPr>
            <a:cxnSpLocks/>
          </p:cNvCxnSpPr>
          <p:nvPr/>
        </p:nvCxnSpPr>
        <p:spPr>
          <a:xfrm>
            <a:off x="4361962" y="13993752"/>
            <a:ext cx="0" cy="178001"/>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A7BF5862-320D-0FF7-7F57-BCA08A48794A}"/>
              </a:ext>
            </a:extLst>
          </p:cNvPr>
          <p:cNvSpPr txBox="1"/>
          <p:nvPr/>
        </p:nvSpPr>
        <p:spPr>
          <a:xfrm>
            <a:off x="4080841" y="14194275"/>
            <a:ext cx="1292726" cy="261610"/>
          </a:xfrm>
          <a:prstGeom prst="rect">
            <a:avLst/>
          </a:prstGeom>
          <a:noFill/>
          <a:ln>
            <a:noFill/>
          </a:ln>
        </p:spPr>
        <p:txBody>
          <a:bodyPr wrap="square" rtlCol="0">
            <a:spAutoFit/>
          </a:bodyPr>
          <a:lstStyle/>
          <a:p>
            <a:r>
              <a:rPr lang="en-GB" sz="1100" i="1" dirty="0"/>
              <a:t>Tudors</a:t>
            </a:r>
          </a:p>
        </p:txBody>
      </p:sp>
      <p:cxnSp>
        <p:nvCxnSpPr>
          <p:cNvPr id="49" name="Straight Connector 48">
            <a:extLst>
              <a:ext uri="{FF2B5EF4-FFF2-40B4-BE49-F238E27FC236}">
                <a16:creationId xmlns:a16="http://schemas.microsoft.com/office/drawing/2014/main" id="{E4BC3678-C807-E72F-EF1F-EA74117E9FEE}"/>
              </a:ext>
            </a:extLst>
          </p:cNvPr>
          <p:cNvCxnSpPr>
            <a:cxnSpLocks/>
          </p:cNvCxnSpPr>
          <p:nvPr/>
        </p:nvCxnSpPr>
        <p:spPr>
          <a:xfrm>
            <a:off x="5249154" y="13977561"/>
            <a:ext cx="0" cy="178001"/>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D52CA5A-9B6F-E5FB-59D5-DC571D1F66EC}"/>
              </a:ext>
            </a:extLst>
          </p:cNvPr>
          <p:cNvSpPr txBox="1"/>
          <p:nvPr/>
        </p:nvSpPr>
        <p:spPr>
          <a:xfrm>
            <a:off x="4930765" y="14137924"/>
            <a:ext cx="1292726" cy="430887"/>
          </a:xfrm>
          <a:prstGeom prst="rect">
            <a:avLst/>
          </a:prstGeom>
          <a:noFill/>
          <a:ln>
            <a:noFill/>
          </a:ln>
        </p:spPr>
        <p:txBody>
          <a:bodyPr wrap="square" rtlCol="0">
            <a:spAutoFit/>
          </a:bodyPr>
          <a:lstStyle/>
          <a:p>
            <a:r>
              <a:rPr lang="en-GB" sz="1100" i="1" dirty="0"/>
              <a:t>English Reformation</a:t>
            </a:r>
          </a:p>
        </p:txBody>
      </p:sp>
      <p:cxnSp>
        <p:nvCxnSpPr>
          <p:cNvPr id="52" name="Straight Connector 51">
            <a:extLst>
              <a:ext uri="{FF2B5EF4-FFF2-40B4-BE49-F238E27FC236}">
                <a16:creationId xmlns:a16="http://schemas.microsoft.com/office/drawing/2014/main" id="{440A321E-1E89-B5B8-CC1C-C949DA5401C8}"/>
              </a:ext>
            </a:extLst>
          </p:cNvPr>
          <p:cNvCxnSpPr>
            <a:cxnSpLocks/>
          </p:cNvCxnSpPr>
          <p:nvPr/>
        </p:nvCxnSpPr>
        <p:spPr>
          <a:xfrm>
            <a:off x="6134979" y="13977561"/>
            <a:ext cx="0" cy="178001"/>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E629C0B-7ECF-4630-3CA9-873081431730}"/>
              </a:ext>
            </a:extLst>
          </p:cNvPr>
          <p:cNvCxnSpPr>
            <a:cxnSpLocks/>
          </p:cNvCxnSpPr>
          <p:nvPr/>
        </p:nvCxnSpPr>
        <p:spPr>
          <a:xfrm>
            <a:off x="7147611" y="13963982"/>
            <a:ext cx="0" cy="178001"/>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6049864-F498-F785-E6EB-CBB9513BB8DC}"/>
              </a:ext>
            </a:extLst>
          </p:cNvPr>
          <p:cNvCxnSpPr>
            <a:cxnSpLocks/>
          </p:cNvCxnSpPr>
          <p:nvPr/>
        </p:nvCxnSpPr>
        <p:spPr>
          <a:xfrm>
            <a:off x="8124562" y="13974055"/>
            <a:ext cx="0" cy="178001"/>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A81F2F3F-E232-CBE0-3638-948A47484227}"/>
              </a:ext>
            </a:extLst>
          </p:cNvPr>
          <p:cNvSpPr txBox="1"/>
          <p:nvPr/>
        </p:nvSpPr>
        <p:spPr>
          <a:xfrm>
            <a:off x="5854885" y="14165756"/>
            <a:ext cx="1292726" cy="261610"/>
          </a:xfrm>
          <a:prstGeom prst="rect">
            <a:avLst/>
          </a:prstGeom>
          <a:noFill/>
          <a:ln>
            <a:noFill/>
          </a:ln>
        </p:spPr>
        <p:txBody>
          <a:bodyPr wrap="square" rtlCol="0">
            <a:spAutoFit/>
          </a:bodyPr>
          <a:lstStyle/>
          <a:p>
            <a:r>
              <a:rPr lang="en-GB" sz="1100" i="1" dirty="0"/>
              <a:t>Henry VIII</a:t>
            </a:r>
          </a:p>
        </p:txBody>
      </p:sp>
      <p:sp>
        <p:nvSpPr>
          <p:cNvPr id="63" name="TextBox 62">
            <a:extLst>
              <a:ext uri="{FF2B5EF4-FFF2-40B4-BE49-F238E27FC236}">
                <a16:creationId xmlns:a16="http://schemas.microsoft.com/office/drawing/2014/main" id="{94D7490D-5CC4-6B07-EA10-82057AEAF1BB}"/>
              </a:ext>
            </a:extLst>
          </p:cNvPr>
          <p:cNvSpPr txBox="1"/>
          <p:nvPr/>
        </p:nvSpPr>
        <p:spPr>
          <a:xfrm>
            <a:off x="6769066" y="14165384"/>
            <a:ext cx="1292726" cy="261610"/>
          </a:xfrm>
          <a:prstGeom prst="rect">
            <a:avLst/>
          </a:prstGeom>
          <a:noFill/>
          <a:ln>
            <a:noFill/>
          </a:ln>
        </p:spPr>
        <p:txBody>
          <a:bodyPr wrap="square" rtlCol="0">
            <a:spAutoFit/>
          </a:bodyPr>
          <a:lstStyle/>
          <a:p>
            <a:r>
              <a:rPr lang="en-GB" sz="1100" i="1" dirty="0"/>
              <a:t>Protestant</a:t>
            </a:r>
          </a:p>
        </p:txBody>
      </p:sp>
      <p:sp>
        <p:nvSpPr>
          <p:cNvPr id="70" name="TextBox 69">
            <a:extLst>
              <a:ext uri="{FF2B5EF4-FFF2-40B4-BE49-F238E27FC236}">
                <a16:creationId xmlns:a16="http://schemas.microsoft.com/office/drawing/2014/main" id="{31B186FB-79ED-5F9E-F3C2-FF61AB3FAC90}"/>
              </a:ext>
            </a:extLst>
          </p:cNvPr>
          <p:cNvSpPr txBox="1"/>
          <p:nvPr/>
        </p:nvSpPr>
        <p:spPr>
          <a:xfrm>
            <a:off x="7761880" y="14187567"/>
            <a:ext cx="1292726" cy="261610"/>
          </a:xfrm>
          <a:prstGeom prst="rect">
            <a:avLst/>
          </a:prstGeom>
          <a:noFill/>
          <a:ln>
            <a:noFill/>
          </a:ln>
        </p:spPr>
        <p:txBody>
          <a:bodyPr wrap="square" rtlCol="0">
            <a:spAutoFit/>
          </a:bodyPr>
          <a:lstStyle/>
          <a:p>
            <a:r>
              <a:rPr lang="en-GB" sz="1100" i="1" dirty="0"/>
              <a:t>Catholicism</a:t>
            </a:r>
          </a:p>
        </p:txBody>
      </p:sp>
      <p:cxnSp>
        <p:nvCxnSpPr>
          <p:cNvPr id="103" name="Straight Connector 102">
            <a:extLst>
              <a:ext uri="{FF2B5EF4-FFF2-40B4-BE49-F238E27FC236}">
                <a16:creationId xmlns:a16="http://schemas.microsoft.com/office/drawing/2014/main" id="{1C1CB804-8B61-D86F-94A5-8C63BA1A35AA}"/>
              </a:ext>
            </a:extLst>
          </p:cNvPr>
          <p:cNvCxnSpPr>
            <a:cxnSpLocks/>
          </p:cNvCxnSpPr>
          <p:nvPr/>
        </p:nvCxnSpPr>
        <p:spPr>
          <a:xfrm>
            <a:off x="5863780" y="11749874"/>
            <a:ext cx="15516" cy="190670"/>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297549F-D29C-891B-C11E-74C184BF8FE9}"/>
              </a:ext>
            </a:extLst>
          </p:cNvPr>
          <p:cNvCxnSpPr>
            <a:cxnSpLocks/>
          </p:cNvCxnSpPr>
          <p:nvPr/>
        </p:nvCxnSpPr>
        <p:spPr>
          <a:xfrm>
            <a:off x="4771106" y="11740416"/>
            <a:ext cx="15516" cy="190670"/>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0C1872E2-9E8A-59EC-CB5B-1EEC76DFE82C}"/>
              </a:ext>
            </a:extLst>
          </p:cNvPr>
          <p:cNvSpPr txBox="1"/>
          <p:nvPr/>
        </p:nvSpPr>
        <p:spPr>
          <a:xfrm>
            <a:off x="6746707" y="11959048"/>
            <a:ext cx="1292726" cy="430887"/>
          </a:xfrm>
          <a:prstGeom prst="rect">
            <a:avLst/>
          </a:prstGeom>
          <a:noFill/>
          <a:ln>
            <a:noFill/>
          </a:ln>
        </p:spPr>
        <p:txBody>
          <a:bodyPr wrap="square" rtlCol="0">
            <a:spAutoFit/>
          </a:bodyPr>
          <a:lstStyle/>
          <a:p>
            <a:r>
              <a:rPr lang="en-GB" sz="1100" i="1" dirty="0"/>
              <a:t>Industrial </a:t>
            </a:r>
          </a:p>
          <a:p>
            <a:r>
              <a:rPr lang="en-GB" sz="1100" i="1" dirty="0"/>
              <a:t>Revolution</a:t>
            </a:r>
          </a:p>
        </p:txBody>
      </p:sp>
      <p:sp>
        <p:nvSpPr>
          <p:cNvPr id="109" name="TextBox 108">
            <a:extLst>
              <a:ext uri="{FF2B5EF4-FFF2-40B4-BE49-F238E27FC236}">
                <a16:creationId xmlns:a16="http://schemas.microsoft.com/office/drawing/2014/main" id="{C1252721-31D1-EF46-9CCC-7B92E2725556}"/>
              </a:ext>
            </a:extLst>
          </p:cNvPr>
          <p:cNvSpPr txBox="1"/>
          <p:nvPr/>
        </p:nvSpPr>
        <p:spPr>
          <a:xfrm>
            <a:off x="5528020" y="11960412"/>
            <a:ext cx="1292726" cy="430887"/>
          </a:xfrm>
          <a:prstGeom prst="rect">
            <a:avLst/>
          </a:prstGeom>
          <a:noFill/>
          <a:ln>
            <a:noFill/>
          </a:ln>
        </p:spPr>
        <p:txBody>
          <a:bodyPr wrap="square" rtlCol="0">
            <a:spAutoFit/>
          </a:bodyPr>
          <a:lstStyle/>
          <a:p>
            <a:r>
              <a:rPr lang="en-GB" sz="1100" i="1" dirty="0"/>
              <a:t>Small cottage </a:t>
            </a:r>
          </a:p>
          <a:p>
            <a:r>
              <a:rPr lang="en-GB" sz="1100" i="1" dirty="0"/>
              <a:t>industries</a:t>
            </a:r>
          </a:p>
        </p:txBody>
      </p:sp>
      <p:sp>
        <p:nvSpPr>
          <p:cNvPr id="120" name="TextBox 119">
            <a:extLst>
              <a:ext uri="{FF2B5EF4-FFF2-40B4-BE49-F238E27FC236}">
                <a16:creationId xmlns:a16="http://schemas.microsoft.com/office/drawing/2014/main" id="{B0F02A3D-3F76-E514-936B-568E2F79AAC0}"/>
              </a:ext>
            </a:extLst>
          </p:cNvPr>
          <p:cNvSpPr txBox="1"/>
          <p:nvPr/>
        </p:nvSpPr>
        <p:spPr>
          <a:xfrm>
            <a:off x="4454905" y="11941070"/>
            <a:ext cx="1292726" cy="430887"/>
          </a:xfrm>
          <a:prstGeom prst="rect">
            <a:avLst/>
          </a:prstGeom>
          <a:noFill/>
          <a:ln>
            <a:noFill/>
          </a:ln>
        </p:spPr>
        <p:txBody>
          <a:bodyPr wrap="square" rtlCol="0">
            <a:spAutoFit/>
          </a:bodyPr>
          <a:lstStyle/>
          <a:p>
            <a:r>
              <a:rPr lang="en-GB" sz="1100" i="1" dirty="0"/>
              <a:t>Mass-produced goods</a:t>
            </a:r>
          </a:p>
        </p:txBody>
      </p:sp>
      <p:cxnSp>
        <p:nvCxnSpPr>
          <p:cNvPr id="129" name="Straight Connector 128">
            <a:extLst>
              <a:ext uri="{FF2B5EF4-FFF2-40B4-BE49-F238E27FC236}">
                <a16:creationId xmlns:a16="http://schemas.microsoft.com/office/drawing/2014/main" id="{2899DEAE-B720-890A-AD8A-3C08C6B39BB9}"/>
              </a:ext>
            </a:extLst>
          </p:cNvPr>
          <p:cNvCxnSpPr>
            <a:cxnSpLocks/>
          </p:cNvCxnSpPr>
          <p:nvPr/>
        </p:nvCxnSpPr>
        <p:spPr>
          <a:xfrm>
            <a:off x="3845141" y="11749874"/>
            <a:ext cx="15516" cy="190670"/>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FBBA238C-4C1A-7161-DD6D-919DA1EC7ED5}"/>
              </a:ext>
            </a:extLst>
          </p:cNvPr>
          <p:cNvSpPr txBox="1"/>
          <p:nvPr/>
        </p:nvSpPr>
        <p:spPr>
          <a:xfrm>
            <a:off x="3554407" y="11996675"/>
            <a:ext cx="1292726" cy="261610"/>
          </a:xfrm>
          <a:prstGeom prst="rect">
            <a:avLst/>
          </a:prstGeom>
          <a:noFill/>
          <a:ln>
            <a:noFill/>
          </a:ln>
        </p:spPr>
        <p:txBody>
          <a:bodyPr wrap="square" rtlCol="0">
            <a:spAutoFit/>
          </a:bodyPr>
          <a:lstStyle/>
          <a:p>
            <a:r>
              <a:rPr lang="en-GB" sz="1100" i="1" dirty="0"/>
              <a:t>Factories </a:t>
            </a:r>
          </a:p>
        </p:txBody>
      </p:sp>
      <p:cxnSp>
        <p:nvCxnSpPr>
          <p:cNvPr id="131" name="Straight Connector 130">
            <a:extLst>
              <a:ext uri="{FF2B5EF4-FFF2-40B4-BE49-F238E27FC236}">
                <a16:creationId xmlns:a16="http://schemas.microsoft.com/office/drawing/2014/main" id="{1C56EED2-5B4D-9EE3-FC6C-98A3781CED99}"/>
              </a:ext>
            </a:extLst>
          </p:cNvPr>
          <p:cNvCxnSpPr>
            <a:cxnSpLocks/>
          </p:cNvCxnSpPr>
          <p:nvPr/>
        </p:nvCxnSpPr>
        <p:spPr>
          <a:xfrm>
            <a:off x="2904569" y="11760514"/>
            <a:ext cx="15516" cy="190670"/>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D2B822EA-7648-04E2-CE93-F08037D72199}"/>
              </a:ext>
            </a:extLst>
          </p:cNvPr>
          <p:cNvSpPr txBox="1"/>
          <p:nvPr/>
        </p:nvSpPr>
        <p:spPr>
          <a:xfrm>
            <a:off x="2516336" y="11968516"/>
            <a:ext cx="1292726" cy="430887"/>
          </a:xfrm>
          <a:prstGeom prst="rect">
            <a:avLst/>
          </a:prstGeom>
          <a:noFill/>
          <a:ln>
            <a:noFill/>
          </a:ln>
        </p:spPr>
        <p:txBody>
          <a:bodyPr wrap="square" rtlCol="0">
            <a:spAutoFit/>
          </a:bodyPr>
          <a:lstStyle/>
          <a:p>
            <a:r>
              <a:rPr lang="en-GB" sz="1100" i="1" dirty="0"/>
              <a:t>Technological</a:t>
            </a:r>
          </a:p>
          <a:p>
            <a:r>
              <a:rPr lang="en-GB" sz="1100" i="1" dirty="0"/>
              <a:t>Innovation</a:t>
            </a:r>
          </a:p>
        </p:txBody>
      </p:sp>
      <p:cxnSp>
        <p:nvCxnSpPr>
          <p:cNvPr id="145" name="Straight Connector 144">
            <a:extLst>
              <a:ext uri="{FF2B5EF4-FFF2-40B4-BE49-F238E27FC236}">
                <a16:creationId xmlns:a16="http://schemas.microsoft.com/office/drawing/2014/main" id="{84E45C68-E8BF-F2AA-D388-A736170FB24D}"/>
              </a:ext>
            </a:extLst>
          </p:cNvPr>
          <p:cNvCxnSpPr>
            <a:cxnSpLocks/>
          </p:cNvCxnSpPr>
          <p:nvPr/>
        </p:nvCxnSpPr>
        <p:spPr>
          <a:xfrm flipH="1">
            <a:off x="1660481" y="11702342"/>
            <a:ext cx="35991" cy="209366"/>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1DF114F2-2220-4ECC-EA87-9DD02F71EEF9}"/>
              </a:ext>
            </a:extLst>
          </p:cNvPr>
          <p:cNvSpPr txBox="1"/>
          <p:nvPr/>
        </p:nvSpPr>
        <p:spPr>
          <a:xfrm>
            <a:off x="1174769" y="11949772"/>
            <a:ext cx="1292726" cy="261610"/>
          </a:xfrm>
          <a:prstGeom prst="rect">
            <a:avLst/>
          </a:prstGeom>
          <a:noFill/>
          <a:ln>
            <a:noFill/>
          </a:ln>
        </p:spPr>
        <p:txBody>
          <a:bodyPr wrap="square" rtlCol="0">
            <a:spAutoFit/>
          </a:bodyPr>
          <a:lstStyle/>
          <a:p>
            <a:r>
              <a:rPr lang="en-GB" sz="1100" i="1" dirty="0"/>
              <a:t>Textile industry</a:t>
            </a:r>
          </a:p>
        </p:txBody>
      </p:sp>
      <p:cxnSp>
        <p:nvCxnSpPr>
          <p:cNvPr id="148" name="Straight Connector 147">
            <a:extLst>
              <a:ext uri="{FF2B5EF4-FFF2-40B4-BE49-F238E27FC236}">
                <a16:creationId xmlns:a16="http://schemas.microsoft.com/office/drawing/2014/main" id="{360BA6DE-E318-90AA-BA86-26229F9B486F}"/>
              </a:ext>
            </a:extLst>
          </p:cNvPr>
          <p:cNvCxnSpPr>
            <a:cxnSpLocks/>
          </p:cNvCxnSpPr>
          <p:nvPr/>
        </p:nvCxnSpPr>
        <p:spPr>
          <a:xfrm flipH="1" flipV="1">
            <a:off x="8139663" y="12578118"/>
            <a:ext cx="233872" cy="37830"/>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18658526-895A-BC21-A5E2-F506B514BF5D}"/>
              </a:ext>
            </a:extLst>
          </p:cNvPr>
          <p:cNvSpPr txBox="1"/>
          <p:nvPr/>
        </p:nvSpPr>
        <p:spPr>
          <a:xfrm>
            <a:off x="7204149" y="12443202"/>
            <a:ext cx="1292726" cy="261610"/>
          </a:xfrm>
          <a:prstGeom prst="rect">
            <a:avLst/>
          </a:prstGeom>
          <a:noFill/>
          <a:ln>
            <a:noFill/>
          </a:ln>
        </p:spPr>
        <p:txBody>
          <a:bodyPr wrap="square" rtlCol="0">
            <a:spAutoFit/>
          </a:bodyPr>
          <a:lstStyle/>
          <a:p>
            <a:r>
              <a:rPr lang="en-GB" sz="1100" i="1" dirty="0"/>
              <a:t>Government</a:t>
            </a:r>
          </a:p>
        </p:txBody>
      </p:sp>
      <p:cxnSp>
        <p:nvCxnSpPr>
          <p:cNvPr id="152" name="Straight Connector 151">
            <a:extLst>
              <a:ext uri="{FF2B5EF4-FFF2-40B4-BE49-F238E27FC236}">
                <a16:creationId xmlns:a16="http://schemas.microsoft.com/office/drawing/2014/main" id="{03E3F79B-D1D9-0455-BE19-4769A6705A3F}"/>
              </a:ext>
            </a:extLst>
          </p:cNvPr>
          <p:cNvCxnSpPr>
            <a:cxnSpLocks/>
          </p:cNvCxnSpPr>
          <p:nvPr/>
        </p:nvCxnSpPr>
        <p:spPr>
          <a:xfrm flipH="1">
            <a:off x="1148756" y="11265021"/>
            <a:ext cx="99909" cy="119053"/>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C3195B49-C6CD-C969-F64A-8FFFC1C00B15}"/>
              </a:ext>
            </a:extLst>
          </p:cNvPr>
          <p:cNvSpPr txBox="1"/>
          <p:nvPr/>
        </p:nvSpPr>
        <p:spPr>
          <a:xfrm>
            <a:off x="481228" y="11321730"/>
            <a:ext cx="1292726" cy="261610"/>
          </a:xfrm>
          <a:prstGeom prst="rect">
            <a:avLst/>
          </a:prstGeom>
          <a:noFill/>
          <a:ln>
            <a:noFill/>
          </a:ln>
        </p:spPr>
        <p:txBody>
          <a:bodyPr wrap="square" rtlCol="0">
            <a:spAutoFit/>
          </a:bodyPr>
          <a:lstStyle/>
          <a:p>
            <a:r>
              <a:rPr lang="en-GB" sz="1100" i="1" dirty="0"/>
              <a:t>Economy</a:t>
            </a:r>
          </a:p>
        </p:txBody>
      </p:sp>
      <p:cxnSp>
        <p:nvCxnSpPr>
          <p:cNvPr id="159" name="Straight Connector 158">
            <a:extLst>
              <a:ext uri="{FF2B5EF4-FFF2-40B4-BE49-F238E27FC236}">
                <a16:creationId xmlns:a16="http://schemas.microsoft.com/office/drawing/2014/main" id="{C2295412-2C73-802B-BF75-8FB66957612C}"/>
              </a:ext>
            </a:extLst>
          </p:cNvPr>
          <p:cNvCxnSpPr>
            <a:cxnSpLocks/>
          </p:cNvCxnSpPr>
          <p:nvPr/>
        </p:nvCxnSpPr>
        <p:spPr>
          <a:xfrm>
            <a:off x="3940246" y="9619576"/>
            <a:ext cx="7548" cy="271546"/>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E73FEF6-0472-1F4F-79BD-528CDB5EB576}"/>
              </a:ext>
            </a:extLst>
          </p:cNvPr>
          <p:cNvCxnSpPr>
            <a:cxnSpLocks/>
          </p:cNvCxnSpPr>
          <p:nvPr/>
        </p:nvCxnSpPr>
        <p:spPr>
          <a:xfrm>
            <a:off x="4861541" y="9610098"/>
            <a:ext cx="7548" cy="271546"/>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2D17D64-22CA-B306-AD49-A4FF6DE3FFF9}"/>
              </a:ext>
            </a:extLst>
          </p:cNvPr>
          <p:cNvCxnSpPr>
            <a:cxnSpLocks/>
          </p:cNvCxnSpPr>
          <p:nvPr/>
        </p:nvCxnSpPr>
        <p:spPr>
          <a:xfrm>
            <a:off x="5796082" y="9610098"/>
            <a:ext cx="7548" cy="271546"/>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998EC479-ED1B-0BF7-3466-EC7DBD7FDBE3}"/>
              </a:ext>
            </a:extLst>
          </p:cNvPr>
          <p:cNvCxnSpPr>
            <a:cxnSpLocks/>
          </p:cNvCxnSpPr>
          <p:nvPr/>
        </p:nvCxnSpPr>
        <p:spPr>
          <a:xfrm>
            <a:off x="6775449" y="9639424"/>
            <a:ext cx="7548" cy="271546"/>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EFE735D6-BBE4-3344-C940-EC8AD606C1C9}"/>
              </a:ext>
            </a:extLst>
          </p:cNvPr>
          <p:cNvSpPr txBox="1"/>
          <p:nvPr/>
        </p:nvSpPr>
        <p:spPr>
          <a:xfrm>
            <a:off x="1819289" y="10159702"/>
            <a:ext cx="1292726" cy="261610"/>
          </a:xfrm>
          <a:prstGeom prst="rect">
            <a:avLst/>
          </a:prstGeom>
          <a:noFill/>
          <a:ln>
            <a:noFill/>
          </a:ln>
        </p:spPr>
        <p:txBody>
          <a:bodyPr wrap="square" rtlCol="0">
            <a:spAutoFit/>
          </a:bodyPr>
          <a:lstStyle/>
          <a:p>
            <a:r>
              <a:rPr lang="en-GB" sz="1100" i="1" dirty="0"/>
              <a:t>First World War</a:t>
            </a:r>
          </a:p>
        </p:txBody>
      </p:sp>
      <p:sp>
        <p:nvSpPr>
          <p:cNvPr id="165" name="TextBox 164">
            <a:extLst>
              <a:ext uri="{FF2B5EF4-FFF2-40B4-BE49-F238E27FC236}">
                <a16:creationId xmlns:a16="http://schemas.microsoft.com/office/drawing/2014/main" id="{42286538-22FE-072C-B214-48920FA3E2CA}"/>
              </a:ext>
            </a:extLst>
          </p:cNvPr>
          <p:cNvSpPr txBox="1"/>
          <p:nvPr/>
        </p:nvSpPr>
        <p:spPr>
          <a:xfrm>
            <a:off x="3590750" y="9904712"/>
            <a:ext cx="1292726" cy="430887"/>
          </a:xfrm>
          <a:prstGeom prst="rect">
            <a:avLst/>
          </a:prstGeom>
          <a:noFill/>
          <a:ln>
            <a:noFill/>
          </a:ln>
        </p:spPr>
        <p:txBody>
          <a:bodyPr wrap="square" rtlCol="0">
            <a:spAutoFit/>
          </a:bodyPr>
          <a:lstStyle/>
          <a:p>
            <a:r>
              <a:rPr lang="en-GB" sz="1100" i="1" dirty="0"/>
              <a:t>The Great</a:t>
            </a:r>
          </a:p>
          <a:p>
            <a:r>
              <a:rPr lang="en-GB" sz="1100" i="1" dirty="0"/>
              <a:t>Depression</a:t>
            </a:r>
          </a:p>
        </p:txBody>
      </p:sp>
      <p:cxnSp>
        <p:nvCxnSpPr>
          <p:cNvPr id="167" name="Straight Connector 166">
            <a:extLst>
              <a:ext uri="{FF2B5EF4-FFF2-40B4-BE49-F238E27FC236}">
                <a16:creationId xmlns:a16="http://schemas.microsoft.com/office/drawing/2014/main" id="{2BE4FEDE-7C36-FE17-D1E7-ECE9DB5FCB30}"/>
              </a:ext>
            </a:extLst>
          </p:cNvPr>
          <p:cNvCxnSpPr>
            <a:cxnSpLocks/>
          </p:cNvCxnSpPr>
          <p:nvPr/>
        </p:nvCxnSpPr>
        <p:spPr>
          <a:xfrm>
            <a:off x="3186981" y="9610300"/>
            <a:ext cx="7548" cy="271546"/>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F35995E7-073E-280C-C326-C6E1471C13BD}"/>
              </a:ext>
            </a:extLst>
          </p:cNvPr>
          <p:cNvSpPr txBox="1"/>
          <p:nvPr/>
        </p:nvSpPr>
        <p:spPr>
          <a:xfrm>
            <a:off x="2892175" y="9891845"/>
            <a:ext cx="789058" cy="600164"/>
          </a:xfrm>
          <a:prstGeom prst="rect">
            <a:avLst/>
          </a:prstGeom>
          <a:noFill/>
          <a:ln>
            <a:noFill/>
          </a:ln>
        </p:spPr>
        <p:txBody>
          <a:bodyPr wrap="square" rtlCol="0">
            <a:spAutoFit/>
          </a:bodyPr>
          <a:lstStyle/>
          <a:p>
            <a:r>
              <a:rPr lang="en-GB" sz="1100" i="1" dirty="0"/>
              <a:t>Inter-war years</a:t>
            </a:r>
          </a:p>
          <a:p>
            <a:endParaRPr lang="en-GB" sz="1100" i="1" dirty="0"/>
          </a:p>
        </p:txBody>
      </p:sp>
      <p:sp>
        <p:nvSpPr>
          <p:cNvPr id="169" name="TextBox 168">
            <a:extLst>
              <a:ext uri="{FF2B5EF4-FFF2-40B4-BE49-F238E27FC236}">
                <a16:creationId xmlns:a16="http://schemas.microsoft.com/office/drawing/2014/main" id="{FD98F6E7-3C4A-0F79-40B1-8B5D9A3274DB}"/>
              </a:ext>
            </a:extLst>
          </p:cNvPr>
          <p:cNvSpPr txBox="1"/>
          <p:nvPr/>
        </p:nvSpPr>
        <p:spPr>
          <a:xfrm>
            <a:off x="4541203" y="9857252"/>
            <a:ext cx="1034259" cy="430887"/>
          </a:xfrm>
          <a:prstGeom prst="rect">
            <a:avLst/>
          </a:prstGeom>
          <a:noFill/>
          <a:ln>
            <a:noFill/>
          </a:ln>
        </p:spPr>
        <p:txBody>
          <a:bodyPr wrap="square" rtlCol="0">
            <a:spAutoFit/>
          </a:bodyPr>
          <a:lstStyle/>
          <a:p>
            <a:r>
              <a:rPr lang="en-GB" sz="1100" i="1" dirty="0"/>
              <a:t>Second World War</a:t>
            </a:r>
          </a:p>
        </p:txBody>
      </p:sp>
      <p:sp>
        <p:nvSpPr>
          <p:cNvPr id="170" name="TextBox 169">
            <a:extLst>
              <a:ext uri="{FF2B5EF4-FFF2-40B4-BE49-F238E27FC236}">
                <a16:creationId xmlns:a16="http://schemas.microsoft.com/office/drawing/2014/main" id="{5FBCC0C8-DDB8-290B-40E1-B764B737E8B7}"/>
              </a:ext>
            </a:extLst>
          </p:cNvPr>
          <p:cNvSpPr txBox="1"/>
          <p:nvPr/>
        </p:nvSpPr>
        <p:spPr>
          <a:xfrm>
            <a:off x="5417038" y="9895261"/>
            <a:ext cx="1034259" cy="261610"/>
          </a:xfrm>
          <a:prstGeom prst="rect">
            <a:avLst/>
          </a:prstGeom>
          <a:noFill/>
          <a:ln>
            <a:noFill/>
          </a:ln>
        </p:spPr>
        <p:txBody>
          <a:bodyPr wrap="square" rtlCol="0">
            <a:spAutoFit/>
          </a:bodyPr>
          <a:lstStyle/>
          <a:p>
            <a:r>
              <a:rPr lang="en-GB" sz="1100" i="1" dirty="0"/>
              <a:t>Holocaust</a:t>
            </a:r>
          </a:p>
        </p:txBody>
      </p:sp>
      <p:sp>
        <p:nvSpPr>
          <p:cNvPr id="171" name="TextBox 170">
            <a:extLst>
              <a:ext uri="{FF2B5EF4-FFF2-40B4-BE49-F238E27FC236}">
                <a16:creationId xmlns:a16="http://schemas.microsoft.com/office/drawing/2014/main" id="{5781225F-65AF-5C1D-3B05-9476EF3A4282}"/>
              </a:ext>
            </a:extLst>
          </p:cNvPr>
          <p:cNvSpPr txBox="1"/>
          <p:nvPr/>
        </p:nvSpPr>
        <p:spPr>
          <a:xfrm>
            <a:off x="6443650" y="9896420"/>
            <a:ext cx="1034259" cy="261610"/>
          </a:xfrm>
          <a:prstGeom prst="rect">
            <a:avLst/>
          </a:prstGeom>
          <a:noFill/>
          <a:ln>
            <a:noFill/>
          </a:ln>
        </p:spPr>
        <p:txBody>
          <a:bodyPr wrap="square" rtlCol="0">
            <a:spAutoFit/>
          </a:bodyPr>
          <a:lstStyle/>
          <a:p>
            <a:r>
              <a:rPr lang="en-GB" sz="1100" i="1" dirty="0"/>
              <a:t>Auschwitz</a:t>
            </a:r>
          </a:p>
        </p:txBody>
      </p:sp>
      <p:sp>
        <p:nvSpPr>
          <p:cNvPr id="172" name="TextBox 171">
            <a:extLst>
              <a:ext uri="{FF2B5EF4-FFF2-40B4-BE49-F238E27FC236}">
                <a16:creationId xmlns:a16="http://schemas.microsoft.com/office/drawing/2014/main" id="{4DC2BDB7-BF52-4B7B-1610-FA13FC9B8128}"/>
              </a:ext>
            </a:extLst>
          </p:cNvPr>
          <p:cNvSpPr txBox="1"/>
          <p:nvPr/>
        </p:nvSpPr>
        <p:spPr>
          <a:xfrm>
            <a:off x="7462616" y="9899618"/>
            <a:ext cx="1034259" cy="261610"/>
          </a:xfrm>
          <a:prstGeom prst="rect">
            <a:avLst/>
          </a:prstGeom>
          <a:noFill/>
          <a:ln>
            <a:noFill/>
          </a:ln>
        </p:spPr>
        <p:txBody>
          <a:bodyPr wrap="square" rtlCol="0">
            <a:spAutoFit/>
          </a:bodyPr>
          <a:lstStyle/>
          <a:p>
            <a:r>
              <a:rPr lang="en-GB" sz="1100" i="1" dirty="0"/>
              <a:t>Soldiers</a:t>
            </a:r>
          </a:p>
        </p:txBody>
      </p:sp>
      <p:cxnSp>
        <p:nvCxnSpPr>
          <p:cNvPr id="173" name="Straight Connector 172">
            <a:extLst>
              <a:ext uri="{FF2B5EF4-FFF2-40B4-BE49-F238E27FC236}">
                <a16:creationId xmlns:a16="http://schemas.microsoft.com/office/drawing/2014/main" id="{0DB9749B-52DB-7D51-BE25-BCF692587FA6}"/>
              </a:ext>
            </a:extLst>
          </p:cNvPr>
          <p:cNvCxnSpPr>
            <a:cxnSpLocks/>
          </p:cNvCxnSpPr>
          <p:nvPr/>
        </p:nvCxnSpPr>
        <p:spPr>
          <a:xfrm>
            <a:off x="8381905" y="9466574"/>
            <a:ext cx="131337" cy="222463"/>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2442FAC8-59F2-D833-83F5-4A40D9B7CC82}"/>
              </a:ext>
            </a:extLst>
          </p:cNvPr>
          <p:cNvSpPr txBox="1"/>
          <p:nvPr/>
        </p:nvSpPr>
        <p:spPr>
          <a:xfrm>
            <a:off x="8353160" y="9668469"/>
            <a:ext cx="1034259" cy="261610"/>
          </a:xfrm>
          <a:prstGeom prst="rect">
            <a:avLst/>
          </a:prstGeom>
          <a:noFill/>
          <a:ln>
            <a:noFill/>
          </a:ln>
        </p:spPr>
        <p:txBody>
          <a:bodyPr wrap="square" rtlCol="0">
            <a:spAutoFit/>
          </a:bodyPr>
          <a:lstStyle/>
          <a:p>
            <a:r>
              <a:rPr lang="en-GB" sz="1100" i="1" dirty="0"/>
              <a:t>Jews</a:t>
            </a:r>
          </a:p>
        </p:txBody>
      </p:sp>
      <p:pic>
        <p:nvPicPr>
          <p:cNvPr id="179" name="Picture 2">
            <a:extLst>
              <a:ext uri="{FF2B5EF4-FFF2-40B4-BE49-F238E27FC236}">
                <a16:creationId xmlns:a16="http://schemas.microsoft.com/office/drawing/2014/main" id="{34712B87-E099-D59B-D75D-0F6A742A2B2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9633" y="9924706"/>
            <a:ext cx="1389300" cy="924753"/>
          </a:xfrm>
          <a:prstGeom prst="rect">
            <a:avLst/>
          </a:prstGeom>
          <a:noFill/>
          <a:extLst>
            <a:ext uri="{909E8E84-426E-40DD-AFC4-6F175D3DCCD1}">
              <a14:hiddenFill xmlns:a14="http://schemas.microsoft.com/office/drawing/2010/main">
                <a:solidFill>
                  <a:srgbClr val="FFFFFF"/>
                </a:solidFill>
              </a14:hiddenFill>
            </a:ext>
          </a:extLst>
        </p:spPr>
      </p:pic>
      <p:cxnSp>
        <p:nvCxnSpPr>
          <p:cNvPr id="182" name="Straight Connector 181">
            <a:extLst>
              <a:ext uri="{FF2B5EF4-FFF2-40B4-BE49-F238E27FC236}">
                <a16:creationId xmlns:a16="http://schemas.microsoft.com/office/drawing/2014/main" id="{D5E4D22C-202E-B12C-6794-B36ADC39950D}"/>
              </a:ext>
            </a:extLst>
          </p:cNvPr>
          <p:cNvCxnSpPr>
            <a:cxnSpLocks/>
          </p:cNvCxnSpPr>
          <p:nvPr/>
        </p:nvCxnSpPr>
        <p:spPr>
          <a:xfrm>
            <a:off x="6125966" y="7448462"/>
            <a:ext cx="16557" cy="26339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E5E8180D-7573-20FA-C54A-E18FFEE2DD9A}"/>
              </a:ext>
            </a:extLst>
          </p:cNvPr>
          <p:cNvCxnSpPr>
            <a:cxnSpLocks/>
          </p:cNvCxnSpPr>
          <p:nvPr/>
        </p:nvCxnSpPr>
        <p:spPr>
          <a:xfrm flipV="1">
            <a:off x="4222534" y="6637969"/>
            <a:ext cx="14579" cy="171759"/>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336ECBA5-8BC4-7C15-1BFB-ED38E2BF2BEA}"/>
              </a:ext>
            </a:extLst>
          </p:cNvPr>
          <p:cNvSpPr txBox="1"/>
          <p:nvPr/>
        </p:nvSpPr>
        <p:spPr>
          <a:xfrm>
            <a:off x="2047464" y="6358557"/>
            <a:ext cx="1034259" cy="261610"/>
          </a:xfrm>
          <a:prstGeom prst="rect">
            <a:avLst/>
          </a:prstGeom>
          <a:noFill/>
          <a:ln>
            <a:noFill/>
          </a:ln>
        </p:spPr>
        <p:txBody>
          <a:bodyPr wrap="square" rtlCol="0">
            <a:spAutoFit/>
          </a:bodyPr>
          <a:lstStyle/>
          <a:p>
            <a:r>
              <a:rPr lang="en-GB" sz="1100" i="1" dirty="0"/>
              <a:t>122 AD</a:t>
            </a:r>
          </a:p>
        </p:txBody>
      </p:sp>
      <p:sp>
        <p:nvSpPr>
          <p:cNvPr id="188" name="TextBox 187">
            <a:extLst>
              <a:ext uri="{FF2B5EF4-FFF2-40B4-BE49-F238E27FC236}">
                <a16:creationId xmlns:a16="http://schemas.microsoft.com/office/drawing/2014/main" id="{E41B6D92-0A2A-D18C-2BA1-E673A51280FB}"/>
              </a:ext>
            </a:extLst>
          </p:cNvPr>
          <p:cNvSpPr txBox="1"/>
          <p:nvPr/>
        </p:nvSpPr>
        <p:spPr>
          <a:xfrm>
            <a:off x="3054253" y="6350936"/>
            <a:ext cx="1034259" cy="261610"/>
          </a:xfrm>
          <a:prstGeom prst="rect">
            <a:avLst/>
          </a:prstGeom>
          <a:noFill/>
          <a:ln>
            <a:noFill/>
          </a:ln>
        </p:spPr>
        <p:txBody>
          <a:bodyPr wrap="square" rtlCol="0">
            <a:spAutoFit/>
          </a:bodyPr>
          <a:lstStyle/>
          <a:p>
            <a:r>
              <a:rPr lang="en-GB" sz="1100" i="1" dirty="0"/>
              <a:t>400 AD</a:t>
            </a:r>
          </a:p>
        </p:txBody>
      </p:sp>
      <p:sp>
        <p:nvSpPr>
          <p:cNvPr id="190" name="TextBox 189">
            <a:extLst>
              <a:ext uri="{FF2B5EF4-FFF2-40B4-BE49-F238E27FC236}">
                <a16:creationId xmlns:a16="http://schemas.microsoft.com/office/drawing/2014/main" id="{DCE17457-BBAB-A1D9-6906-1611654BBA98}"/>
              </a:ext>
            </a:extLst>
          </p:cNvPr>
          <p:cNvSpPr txBox="1"/>
          <p:nvPr/>
        </p:nvSpPr>
        <p:spPr>
          <a:xfrm>
            <a:off x="3966163" y="6378943"/>
            <a:ext cx="1034259" cy="261610"/>
          </a:xfrm>
          <a:prstGeom prst="rect">
            <a:avLst/>
          </a:prstGeom>
          <a:noFill/>
          <a:ln>
            <a:noFill/>
          </a:ln>
        </p:spPr>
        <p:txBody>
          <a:bodyPr wrap="square" rtlCol="0">
            <a:spAutoFit/>
          </a:bodyPr>
          <a:lstStyle/>
          <a:p>
            <a:r>
              <a:rPr lang="en-GB" sz="1100" i="1" dirty="0"/>
              <a:t>Roman Fort</a:t>
            </a:r>
          </a:p>
        </p:txBody>
      </p:sp>
      <p:cxnSp>
        <p:nvCxnSpPr>
          <p:cNvPr id="1027" name="Straight Connector 1026">
            <a:extLst>
              <a:ext uri="{FF2B5EF4-FFF2-40B4-BE49-F238E27FC236}">
                <a16:creationId xmlns:a16="http://schemas.microsoft.com/office/drawing/2014/main" id="{ACD9336B-33E9-C18C-12F8-C396E45A4C62}"/>
              </a:ext>
            </a:extLst>
          </p:cNvPr>
          <p:cNvCxnSpPr>
            <a:cxnSpLocks/>
          </p:cNvCxnSpPr>
          <p:nvPr/>
        </p:nvCxnSpPr>
        <p:spPr>
          <a:xfrm flipV="1">
            <a:off x="5223794" y="6627605"/>
            <a:ext cx="14579" cy="171759"/>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029" name="Straight Connector 1028">
            <a:extLst>
              <a:ext uri="{FF2B5EF4-FFF2-40B4-BE49-F238E27FC236}">
                <a16:creationId xmlns:a16="http://schemas.microsoft.com/office/drawing/2014/main" id="{DADAD4E7-1D40-8436-D2C9-3FF00E753755}"/>
              </a:ext>
            </a:extLst>
          </p:cNvPr>
          <p:cNvCxnSpPr>
            <a:cxnSpLocks/>
          </p:cNvCxnSpPr>
          <p:nvPr/>
        </p:nvCxnSpPr>
        <p:spPr>
          <a:xfrm flipV="1">
            <a:off x="6155393" y="6638478"/>
            <a:ext cx="14579" cy="171759"/>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837E20F9-B83D-D0E2-7C93-8A1D7BBDBFE6}"/>
              </a:ext>
            </a:extLst>
          </p:cNvPr>
          <p:cNvCxnSpPr>
            <a:cxnSpLocks/>
          </p:cNvCxnSpPr>
          <p:nvPr/>
        </p:nvCxnSpPr>
        <p:spPr>
          <a:xfrm flipV="1">
            <a:off x="7283293" y="6637117"/>
            <a:ext cx="14579" cy="171759"/>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035" name="TextBox 1034">
            <a:extLst>
              <a:ext uri="{FF2B5EF4-FFF2-40B4-BE49-F238E27FC236}">
                <a16:creationId xmlns:a16="http://schemas.microsoft.com/office/drawing/2014/main" id="{A9DA0EB8-BAE3-5E65-8035-15344DCA4C2D}"/>
              </a:ext>
            </a:extLst>
          </p:cNvPr>
          <p:cNvSpPr txBox="1"/>
          <p:nvPr/>
        </p:nvSpPr>
        <p:spPr>
          <a:xfrm>
            <a:off x="3971809" y="7721406"/>
            <a:ext cx="1034259" cy="261610"/>
          </a:xfrm>
          <a:prstGeom prst="rect">
            <a:avLst/>
          </a:prstGeom>
          <a:noFill/>
          <a:ln>
            <a:noFill/>
          </a:ln>
        </p:spPr>
        <p:txBody>
          <a:bodyPr wrap="square" rtlCol="0">
            <a:spAutoFit/>
          </a:bodyPr>
          <a:lstStyle/>
          <a:p>
            <a:r>
              <a:rPr lang="en-GB" sz="1100" i="1" dirty="0"/>
              <a:t>Wallsend</a:t>
            </a:r>
          </a:p>
        </p:txBody>
      </p:sp>
      <p:sp>
        <p:nvSpPr>
          <p:cNvPr id="1036" name="TextBox 1035">
            <a:extLst>
              <a:ext uri="{FF2B5EF4-FFF2-40B4-BE49-F238E27FC236}">
                <a16:creationId xmlns:a16="http://schemas.microsoft.com/office/drawing/2014/main" id="{C7254B35-5705-43C3-581C-E821146A15D2}"/>
              </a:ext>
            </a:extLst>
          </p:cNvPr>
          <p:cNvSpPr txBox="1"/>
          <p:nvPr/>
        </p:nvSpPr>
        <p:spPr>
          <a:xfrm>
            <a:off x="4841618" y="7729546"/>
            <a:ext cx="1034259" cy="261610"/>
          </a:xfrm>
          <a:prstGeom prst="rect">
            <a:avLst/>
          </a:prstGeom>
          <a:noFill/>
          <a:ln>
            <a:noFill/>
          </a:ln>
        </p:spPr>
        <p:txBody>
          <a:bodyPr wrap="square" rtlCol="0">
            <a:spAutoFit/>
          </a:bodyPr>
          <a:lstStyle/>
          <a:p>
            <a:r>
              <a:rPr lang="en-GB" sz="1100" i="1" dirty="0"/>
              <a:t>North East</a:t>
            </a:r>
          </a:p>
        </p:txBody>
      </p:sp>
      <p:cxnSp>
        <p:nvCxnSpPr>
          <p:cNvPr id="1038" name="Straight Connector 1037">
            <a:extLst>
              <a:ext uri="{FF2B5EF4-FFF2-40B4-BE49-F238E27FC236}">
                <a16:creationId xmlns:a16="http://schemas.microsoft.com/office/drawing/2014/main" id="{8B987915-8587-5203-4164-8FF9FEAF8BEA}"/>
              </a:ext>
            </a:extLst>
          </p:cNvPr>
          <p:cNvCxnSpPr>
            <a:cxnSpLocks/>
          </p:cNvCxnSpPr>
          <p:nvPr/>
        </p:nvCxnSpPr>
        <p:spPr>
          <a:xfrm>
            <a:off x="6822225" y="5321221"/>
            <a:ext cx="16557" cy="26339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039" name="TextBox 1038">
            <a:extLst>
              <a:ext uri="{FF2B5EF4-FFF2-40B4-BE49-F238E27FC236}">
                <a16:creationId xmlns:a16="http://schemas.microsoft.com/office/drawing/2014/main" id="{9F5E9A59-5C26-3910-A405-A3CD883E68A0}"/>
              </a:ext>
            </a:extLst>
          </p:cNvPr>
          <p:cNvSpPr txBox="1"/>
          <p:nvPr/>
        </p:nvSpPr>
        <p:spPr>
          <a:xfrm>
            <a:off x="4541203" y="8126879"/>
            <a:ext cx="2888718" cy="261610"/>
          </a:xfrm>
          <a:prstGeom prst="rect">
            <a:avLst/>
          </a:prstGeom>
          <a:noFill/>
          <a:ln>
            <a:noFill/>
          </a:ln>
        </p:spPr>
        <p:txBody>
          <a:bodyPr wrap="square" rtlCol="0">
            <a:spAutoFit/>
          </a:bodyPr>
          <a:lstStyle/>
          <a:p>
            <a:r>
              <a:rPr lang="en-GB" sz="1100" b="1" dirty="0">
                <a:solidFill>
                  <a:schemeClr val="accent1"/>
                </a:solidFill>
              </a:rPr>
              <a:t>Hadrian’s Wall</a:t>
            </a:r>
          </a:p>
        </p:txBody>
      </p:sp>
      <p:cxnSp>
        <p:nvCxnSpPr>
          <p:cNvPr id="1040" name="Straight Connector 1039">
            <a:extLst>
              <a:ext uri="{FF2B5EF4-FFF2-40B4-BE49-F238E27FC236}">
                <a16:creationId xmlns:a16="http://schemas.microsoft.com/office/drawing/2014/main" id="{525F2381-DEB4-0580-933A-8C20581370A8}"/>
              </a:ext>
            </a:extLst>
          </p:cNvPr>
          <p:cNvCxnSpPr>
            <a:cxnSpLocks/>
          </p:cNvCxnSpPr>
          <p:nvPr/>
        </p:nvCxnSpPr>
        <p:spPr>
          <a:xfrm>
            <a:off x="5171711" y="7431075"/>
            <a:ext cx="16557" cy="26339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a16="http://schemas.microsoft.com/office/drawing/2014/main" id="{D2118893-788C-A372-C989-E4C7FFF70BDB}"/>
              </a:ext>
            </a:extLst>
          </p:cNvPr>
          <p:cNvCxnSpPr>
            <a:cxnSpLocks/>
          </p:cNvCxnSpPr>
          <p:nvPr/>
        </p:nvCxnSpPr>
        <p:spPr>
          <a:xfrm>
            <a:off x="4225068" y="7456658"/>
            <a:ext cx="16557" cy="26339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042" name="Straight Connector 1041">
            <a:extLst>
              <a:ext uri="{FF2B5EF4-FFF2-40B4-BE49-F238E27FC236}">
                <a16:creationId xmlns:a16="http://schemas.microsoft.com/office/drawing/2014/main" id="{09DE4E14-6740-BE8A-922D-DDD65CCFD126}"/>
              </a:ext>
            </a:extLst>
          </p:cNvPr>
          <p:cNvCxnSpPr>
            <a:cxnSpLocks/>
          </p:cNvCxnSpPr>
          <p:nvPr/>
        </p:nvCxnSpPr>
        <p:spPr>
          <a:xfrm>
            <a:off x="3278425" y="7448463"/>
            <a:ext cx="16557" cy="26339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043" name="Straight Connector 1042">
            <a:extLst>
              <a:ext uri="{FF2B5EF4-FFF2-40B4-BE49-F238E27FC236}">
                <a16:creationId xmlns:a16="http://schemas.microsoft.com/office/drawing/2014/main" id="{36C91FCE-980B-C218-9310-3CEDE6888380}"/>
              </a:ext>
            </a:extLst>
          </p:cNvPr>
          <p:cNvCxnSpPr>
            <a:cxnSpLocks/>
          </p:cNvCxnSpPr>
          <p:nvPr/>
        </p:nvCxnSpPr>
        <p:spPr>
          <a:xfrm>
            <a:off x="2315891" y="7438405"/>
            <a:ext cx="16557" cy="26339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044" name="TextBox 1043">
            <a:extLst>
              <a:ext uri="{FF2B5EF4-FFF2-40B4-BE49-F238E27FC236}">
                <a16:creationId xmlns:a16="http://schemas.microsoft.com/office/drawing/2014/main" id="{16FE2EA2-3E62-C958-7184-C36223B5D126}"/>
              </a:ext>
            </a:extLst>
          </p:cNvPr>
          <p:cNvSpPr txBox="1"/>
          <p:nvPr/>
        </p:nvSpPr>
        <p:spPr>
          <a:xfrm>
            <a:off x="2047464" y="7689974"/>
            <a:ext cx="1034259" cy="430887"/>
          </a:xfrm>
          <a:prstGeom prst="rect">
            <a:avLst/>
          </a:prstGeom>
          <a:noFill/>
          <a:ln>
            <a:noFill/>
          </a:ln>
        </p:spPr>
        <p:txBody>
          <a:bodyPr wrap="square" rtlCol="0">
            <a:spAutoFit/>
          </a:bodyPr>
          <a:lstStyle/>
          <a:p>
            <a:r>
              <a:rPr lang="en-GB" sz="1100" i="1" dirty="0"/>
              <a:t>Emperor</a:t>
            </a:r>
          </a:p>
          <a:p>
            <a:r>
              <a:rPr lang="en-GB" sz="1100" i="1" dirty="0"/>
              <a:t>Hadrian</a:t>
            </a:r>
          </a:p>
        </p:txBody>
      </p:sp>
      <p:sp>
        <p:nvSpPr>
          <p:cNvPr id="1045" name="TextBox 1044">
            <a:extLst>
              <a:ext uri="{FF2B5EF4-FFF2-40B4-BE49-F238E27FC236}">
                <a16:creationId xmlns:a16="http://schemas.microsoft.com/office/drawing/2014/main" id="{840CC269-8A0E-47FA-76FA-D524179AB2B8}"/>
              </a:ext>
            </a:extLst>
          </p:cNvPr>
          <p:cNvSpPr txBox="1"/>
          <p:nvPr/>
        </p:nvSpPr>
        <p:spPr>
          <a:xfrm>
            <a:off x="4928724" y="6318304"/>
            <a:ext cx="1034259" cy="261610"/>
          </a:xfrm>
          <a:prstGeom prst="rect">
            <a:avLst/>
          </a:prstGeom>
          <a:noFill/>
          <a:ln>
            <a:noFill/>
          </a:ln>
        </p:spPr>
        <p:txBody>
          <a:bodyPr wrap="square" rtlCol="0">
            <a:spAutoFit/>
          </a:bodyPr>
          <a:lstStyle/>
          <a:p>
            <a:r>
              <a:rPr lang="en-GB" sz="1100" i="1" dirty="0"/>
              <a:t>Strong Fort</a:t>
            </a:r>
          </a:p>
        </p:txBody>
      </p:sp>
      <p:sp>
        <p:nvSpPr>
          <p:cNvPr id="1046" name="TextBox 1045">
            <a:extLst>
              <a:ext uri="{FF2B5EF4-FFF2-40B4-BE49-F238E27FC236}">
                <a16:creationId xmlns:a16="http://schemas.microsoft.com/office/drawing/2014/main" id="{90FD40FB-C1E8-47C5-701C-EB6B5F08A353}"/>
              </a:ext>
            </a:extLst>
          </p:cNvPr>
          <p:cNvSpPr txBox="1"/>
          <p:nvPr/>
        </p:nvSpPr>
        <p:spPr>
          <a:xfrm>
            <a:off x="2948326" y="7708716"/>
            <a:ext cx="1034259" cy="261610"/>
          </a:xfrm>
          <a:prstGeom prst="rect">
            <a:avLst/>
          </a:prstGeom>
          <a:noFill/>
          <a:ln>
            <a:noFill/>
          </a:ln>
        </p:spPr>
        <p:txBody>
          <a:bodyPr wrap="square" rtlCol="0">
            <a:spAutoFit/>
          </a:bodyPr>
          <a:lstStyle/>
          <a:p>
            <a:r>
              <a:rPr lang="en-GB" sz="1100" i="1" dirty="0"/>
              <a:t>Defence </a:t>
            </a:r>
          </a:p>
        </p:txBody>
      </p:sp>
      <p:cxnSp>
        <p:nvCxnSpPr>
          <p:cNvPr id="1049" name="Straight Connector 1048">
            <a:extLst>
              <a:ext uri="{FF2B5EF4-FFF2-40B4-BE49-F238E27FC236}">
                <a16:creationId xmlns:a16="http://schemas.microsoft.com/office/drawing/2014/main" id="{E491B550-66A8-FD43-3C7F-CA56AA457BBE}"/>
              </a:ext>
            </a:extLst>
          </p:cNvPr>
          <p:cNvCxnSpPr>
            <a:cxnSpLocks/>
          </p:cNvCxnSpPr>
          <p:nvPr/>
        </p:nvCxnSpPr>
        <p:spPr>
          <a:xfrm>
            <a:off x="7012650" y="7459045"/>
            <a:ext cx="16557" cy="26339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051" name="Straight Connector 1050">
            <a:extLst>
              <a:ext uri="{FF2B5EF4-FFF2-40B4-BE49-F238E27FC236}">
                <a16:creationId xmlns:a16="http://schemas.microsoft.com/office/drawing/2014/main" id="{817BD33E-9888-EF95-175F-54C22AD547DC}"/>
              </a:ext>
            </a:extLst>
          </p:cNvPr>
          <p:cNvCxnSpPr>
            <a:cxnSpLocks/>
          </p:cNvCxnSpPr>
          <p:nvPr/>
        </p:nvCxnSpPr>
        <p:spPr>
          <a:xfrm>
            <a:off x="4690490" y="3073911"/>
            <a:ext cx="0" cy="346865"/>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053" name="TextBox 1052">
            <a:extLst>
              <a:ext uri="{FF2B5EF4-FFF2-40B4-BE49-F238E27FC236}">
                <a16:creationId xmlns:a16="http://schemas.microsoft.com/office/drawing/2014/main" id="{AE2E0172-05FB-1B12-1CFE-622F614F588A}"/>
              </a:ext>
            </a:extLst>
          </p:cNvPr>
          <p:cNvSpPr txBox="1"/>
          <p:nvPr/>
        </p:nvSpPr>
        <p:spPr>
          <a:xfrm>
            <a:off x="4246274" y="3426682"/>
            <a:ext cx="1267113" cy="430887"/>
          </a:xfrm>
          <a:prstGeom prst="rect">
            <a:avLst/>
          </a:prstGeom>
          <a:noFill/>
          <a:ln>
            <a:noFill/>
          </a:ln>
        </p:spPr>
        <p:txBody>
          <a:bodyPr wrap="square" rtlCol="0">
            <a:spAutoFit/>
          </a:bodyPr>
          <a:lstStyle/>
          <a:p>
            <a:r>
              <a:rPr lang="en-GB" sz="1100" dirty="0"/>
              <a:t>Develop functional</a:t>
            </a:r>
          </a:p>
          <a:p>
            <a:r>
              <a:rPr lang="en-GB" sz="1100" dirty="0"/>
              <a:t>life skills</a:t>
            </a:r>
          </a:p>
        </p:txBody>
      </p:sp>
      <p:sp>
        <p:nvSpPr>
          <p:cNvPr id="1055" name="TextBox 1054">
            <a:extLst>
              <a:ext uri="{FF2B5EF4-FFF2-40B4-BE49-F238E27FC236}">
                <a16:creationId xmlns:a16="http://schemas.microsoft.com/office/drawing/2014/main" id="{9A338184-5873-F395-CCCE-8ED03DA36DA4}"/>
              </a:ext>
            </a:extLst>
          </p:cNvPr>
          <p:cNvSpPr txBox="1"/>
          <p:nvPr/>
        </p:nvSpPr>
        <p:spPr>
          <a:xfrm>
            <a:off x="6762003" y="7720784"/>
            <a:ext cx="1034259" cy="261610"/>
          </a:xfrm>
          <a:prstGeom prst="rect">
            <a:avLst/>
          </a:prstGeom>
          <a:noFill/>
          <a:ln>
            <a:noFill/>
          </a:ln>
        </p:spPr>
        <p:txBody>
          <a:bodyPr wrap="square" rtlCol="0">
            <a:spAutoFit/>
          </a:bodyPr>
          <a:lstStyle/>
          <a:p>
            <a:r>
              <a:rPr lang="en-GB" sz="1100" i="1" dirty="0"/>
              <a:t>73 miles</a:t>
            </a:r>
          </a:p>
        </p:txBody>
      </p:sp>
      <p:sp>
        <p:nvSpPr>
          <p:cNvPr id="1056" name="TextBox 1055">
            <a:extLst>
              <a:ext uri="{FF2B5EF4-FFF2-40B4-BE49-F238E27FC236}">
                <a16:creationId xmlns:a16="http://schemas.microsoft.com/office/drawing/2014/main" id="{26718F49-C480-6686-A185-E998C7509EBB}"/>
              </a:ext>
            </a:extLst>
          </p:cNvPr>
          <p:cNvSpPr txBox="1"/>
          <p:nvPr/>
        </p:nvSpPr>
        <p:spPr>
          <a:xfrm>
            <a:off x="5816978" y="7711859"/>
            <a:ext cx="1034259" cy="430887"/>
          </a:xfrm>
          <a:prstGeom prst="rect">
            <a:avLst/>
          </a:prstGeom>
          <a:noFill/>
          <a:ln>
            <a:noFill/>
          </a:ln>
        </p:spPr>
        <p:txBody>
          <a:bodyPr wrap="square" rtlCol="0">
            <a:spAutoFit/>
          </a:bodyPr>
          <a:lstStyle/>
          <a:p>
            <a:r>
              <a:rPr lang="en-GB" sz="1100" i="1" dirty="0"/>
              <a:t>Bowness-On-Solway</a:t>
            </a:r>
          </a:p>
        </p:txBody>
      </p:sp>
      <p:sp>
        <p:nvSpPr>
          <p:cNvPr id="1057" name="TextBox 1056">
            <a:extLst>
              <a:ext uri="{FF2B5EF4-FFF2-40B4-BE49-F238E27FC236}">
                <a16:creationId xmlns:a16="http://schemas.microsoft.com/office/drawing/2014/main" id="{6409C47F-6455-9834-DBC0-6F2CEC71EB7B}"/>
              </a:ext>
            </a:extLst>
          </p:cNvPr>
          <p:cNvSpPr txBox="1"/>
          <p:nvPr/>
        </p:nvSpPr>
        <p:spPr>
          <a:xfrm>
            <a:off x="5816977" y="6365421"/>
            <a:ext cx="1034259" cy="261610"/>
          </a:xfrm>
          <a:prstGeom prst="rect">
            <a:avLst/>
          </a:prstGeom>
          <a:noFill/>
          <a:ln>
            <a:noFill/>
          </a:ln>
        </p:spPr>
        <p:txBody>
          <a:bodyPr wrap="square" rtlCol="0">
            <a:spAutoFit/>
          </a:bodyPr>
          <a:lstStyle/>
          <a:p>
            <a:r>
              <a:rPr lang="en-GB" sz="1100" i="1" dirty="0"/>
              <a:t>Roman Empire</a:t>
            </a:r>
          </a:p>
        </p:txBody>
      </p:sp>
      <p:sp>
        <p:nvSpPr>
          <p:cNvPr id="1058" name="TextBox 1057">
            <a:extLst>
              <a:ext uri="{FF2B5EF4-FFF2-40B4-BE49-F238E27FC236}">
                <a16:creationId xmlns:a16="http://schemas.microsoft.com/office/drawing/2014/main" id="{2C04E123-108C-C7C2-F3C5-7E07F30709BA}"/>
              </a:ext>
            </a:extLst>
          </p:cNvPr>
          <p:cNvSpPr txBox="1"/>
          <p:nvPr/>
        </p:nvSpPr>
        <p:spPr>
          <a:xfrm>
            <a:off x="7086992" y="6375307"/>
            <a:ext cx="1034259" cy="261610"/>
          </a:xfrm>
          <a:prstGeom prst="rect">
            <a:avLst/>
          </a:prstGeom>
          <a:noFill/>
          <a:ln>
            <a:noFill/>
          </a:ln>
        </p:spPr>
        <p:txBody>
          <a:bodyPr wrap="square" rtlCol="0">
            <a:spAutoFit/>
          </a:bodyPr>
          <a:lstStyle/>
          <a:p>
            <a:r>
              <a:rPr lang="en-GB" sz="1100" i="1" dirty="0"/>
              <a:t>Guard </a:t>
            </a:r>
          </a:p>
        </p:txBody>
      </p:sp>
      <p:cxnSp>
        <p:nvCxnSpPr>
          <p:cNvPr id="1059" name="Straight Connector 1058">
            <a:extLst>
              <a:ext uri="{FF2B5EF4-FFF2-40B4-BE49-F238E27FC236}">
                <a16:creationId xmlns:a16="http://schemas.microsoft.com/office/drawing/2014/main" id="{15602C27-9E9D-53E6-5C00-F97762F80CE6}"/>
              </a:ext>
            </a:extLst>
          </p:cNvPr>
          <p:cNvCxnSpPr>
            <a:cxnSpLocks/>
          </p:cNvCxnSpPr>
          <p:nvPr/>
        </p:nvCxnSpPr>
        <p:spPr>
          <a:xfrm flipH="1" flipV="1">
            <a:off x="3174586" y="4443232"/>
            <a:ext cx="8777" cy="243983"/>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060" name="TextBox 1059">
            <a:extLst>
              <a:ext uri="{FF2B5EF4-FFF2-40B4-BE49-F238E27FC236}">
                <a16:creationId xmlns:a16="http://schemas.microsoft.com/office/drawing/2014/main" id="{EB21E3C4-C8EE-D9D9-0F30-9A6D33CC9D29}"/>
              </a:ext>
            </a:extLst>
          </p:cNvPr>
          <p:cNvSpPr txBox="1"/>
          <p:nvPr/>
        </p:nvSpPr>
        <p:spPr>
          <a:xfrm>
            <a:off x="2493756" y="4147222"/>
            <a:ext cx="2959968" cy="261610"/>
          </a:xfrm>
          <a:prstGeom prst="rect">
            <a:avLst/>
          </a:prstGeom>
          <a:noFill/>
          <a:ln>
            <a:noFill/>
          </a:ln>
        </p:spPr>
        <p:txBody>
          <a:bodyPr wrap="square" rtlCol="0">
            <a:spAutoFit/>
          </a:bodyPr>
          <a:lstStyle/>
          <a:p>
            <a:r>
              <a:rPr lang="en-GB" sz="1100" dirty="0"/>
              <a:t>Plan and review activities </a:t>
            </a:r>
          </a:p>
        </p:txBody>
      </p:sp>
      <p:cxnSp>
        <p:nvCxnSpPr>
          <p:cNvPr id="1061" name="Straight Connector 1060">
            <a:extLst>
              <a:ext uri="{FF2B5EF4-FFF2-40B4-BE49-F238E27FC236}">
                <a16:creationId xmlns:a16="http://schemas.microsoft.com/office/drawing/2014/main" id="{40647F1E-D68F-E0A2-F158-616BFC16730D}"/>
              </a:ext>
            </a:extLst>
          </p:cNvPr>
          <p:cNvCxnSpPr>
            <a:cxnSpLocks/>
          </p:cNvCxnSpPr>
          <p:nvPr/>
        </p:nvCxnSpPr>
        <p:spPr>
          <a:xfrm flipH="1" flipV="1">
            <a:off x="7320254" y="4349015"/>
            <a:ext cx="8777" cy="243983"/>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pic>
        <p:nvPicPr>
          <p:cNvPr id="1062" name="Picture 4" descr="ASDAN History Course / News / Historical Association">
            <a:extLst>
              <a:ext uri="{FF2B5EF4-FFF2-40B4-BE49-F238E27FC236}">
                <a16:creationId xmlns:a16="http://schemas.microsoft.com/office/drawing/2014/main" id="{4CDEBFFC-350E-14A3-5197-FD6F9732B7D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37386"/>
          <a:stretch/>
        </p:blipFill>
        <p:spPr bwMode="auto">
          <a:xfrm>
            <a:off x="4005762" y="1048104"/>
            <a:ext cx="3352414" cy="1243489"/>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6">
            <a:extLst>
              <a:ext uri="{FF2B5EF4-FFF2-40B4-BE49-F238E27FC236}">
                <a16:creationId xmlns:a16="http://schemas.microsoft.com/office/drawing/2014/main" id="{232797B0-84D5-7A81-0EA2-3355AD5DE14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3955" y="3252521"/>
            <a:ext cx="1786352" cy="10271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istory of Hadrian's Wall | English Herit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7753" y="7634456"/>
            <a:ext cx="1701324" cy="723063"/>
          </a:xfrm>
          <a:prstGeom prst="rect">
            <a:avLst/>
          </a:prstGeom>
          <a:noFill/>
          <a:extLst>
            <a:ext uri="{909E8E84-426E-40DD-AFC4-6F175D3DCCD1}">
              <a14:hiddenFill xmlns:a14="http://schemas.microsoft.com/office/drawing/2010/main">
                <a:solidFill>
                  <a:srgbClr val="FFFFFF"/>
                </a:solidFill>
              </a14:hiddenFill>
            </a:ext>
          </a:extLst>
        </p:spPr>
      </p:pic>
      <p:cxnSp>
        <p:nvCxnSpPr>
          <p:cNvPr id="198" name="Straight Connector 197">
            <a:extLst>
              <a:ext uri="{FF2B5EF4-FFF2-40B4-BE49-F238E27FC236}">
                <a16:creationId xmlns:a16="http://schemas.microsoft.com/office/drawing/2014/main" id="{36C91FCE-980B-C218-9310-3CEDE6888380}"/>
              </a:ext>
            </a:extLst>
          </p:cNvPr>
          <p:cNvCxnSpPr>
            <a:cxnSpLocks/>
          </p:cNvCxnSpPr>
          <p:nvPr/>
        </p:nvCxnSpPr>
        <p:spPr>
          <a:xfrm flipH="1">
            <a:off x="1016244" y="5312822"/>
            <a:ext cx="182467" cy="32699"/>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162133" y="4862373"/>
            <a:ext cx="1027471" cy="1954381"/>
          </a:xfrm>
          <a:prstGeom prst="rect">
            <a:avLst/>
          </a:prstGeom>
          <a:noFill/>
          <a:ln>
            <a:noFill/>
          </a:ln>
        </p:spPr>
        <p:txBody>
          <a:bodyPr wrap="square" rtlCol="0">
            <a:spAutoFit/>
          </a:bodyPr>
          <a:lstStyle/>
          <a:p>
            <a:r>
              <a:rPr lang="en-GB" sz="1100" dirty="0" smtClean="0"/>
              <a:t>Gain </a:t>
            </a:r>
            <a:r>
              <a:rPr lang="en-GB" sz="1100" dirty="0"/>
              <a:t>and deploy a historically grounded understanding of abstract terms such as ‘empire’, ‘civilisation’, ‘parliament’ and ‘peasantry</a:t>
            </a:r>
          </a:p>
        </p:txBody>
      </p:sp>
      <p:cxnSp>
        <p:nvCxnSpPr>
          <p:cNvPr id="202" name="Straight Connector 201">
            <a:extLst>
              <a:ext uri="{FF2B5EF4-FFF2-40B4-BE49-F238E27FC236}">
                <a16:creationId xmlns:a16="http://schemas.microsoft.com/office/drawing/2014/main" id="{8B987915-8587-5203-4164-8FF9FEAF8BEA}"/>
              </a:ext>
            </a:extLst>
          </p:cNvPr>
          <p:cNvCxnSpPr>
            <a:cxnSpLocks/>
          </p:cNvCxnSpPr>
          <p:nvPr/>
        </p:nvCxnSpPr>
        <p:spPr>
          <a:xfrm>
            <a:off x="8298658" y="5229016"/>
            <a:ext cx="151770" cy="11966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8535382" y="4774455"/>
            <a:ext cx="1017667" cy="2123658"/>
          </a:xfrm>
          <a:prstGeom prst="rect">
            <a:avLst/>
          </a:prstGeom>
          <a:noFill/>
          <a:ln>
            <a:noFill/>
          </a:ln>
        </p:spPr>
        <p:txBody>
          <a:bodyPr wrap="square" rtlCol="0">
            <a:spAutoFit/>
          </a:bodyPr>
          <a:lstStyle/>
          <a:p>
            <a:r>
              <a:rPr lang="en-GB" sz="1100" dirty="0"/>
              <a:t>G</a:t>
            </a:r>
            <a:r>
              <a:rPr lang="en-GB" sz="1100" dirty="0" smtClean="0"/>
              <a:t>rowing </a:t>
            </a:r>
            <a:r>
              <a:rPr lang="en-GB" sz="1100" dirty="0"/>
              <a:t>knowledge into different contexts, understanding </a:t>
            </a:r>
            <a:r>
              <a:rPr lang="en-GB" sz="1100" dirty="0" smtClean="0"/>
              <a:t>the connections </a:t>
            </a:r>
            <a:r>
              <a:rPr lang="en-GB" sz="1100" dirty="0"/>
              <a:t>between local, regional, national and international history</a:t>
            </a:r>
          </a:p>
        </p:txBody>
      </p:sp>
      <p:pic>
        <p:nvPicPr>
          <p:cNvPr id="1028" name="Picture 4" descr="Henry VIII | Biography, Wives, Religion, Death, &amp; Facts | Britannic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86755" y="14072962"/>
            <a:ext cx="754624" cy="109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321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Rectangle 399">
            <a:extLst>
              <a:ext uri="{FF2B5EF4-FFF2-40B4-BE49-F238E27FC236}">
                <a16:creationId xmlns:a16="http://schemas.microsoft.com/office/drawing/2014/main" id="{001523A3-D0A5-3447-9A4B-DA59FA07C8E9}"/>
              </a:ext>
            </a:extLst>
          </p:cNvPr>
          <p:cNvSpPr/>
          <p:nvPr/>
        </p:nvSpPr>
        <p:spPr>
          <a:xfrm>
            <a:off x="-32206" y="-6036"/>
            <a:ext cx="9726896" cy="176403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577E6DF-4EA3-D14D-8E13-28AB8D609DDE}"/>
              </a:ext>
            </a:extLst>
          </p:cNvPr>
          <p:cNvSpPr/>
          <p:nvPr/>
        </p:nvSpPr>
        <p:spPr>
          <a:xfrm>
            <a:off x="389641" y="228270"/>
            <a:ext cx="9271513" cy="17054871"/>
          </a:xfrm>
          <a:prstGeom prst="rect">
            <a:avLst/>
          </a:prstGeom>
          <a:solidFill>
            <a:schemeClr val="bg1"/>
          </a:solid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lock Arc 14">
            <a:extLst>
              <a:ext uri="{FF2B5EF4-FFF2-40B4-BE49-F238E27FC236}">
                <a16:creationId xmlns:a16="http://schemas.microsoft.com/office/drawing/2014/main" id="{D2F97453-494C-5746-8E17-4A67EE1BF309}"/>
              </a:ext>
            </a:extLst>
          </p:cNvPr>
          <p:cNvSpPr/>
          <p:nvPr/>
        </p:nvSpPr>
        <p:spPr>
          <a:xfrm rot="16200000">
            <a:off x="777378" y="13650370"/>
            <a:ext cx="2780712" cy="2184400"/>
          </a:xfrm>
          <a:prstGeom prst="blockArc">
            <a:avLst>
              <a:gd name="adj1" fmla="val 10794188"/>
              <a:gd name="adj2" fmla="val 156513"/>
              <a:gd name="adj3" fmla="val 2821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Rectangle 113">
            <a:extLst>
              <a:ext uri="{FF2B5EF4-FFF2-40B4-BE49-F238E27FC236}">
                <a16:creationId xmlns:a16="http://schemas.microsoft.com/office/drawing/2014/main" id="{361D24CC-941E-4C47-B0EC-E144352A4A74}"/>
              </a:ext>
            </a:extLst>
          </p:cNvPr>
          <p:cNvSpPr/>
          <p:nvPr/>
        </p:nvSpPr>
        <p:spPr>
          <a:xfrm>
            <a:off x="2114179" y="15522198"/>
            <a:ext cx="6414913" cy="61073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t>Understanding the World</a:t>
            </a:r>
          </a:p>
          <a:p>
            <a:pPr algn="ctr"/>
            <a:endParaRPr lang="en-US" dirty="0"/>
          </a:p>
        </p:txBody>
      </p:sp>
      <p:sp>
        <p:nvSpPr>
          <p:cNvPr id="132" name="Block Arc 131">
            <a:extLst>
              <a:ext uri="{FF2B5EF4-FFF2-40B4-BE49-F238E27FC236}">
                <a16:creationId xmlns:a16="http://schemas.microsoft.com/office/drawing/2014/main" id="{2ABDDAA7-1330-5846-8957-036F466F9A01}"/>
              </a:ext>
            </a:extLst>
          </p:cNvPr>
          <p:cNvSpPr/>
          <p:nvPr/>
        </p:nvSpPr>
        <p:spPr>
          <a:xfrm rot="5400000" flipH="1">
            <a:off x="6465923" y="11434591"/>
            <a:ext cx="2847721" cy="2231207"/>
          </a:xfrm>
          <a:prstGeom prst="blockArc">
            <a:avLst>
              <a:gd name="adj1" fmla="val 10886207"/>
              <a:gd name="adj2" fmla="val 1572"/>
              <a:gd name="adj3" fmla="val 2764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Rectangle 132">
            <a:extLst>
              <a:ext uri="{FF2B5EF4-FFF2-40B4-BE49-F238E27FC236}">
                <a16:creationId xmlns:a16="http://schemas.microsoft.com/office/drawing/2014/main" id="{8EE221F3-E29A-7E44-BA3E-4DDEF353168D}"/>
              </a:ext>
            </a:extLst>
          </p:cNvPr>
          <p:cNvSpPr/>
          <p:nvPr/>
        </p:nvSpPr>
        <p:spPr>
          <a:xfrm>
            <a:off x="2167734" y="13362007"/>
            <a:ext cx="5774265" cy="6120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         Childhood then and now, The Great Fire of London, Great Explorers  </a:t>
            </a:r>
            <a:endParaRPr lang="en-US" sz="1400" dirty="0"/>
          </a:p>
        </p:txBody>
      </p:sp>
      <p:sp>
        <p:nvSpPr>
          <p:cNvPr id="135" name="Rectangle 134">
            <a:extLst>
              <a:ext uri="{FF2B5EF4-FFF2-40B4-BE49-F238E27FC236}">
                <a16:creationId xmlns:a16="http://schemas.microsoft.com/office/drawing/2014/main" id="{BBA4EACD-79B2-9047-926C-4179677F6DF3}"/>
              </a:ext>
            </a:extLst>
          </p:cNvPr>
          <p:cNvSpPr/>
          <p:nvPr/>
        </p:nvSpPr>
        <p:spPr>
          <a:xfrm>
            <a:off x="2032661" y="11133587"/>
            <a:ext cx="5841604" cy="6162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a:p>
            <a:endParaRPr lang="en-GB" sz="1400" dirty="0"/>
          </a:p>
          <a:p>
            <a:r>
              <a:rPr lang="en-GB" sz="1600" dirty="0"/>
              <a:t>The First Aeroplane Flight, Kings and Queens, Nurturing Nurses </a:t>
            </a:r>
          </a:p>
          <a:p>
            <a:r>
              <a:rPr lang="en-GB" dirty="0"/>
              <a:t/>
            </a:r>
            <a:br>
              <a:rPr lang="en-GB" dirty="0"/>
            </a:br>
            <a:endParaRPr lang="en-US" dirty="0"/>
          </a:p>
        </p:txBody>
      </p:sp>
      <p:sp>
        <p:nvSpPr>
          <p:cNvPr id="136" name="Block Arc 135">
            <a:extLst>
              <a:ext uri="{FF2B5EF4-FFF2-40B4-BE49-F238E27FC236}">
                <a16:creationId xmlns:a16="http://schemas.microsoft.com/office/drawing/2014/main" id="{28EF7BC0-BD7F-BD4C-8DBE-13C9030B0FE6}"/>
              </a:ext>
            </a:extLst>
          </p:cNvPr>
          <p:cNvSpPr/>
          <p:nvPr/>
        </p:nvSpPr>
        <p:spPr>
          <a:xfrm rot="16200000">
            <a:off x="719462" y="9269323"/>
            <a:ext cx="2767587" cy="2193515"/>
          </a:xfrm>
          <a:prstGeom prst="blockArc">
            <a:avLst>
              <a:gd name="adj1" fmla="val 10726998"/>
              <a:gd name="adj2" fmla="val 263439"/>
              <a:gd name="adj3" fmla="val 28511"/>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Block Arc 139">
            <a:extLst>
              <a:ext uri="{FF2B5EF4-FFF2-40B4-BE49-F238E27FC236}">
                <a16:creationId xmlns:a16="http://schemas.microsoft.com/office/drawing/2014/main" id="{E050A4CB-2DFF-4C43-B71B-CB7634BAF8C7}"/>
              </a:ext>
            </a:extLst>
          </p:cNvPr>
          <p:cNvSpPr/>
          <p:nvPr/>
        </p:nvSpPr>
        <p:spPr>
          <a:xfrm rot="5400000" flipH="1">
            <a:off x="6400348" y="7059340"/>
            <a:ext cx="2847721" cy="2287911"/>
          </a:xfrm>
          <a:prstGeom prst="blockArc">
            <a:avLst>
              <a:gd name="adj1" fmla="val 10800000"/>
              <a:gd name="adj2" fmla="val 1572"/>
              <a:gd name="adj3" fmla="val 2764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Rectangle 140">
            <a:extLst>
              <a:ext uri="{FF2B5EF4-FFF2-40B4-BE49-F238E27FC236}">
                <a16:creationId xmlns:a16="http://schemas.microsoft.com/office/drawing/2014/main" id="{4ED9223C-B305-724C-860B-8788F8ED72BC}"/>
              </a:ext>
            </a:extLst>
          </p:cNvPr>
          <p:cNvSpPr/>
          <p:nvPr/>
        </p:nvSpPr>
        <p:spPr>
          <a:xfrm>
            <a:off x="2032661" y="8981637"/>
            <a:ext cx="5909338" cy="652772"/>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St</a:t>
            </a:r>
          </a:p>
          <a:p>
            <a:r>
              <a:rPr lang="en-GB" sz="1600" dirty="0"/>
              <a:t>              </a:t>
            </a:r>
          </a:p>
          <a:p>
            <a:r>
              <a:rPr lang="en-GB" sz="1600" dirty="0"/>
              <a:t>              Stone Age to Iron Age, Ancient Egypt, The Railway Revolution  </a:t>
            </a:r>
          </a:p>
          <a:p>
            <a:r>
              <a:rPr lang="en-GB" dirty="0"/>
              <a:t/>
            </a:r>
            <a:br>
              <a:rPr lang="en-GB" dirty="0"/>
            </a:br>
            <a:endParaRPr lang="en-US" dirty="0"/>
          </a:p>
        </p:txBody>
      </p:sp>
      <p:sp>
        <p:nvSpPr>
          <p:cNvPr id="142" name="Rectangle 141">
            <a:extLst>
              <a:ext uri="{FF2B5EF4-FFF2-40B4-BE49-F238E27FC236}">
                <a16:creationId xmlns:a16="http://schemas.microsoft.com/office/drawing/2014/main" id="{5B6ECEE5-8B0A-BE49-88D6-380CCB5771D4}"/>
              </a:ext>
            </a:extLst>
          </p:cNvPr>
          <p:cNvSpPr/>
          <p:nvPr/>
        </p:nvSpPr>
        <p:spPr>
          <a:xfrm>
            <a:off x="2114179" y="6821733"/>
            <a:ext cx="5827821" cy="6173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p>
          <a:p>
            <a:endParaRPr lang="en-GB" sz="1400" dirty="0"/>
          </a:p>
          <a:p>
            <a:endParaRPr lang="en-GB" sz="1400" dirty="0"/>
          </a:p>
          <a:p>
            <a:r>
              <a:rPr lang="en-GB" sz="1400" dirty="0"/>
              <a:t>Roman Empire and its impact on Britain, Anglo-Saxons, Pics and Scots, Ancient Greece </a:t>
            </a:r>
          </a:p>
          <a:p>
            <a:r>
              <a:rPr lang="en-GB" dirty="0"/>
              <a:t/>
            </a:r>
            <a:br>
              <a:rPr lang="en-GB" dirty="0"/>
            </a:br>
            <a:endParaRPr lang="en-US" dirty="0"/>
          </a:p>
        </p:txBody>
      </p:sp>
      <p:sp>
        <p:nvSpPr>
          <p:cNvPr id="143" name="Block Arc 142">
            <a:extLst>
              <a:ext uri="{FF2B5EF4-FFF2-40B4-BE49-F238E27FC236}">
                <a16:creationId xmlns:a16="http://schemas.microsoft.com/office/drawing/2014/main" id="{F9A4C65A-77AF-D444-B52E-87C937A7CC66}"/>
              </a:ext>
            </a:extLst>
          </p:cNvPr>
          <p:cNvSpPr/>
          <p:nvPr/>
        </p:nvSpPr>
        <p:spPr>
          <a:xfrm rot="16200000">
            <a:off x="758788" y="4966051"/>
            <a:ext cx="2763039" cy="2184400"/>
          </a:xfrm>
          <a:prstGeom prst="blockArc">
            <a:avLst>
              <a:gd name="adj1" fmla="val 10800000"/>
              <a:gd name="adj2" fmla="val 156513"/>
              <a:gd name="adj3" fmla="val 2821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Block Arc 213">
            <a:extLst>
              <a:ext uri="{FF2B5EF4-FFF2-40B4-BE49-F238E27FC236}">
                <a16:creationId xmlns:a16="http://schemas.microsoft.com/office/drawing/2014/main" id="{9BB00DD6-C4C4-7348-AD3E-28EAE4D8492B}"/>
              </a:ext>
            </a:extLst>
          </p:cNvPr>
          <p:cNvSpPr/>
          <p:nvPr/>
        </p:nvSpPr>
        <p:spPr>
          <a:xfrm rot="5400000" flipH="1">
            <a:off x="6413793" y="2754900"/>
            <a:ext cx="2804502" cy="2271582"/>
          </a:xfrm>
          <a:prstGeom prst="blockArc">
            <a:avLst>
              <a:gd name="adj1" fmla="val 11003978"/>
              <a:gd name="adj2" fmla="val 1572"/>
              <a:gd name="adj3" fmla="val 2764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Rectangle 214">
            <a:extLst>
              <a:ext uri="{FF2B5EF4-FFF2-40B4-BE49-F238E27FC236}">
                <a16:creationId xmlns:a16="http://schemas.microsoft.com/office/drawing/2014/main" id="{19CB39D4-AD12-0B45-8E85-C9D1845FD3AE}"/>
              </a:ext>
            </a:extLst>
          </p:cNvPr>
          <p:cNvSpPr/>
          <p:nvPr/>
        </p:nvSpPr>
        <p:spPr>
          <a:xfrm>
            <a:off x="2641717" y="4659748"/>
            <a:ext cx="5253130" cy="6248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Maya Civilisation, Vikings and Anglo-Saxons, WW1</a:t>
            </a:r>
            <a:endParaRPr lang="en-US" sz="1600" dirty="0"/>
          </a:p>
        </p:txBody>
      </p:sp>
      <p:sp>
        <p:nvSpPr>
          <p:cNvPr id="218" name="Oval 217">
            <a:extLst>
              <a:ext uri="{FF2B5EF4-FFF2-40B4-BE49-F238E27FC236}">
                <a16:creationId xmlns:a16="http://schemas.microsoft.com/office/drawing/2014/main" id="{93022D3B-34E7-7A4B-A8E5-560DEA516668}"/>
              </a:ext>
            </a:extLst>
          </p:cNvPr>
          <p:cNvSpPr/>
          <p:nvPr/>
        </p:nvSpPr>
        <p:spPr>
          <a:xfrm>
            <a:off x="1500712" y="4340098"/>
            <a:ext cx="1214980" cy="130486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84983B9C-0FBB-A043-AF69-BE33CCD6172D}"/>
              </a:ext>
            </a:extLst>
          </p:cNvPr>
          <p:cNvSpPr/>
          <p:nvPr/>
        </p:nvSpPr>
        <p:spPr>
          <a:xfrm>
            <a:off x="1693641" y="4533186"/>
            <a:ext cx="841075" cy="903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73B2E537-2E94-164D-A891-794C913A475F}"/>
              </a:ext>
            </a:extLst>
          </p:cNvPr>
          <p:cNvSpPr/>
          <p:nvPr/>
        </p:nvSpPr>
        <p:spPr>
          <a:xfrm>
            <a:off x="7581115" y="6620985"/>
            <a:ext cx="1214980" cy="130486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7F00163B-8BDB-AF44-A463-AD1ACB8794F0}"/>
              </a:ext>
            </a:extLst>
          </p:cNvPr>
          <p:cNvSpPr/>
          <p:nvPr/>
        </p:nvSpPr>
        <p:spPr>
          <a:xfrm>
            <a:off x="7768071" y="6821769"/>
            <a:ext cx="841075" cy="903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ACF0C630-75E2-F848-B9E5-7E5905E2C993}"/>
              </a:ext>
            </a:extLst>
          </p:cNvPr>
          <p:cNvSpPr/>
          <p:nvPr/>
        </p:nvSpPr>
        <p:spPr>
          <a:xfrm>
            <a:off x="7557618" y="10934406"/>
            <a:ext cx="1214980" cy="130486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37258FC4-E633-1F40-B961-0AFD7DEF4AD4}"/>
              </a:ext>
            </a:extLst>
          </p:cNvPr>
          <p:cNvSpPr/>
          <p:nvPr/>
        </p:nvSpPr>
        <p:spPr>
          <a:xfrm>
            <a:off x="7744572" y="11135190"/>
            <a:ext cx="841075" cy="903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A716D0B4-6237-2645-A384-C1B927AF0552}"/>
              </a:ext>
            </a:extLst>
          </p:cNvPr>
          <p:cNvSpPr/>
          <p:nvPr/>
        </p:nvSpPr>
        <p:spPr>
          <a:xfrm>
            <a:off x="1532817" y="13108123"/>
            <a:ext cx="1214980" cy="130486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7112001F-C49E-A041-A930-D9070852FCB6}"/>
              </a:ext>
            </a:extLst>
          </p:cNvPr>
          <p:cNvSpPr/>
          <p:nvPr/>
        </p:nvSpPr>
        <p:spPr>
          <a:xfrm>
            <a:off x="1723521" y="13292390"/>
            <a:ext cx="841075" cy="903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AB96207F-9876-7A4C-8CB8-0378596E3D43}"/>
              </a:ext>
            </a:extLst>
          </p:cNvPr>
          <p:cNvSpPr/>
          <p:nvPr/>
        </p:nvSpPr>
        <p:spPr>
          <a:xfrm>
            <a:off x="7720399" y="15164693"/>
            <a:ext cx="1214980" cy="130486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78D87C2B-4ED1-1C4B-B314-D95374A7846D}"/>
              </a:ext>
            </a:extLst>
          </p:cNvPr>
          <p:cNvSpPr/>
          <p:nvPr/>
        </p:nvSpPr>
        <p:spPr>
          <a:xfrm>
            <a:off x="7907353" y="15365478"/>
            <a:ext cx="841075" cy="903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B5CF508-9F97-7344-A588-8737134FC758}"/>
              </a:ext>
            </a:extLst>
          </p:cNvPr>
          <p:cNvSpPr/>
          <p:nvPr/>
        </p:nvSpPr>
        <p:spPr>
          <a:xfrm>
            <a:off x="1785122" y="2458360"/>
            <a:ext cx="6023138" cy="63052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dirty="0"/>
          </a:p>
          <a:p>
            <a:endParaRPr lang="en-GB" sz="1200" dirty="0"/>
          </a:p>
          <a:p>
            <a:endParaRPr lang="en-GB" sz="1200" dirty="0"/>
          </a:p>
          <a:p>
            <a:r>
              <a:rPr lang="en-GB" sz="1600" dirty="0"/>
              <a:t>Riotous Royalty, Crime and Punishment, Leisure and Entertainment </a:t>
            </a:r>
          </a:p>
          <a:p>
            <a:r>
              <a:rPr lang="en-GB" dirty="0"/>
              <a:t/>
            </a:r>
            <a:br>
              <a:rPr lang="en-GB" dirty="0"/>
            </a:br>
            <a:endParaRPr lang="en-US" dirty="0"/>
          </a:p>
        </p:txBody>
      </p:sp>
      <p:sp>
        <p:nvSpPr>
          <p:cNvPr id="18" name="Oval 17">
            <a:extLst>
              <a:ext uri="{FF2B5EF4-FFF2-40B4-BE49-F238E27FC236}">
                <a16:creationId xmlns:a16="http://schemas.microsoft.com/office/drawing/2014/main" id="{E3AE9E14-E10F-B948-9B98-448B424F5230}"/>
              </a:ext>
            </a:extLst>
          </p:cNvPr>
          <p:cNvSpPr/>
          <p:nvPr/>
        </p:nvSpPr>
        <p:spPr>
          <a:xfrm>
            <a:off x="7612682" y="2287656"/>
            <a:ext cx="1214980" cy="130486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4223162F-40D5-754F-8102-37C01098A339}"/>
              </a:ext>
            </a:extLst>
          </p:cNvPr>
          <p:cNvSpPr/>
          <p:nvPr/>
        </p:nvSpPr>
        <p:spPr>
          <a:xfrm>
            <a:off x="7799636" y="2488441"/>
            <a:ext cx="841075" cy="903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iangle 45">
            <a:extLst>
              <a:ext uri="{FF2B5EF4-FFF2-40B4-BE49-F238E27FC236}">
                <a16:creationId xmlns:a16="http://schemas.microsoft.com/office/drawing/2014/main" id="{B85D31BE-9BE0-3341-86C3-0BFD563EAA1B}"/>
              </a:ext>
            </a:extLst>
          </p:cNvPr>
          <p:cNvSpPr/>
          <p:nvPr/>
        </p:nvSpPr>
        <p:spPr>
          <a:xfrm rot="16200000">
            <a:off x="992866" y="2404929"/>
            <a:ext cx="938427" cy="735967"/>
          </a:xfrm>
          <a:prstGeom prst="triangle">
            <a:avLst/>
          </a:prstGeom>
          <a:gradFill>
            <a:gsLst>
              <a:gs pos="0">
                <a:schemeClr val="accent1">
                  <a:lumMod val="5000"/>
                  <a:lumOff val="95000"/>
                </a:schemeClr>
              </a:gs>
              <a:gs pos="38000">
                <a:schemeClr val="accent1">
                  <a:lumMod val="45000"/>
                  <a:lumOff val="55000"/>
                </a:schemeClr>
              </a:gs>
              <a:gs pos="39000">
                <a:schemeClr val="accent1">
                  <a:lumMod val="45000"/>
                  <a:lumOff val="55000"/>
                </a:schemeClr>
              </a:gs>
              <a:gs pos="84000">
                <a:srgbClr val="00206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B87A07DE-C984-5043-ABB4-D3D967D43357}"/>
              </a:ext>
            </a:extLst>
          </p:cNvPr>
          <p:cNvSpPr txBox="1"/>
          <p:nvPr/>
        </p:nvSpPr>
        <p:spPr>
          <a:xfrm>
            <a:off x="7897104" y="15586294"/>
            <a:ext cx="841074" cy="461665"/>
          </a:xfrm>
          <a:prstGeom prst="rect">
            <a:avLst/>
          </a:prstGeom>
          <a:noFill/>
        </p:spPr>
        <p:txBody>
          <a:bodyPr wrap="square" rtlCol="0">
            <a:spAutoFit/>
          </a:bodyPr>
          <a:lstStyle/>
          <a:p>
            <a:pPr algn="ctr"/>
            <a:r>
              <a:rPr lang="en-GB" sz="2400" b="1" dirty="0"/>
              <a:t>EYFS</a:t>
            </a:r>
            <a:endParaRPr lang="en-US" sz="5400" b="1" dirty="0"/>
          </a:p>
        </p:txBody>
      </p:sp>
      <p:sp>
        <p:nvSpPr>
          <p:cNvPr id="55" name="TextBox 54">
            <a:extLst>
              <a:ext uri="{FF2B5EF4-FFF2-40B4-BE49-F238E27FC236}">
                <a16:creationId xmlns:a16="http://schemas.microsoft.com/office/drawing/2014/main" id="{E2392CED-199C-044B-8C83-9528D182044C}"/>
              </a:ext>
            </a:extLst>
          </p:cNvPr>
          <p:cNvSpPr txBox="1"/>
          <p:nvPr/>
        </p:nvSpPr>
        <p:spPr>
          <a:xfrm>
            <a:off x="1723521" y="13410865"/>
            <a:ext cx="841074" cy="276999"/>
          </a:xfrm>
          <a:prstGeom prst="rect">
            <a:avLst/>
          </a:prstGeom>
          <a:noFill/>
        </p:spPr>
        <p:txBody>
          <a:bodyPr wrap="square" rtlCol="0">
            <a:spAutoFit/>
          </a:bodyPr>
          <a:lstStyle/>
          <a:p>
            <a:pPr algn="ctr"/>
            <a:r>
              <a:rPr lang="en-US" sz="1200" b="1" dirty="0"/>
              <a:t>YEAR</a:t>
            </a:r>
          </a:p>
        </p:txBody>
      </p:sp>
      <p:sp>
        <p:nvSpPr>
          <p:cNvPr id="56" name="TextBox 55">
            <a:extLst>
              <a:ext uri="{FF2B5EF4-FFF2-40B4-BE49-F238E27FC236}">
                <a16:creationId xmlns:a16="http://schemas.microsoft.com/office/drawing/2014/main" id="{0EC6A36B-BE5D-9742-9412-BEDB5350E9B4}"/>
              </a:ext>
            </a:extLst>
          </p:cNvPr>
          <p:cNvSpPr txBox="1"/>
          <p:nvPr/>
        </p:nvSpPr>
        <p:spPr>
          <a:xfrm>
            <a:off x="1719770" y="13426131"/>
            <a:ext cx="841074" cy="827183"/>
          </a:xfrm>
          <a:prstGeom prst="rect">
            <a:avLst/>
          </a:prstGeom>
          <a:noFill/>
        </p:spPr>
        <p:txBody>
          <a:bodyPr wrap="square" rtlCol="0">
            <a:spAutoFit/>
          </a:bodyPr>
          <a:lstStyle/>
          <a:p>
            <a:pPr algn="ctr"/>
            <a:r>
              <a:rPr lang="en-US" sz="4800" b="1" dirty="0"/>
              <a:t>1</a:t>
            </a:r>
          </a:p>
        </p:txBody>
      </p:sp>
      <p:sp>
        <p:nvSpPr>
          <p:cNvPr id="58" name="TextBox 57">
            <a:extLst>
              <a:ext uri="{FF2B5EF4-FFF2-40B4-BE49-F238E27FC236}">
                <a16:creationId xmlns:a16="http://schemas.microsoft.com/office/drawing/2014/main" id="{A8E84878-B999-3E45-A62E-A5D9A1ABF6E1}"/>
              </a:ext>
            </a:extLst>
          </p:cNvPr>
          <p:cNvSpPr txBox="1"/>
          <p:nvPr/>
        </p:nvSpPr>
        <p:spPr>
          <a:xfrm>
            <a:off x="7752482" y="11238133"/>
            <a:ext cx="841074" cy="827183"/>
          </a:xfrm>
          <a:prstGeom prst="rect">
            <a:avLst/>
          </a:prstGeom>
          <a:noFill/>
        </p:spPr>
        <p:txBody>
          <a:bodyPr wrap="square" rtlCol="0">
            <a:spAutoFit/>
          </a:bodyPr>
          <a:lstStyle/>
          <a:p>
            <a:pPr algn="ctr"/>
            <a:r>
              <a:rPr lang="en-US" sz="4800" b="1" dirty="0"/>
              <a:t>2</a:t>
            </a:r>
          </a:p>
        </p:txBody>
      </p:sp>
      <p:sp>
        <p:nvSpPr>
          <p:cNvPr id="61" name="TextBox 60">
            <a:extLst>
              <a:ext uri="{FF2B5EF4-FFF2-40B4-BE49-F238E27FC236}">
                <a16:creationId xmlns:a16="http://schemas.microsoft.com/office/drawing/2014/main" id="{560EBA4B-8AEC-D046-B76B-ED0FD5A6C7DD}"/>
              </a:ext>
            </a:extLst>
          </p:cNvPr>
          <p:cNvSpPr txBox="1"/>
          <p:nvPr/>
        </p:nvSpPr>
        <p:spPr>
          <a:xfrm>
            <a:off x="7761880" y="6846021"/>
            <a:ext cx="841074" cy="276999"/>
          </a:xfrm>
          <a:prstGeom prst="rect">
            <a:avLst/>
          </a:prstGeom>
          <a:noFill/>
        </p:spPr>
        <p:txBody>
          <a:bodyPr wrap="square" rtlCol="0">
            <a:spAutoFit/>
          </a:bodyPr>
          <a:lstStyle/>
          <a:p>
            <a:pPr algn="ctr"/>
            <a:r>
              <a:rPr lang="en-US" sz="1200" b="1" dirty="0"/>
              <a:t>YEAR</a:t>
            </a:r>
          </a:p>
        </p:txBody>
      </p:sp>
      <p:sp>
        <p:nvSpPr>
          <p:cNvPr id="62" name="TextBox 61">
            <a:extLst>
              <a:ext uri="{FF2B5EF4-FFF2-40B4-BE49-F238E27FC236}">
                <a16:creationId xmlns:a16="http://schemas.microsoft.com/office/drawing/2014/main" id="{6219AB6F-CC39-9542-9CB4-66613FD228E7}"/>
              </a:ext>
            </a:extLst>
          </p:cNvPr>
          <p:cNvSpPr txBox="1"/>
          <p:nvPr/>
        </p:nvSpPr>
        <p:spPr>
          <a:xfrm>
            <a:off x="7768068" y="6882868"/>
            <a:ext cx="761024" cy="827183"/>
          </a:xfrm>
          <a:prstGeom prst="rect">
            <a:avLst/>
          </a:prstGeom>
          <a:noFill/>
        </p:spPr>
        <p:txBody>
          <a:bodyPr wrap="square" rtlCol="0">
            <a:spAutoFit/>
          </a:bodyPr>
          <a:lstStyle/>
          <a:p>
            <a:pPr algn="ctr"/>
            <a:r>
              <a:rPr lang="en-US" sz="4800" b="1" dirty="0"/>
              <a:t>4</a:t>
            </a:r>
          </a:p>
        </p:txBody>
      </p:sp>
      <p:sp>
        <p:nvSpPr>
          <p:cNvPr id="64" name="TextBox 63">
            <a:extLst>
              <a:ext uri="{FF2B5EF4-FFF2-40B4-BE49-F238E27FC236}">
                <a16:creationId xmlns:a16="http://schemas.microsoft.com/office/drawing/2014/main" id="{95ED9127-A30D-104E-8EB4-510CC7FB4FC3}"/>
              </a:ext>
            </a:extLst>
          </p:cNvPr>
          <p:cNvSpPr txBox="1"/>
          <p:nvPr/>
        </p:nvSpPr>
        <p:spPr>
          <a:xfrm>
            <a:off x="1664965" y="4617672"/>
            <a:ext cx="841074" cy="827183"/>
          </a:xfrm>
          <a:prstGeom prst="rect">
            <a:avLst/>
          </a:prstGeom>
          <a:noFill/>
        </p:spPr>
        <p:txBody>
          <a:bodyPr wrap="square" rtlCol="0">
            <a:spAutoFit/>
          </a:bodyPr>
          <a:lstStyle/>
          <a:p>
            <a:pPr algn="ctr"/>
            <a:r>
              <a:rPr lang="en-US" sz="4800" b="1" dirty="0"/>
              <a:t>5</a:t>
            </a:r>
          </a:p>
        </p:txBody>
      </p:sp>
      <p:sp>
        <p:nvSpPr>
          <p:cNvPr id="67" name="TextBox 66">
            <a:extLst>
              <a:ext uri="{FF2B5EF4-FFF2-40B4-BE49-F238E27FC236}">
                <a16:creationId xmlns:a16="http://schemas.microsoft.com/office/drawing/2014/main" id="{C872D16A-BBC9-2E43-BEA6-EDAFD0B01410}"/>
              </a:ext>
            </a:extLst>
          </p:cNvPr>
          <p:cNvSpPr txBox="1"/>
          <p:nvPr/>
        </p:nvSpPr>
        <p:spPr>
          <a:xfrm>
            <a:off x="7790117" y="2504083"/>
            <a:ext cx="841074" cy="276999"/>
          </a:xfrm>
          <a:prstGeom prst="rect">
            <a:avLst/>
          </a:prstGeom>
          <a:noFill/>
        </p:spPr>
        <p:txBody>
          <a:bodyPr wrap="square" rtlCol="0">
            <a:spAutoFit/>
          </a:bodyPr>
          <a:lstStyle/>
          <a:p>
            <a:pPr algn="ctr"/>
            <a:r>
              <a:rPr lang="en-US" sz="1200" b="1" dirty="0"/>
              <a:t>YEAR</a:t>
            </a:r>
          </a:p>
        </p:txBody>
      </p:sp>
      <p:sp>
        <p:nvSpPr>
          <p:cNvPr id="68" name="TextBox 67">
            <a:extLst>
              <a:ext uri="{FF2B5EF4-FFF2-40B4-BE49-F238E27FC236}">
                <a16:creationId xmlns:a16="http://schemas.microsoft.com/office/drawing/2014/main" id="{3EF93840-4D42-2E4E-BB42-2F6115088283}"/>
              </a:ext>
            </a:extLst>
          </p:cNvPr>
          <p:cNvSpPr txBox="1"/>
          <p:nvPr/>
        </p:nvSpPr>
        <p:spPr>
          <a:xfrm>
            <a:off x="7784127" y="2565555"/>
            <a:ext cx="841074" cy="827183"/>
          </a:xfrm>
          <a:prstGeom prst="rect">
            <a:avLst/>
          </a:prstGeom>
          <a:noFill/>
        </p:spPr>
        <p:txBody>
          <a:bodyPr wrap="square" rtlCol="0">
            <a:spAutoFit/>
          </a:bodyPr>
          <a:lstStyle/>
          <a:p>
            <a:pPr algn="ctr"/>
            <a:r>
              <a:rPr lang="en-US" sz="4800" b="1" dirty="0"/>
              <a:t>6</a:t>
            </a:r>
          </a:p>
        </p:txBody>
      </p:sp>
      <p:sp>
        <p:nvSpPr>
          <p:cNvPr id="222" name="Oval 221">
            <a:extLst>
              <a:ext uri="{FF2B5EF4-FFF2-40B4-BE49-F238E27FC236}">
                <a16:creationId xmlns:a16="http://schemas.microsoft.com/office/drawing/2014/main" id="{80735897-8BBA-DB41-B061-A9B018CCEA5B}"/>
              </a:ext>
            </a:extLst>
          </p:cNvPr>
          <p:cNvSpPr/>
          <p:nvPr/>
        </p:nvSpPr>
        <p:spPr>
          <a:xfrm>
            <a:off x="1473890" y="8743726"/>
            <a:ext cx="1214980" cy="130486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B86E97AE-F6AD-3941-9977-D85456F283F2}"/>
              </a:ext>
            </a:extLst>
          </p:cNvPr>
          <p:cNvSpPr/>
          <p:nvPr/>
        </p:nvSpPr>
        <p:spPr>
          <a:xfrm>
            <a:off x="1682717" y="8945210"/>
            <a:ext cx="841075" cy="9033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8418B80D-A453-EC4A-95CC-6785F89B09BA}"/>
              </a:ext>
            </a:extLst>
          </p:cNvPr>
          <p:cNvSpPr txBox="1"/>
          <p:nvPr/>
        </p:nvSpPr>
        <p:spPr>
          <a:xfrm>
            <a:off x="1666086" y="9026692"/>
            <a:ext cx="841074" cy="827183"/>
          </a:xfrm>
          <a:prstGeom prst="rect">
            <a:avLst/>
          </a:prstGeom>
          <a:noFill/>
        </p:spPr>
        <p:txBody>
          <a:bodyPr wrap="square" rtlCol="0">
            <a:spAutoFit/>
          </a:bodyPr>
          <a:lstStyle/>
          <a:p>
            <a:pPr algn="ctr"/>
            <a:r>
              <a:rPr lang="en-US" sz="4800" b="1" dirty="0"/>
              <a:t>3</a:t>
            </a:r>
          </a:p>
        </p:txBody>
      </p:sp>
      <p:sp>
        <p:nvSpPr>
          <p:cNvPr id="370" name="TextBox 369">
            <a:extLst>
              <a:ext uri="{FF2B5EF4-FFF2-40B4-BE49-F238E27FC236}">
                <a16:creationId xmlns:a16="http://schemas.microsoft.com/office/drawing/2014/main" id="{E2392CED-199C-044B-8C83-9528D182044C}"/>
              </a:ext>
            </a:extLst>
          </p:cNvPr>
          <p:cNvSpPr txBox="1"/>
          <p:nvPr/>
        </p:nvSpPr>
        <p:spPr>
          <a:xfrm>
            <a:off x="7736663" y="11176275"/>
            <a:ext cx="841074" cy="276999"/>
          </a:xfrm>
          <a:prstGeom prst="rect">
            <a:avLst/>
          </a:prstGeom>
          <a:noFill/>
        </p:spPr>
        <p:txBody>
          <a:bodyPr wrap="square" rtlCol="0">
            <a:spAutoFit/>
          </a:bodyPr>
          <a:lstStyle/>
          <a:p>
            <a:pPr algn="ctr"/>
            <a:r>
              <a:rPr lang="en-US" sz="1200" b="1" dirty="0"/>
              <a:t>YEAR</a:t>
            </a:r>
          </a:p>
        </p:txBody>
      </p:sp>
      <p:sp>
        <p:nvSpPr>
          <p:cNvPr id="371" name="TextBox 370">
            <a:extLst>
              <a:ext uri="{FF2B5EF4-FFF2-40B4-BE49-F238E27FC236}">
                <a16:creationId xmlns:a16="http://schemas.microsoft.com/office/drawing/2014/main" id="{E2392CED-199C-044B-8C83-9528D182044C}"/>
              </a:ext>
            </a:extLst>
          </p:cNvPr>
          <p:cNvSpPr txBox="1"/>
          <p:nvPr/>
        </p:nvSpPr>
        <p:spPr>
          <a:xfrm>
            <a:off x="1666086" y="8967913"/>
            <a:ext cx="841074" cy="276999"/>
          </a:xfrm>
          <a:prstGeom prst="rect">
            <a:avLst/>
          </a:prstGeom>
          <a:noFill/>
        </p:spPr>
        <p:txBody>
          <a:bodyPr wrap="square" rtlCol="0">
            <a:spAutoFit/>
          </a:bodyPr>
          <a:lstStyle/>
          <a:p>
            <a:pPr algn="ctr"/>
            <a:r>
              <a:rPr lang="en-US" sz="1200" b="1" dirty="0"/>
              <a:t>YEAR</a:t>
            </a:r>
          </a:p>
        </p:txBody>
      </p:sp>
      <p:sp>
        <p:nvSpPr>
          <p:cNvPr id="372" name="TextBox 371">
            <a:extLst>
              <a:ext uri="{FF2B5EF4-FFF2-40B4-BE49-F238E27FC236}">
                <a16:creationId xmlns:a16="http://schemas.microsoft.com/office/drawing/2014/main" id="{E2392CED-199C-044B-8C83-9528D182044C}"/>
              </a:ext>
            </a:extLst>
          </p:cNvPr>
          <p:cNvSpPr txBox="1"/>
          <p:nvPr/>
        </p:nvSpPr>
        <p:spPr>
          <a:xfrm>
            <a:off x="1657214" y="4538229"/>
            <a:ext cx="841074" cy="276999"/>
          </a:xfrm>
          <a:prstGeom prst="rect">
            <a:avLst/>
          </a:prstGeom>
          <a:noFill/>
        </p:spPr>
        <p:txBody>
          <a:bodyPr wrap="square" rtlCol="0">
            <a:spAutoFit/>
          </a:bodyPr>
          <a:lstStyle/>
          <a:p>
            <a:pPr algn="ctr"/>
            <a:r>
              <a:rPr lang="en-US" sz="1200" b="1" dirty="0"/>
              <a:t>YEAR</a:t>
            </a:r>
          </a:p>
        </p:txBody>
      </p:sp>
      <p:pic>
        <p:nvPicPr>
          <p:cNvPr id="20" name="Picture 19"/>
          <p:cNvPicPr>
            <a:picLocks noChangeAspect="1"/>
          </p:cNvPicPr>
          <p:nvPr/>
        </p:nvPicPr>
        <p:blipFill>
          <a:blip r:embed="rId3"/>
          <a:stretch>
            <a:fillRect/>
          </a:stretch>
        </p:blipFill>
        <p:spPr>
          <a:xfrm>
            <a:off x="7840992" y="300667"/>
            <a:ext cx="1580398" cy="1764030"/>
          </a:xfrm>
          <a:prstGeom prst="rect">
            <a:avLst/>
          </a:prstGeom>
        </p:spPr>
      </p:pic>
      <p:cxnSp>
        <p:nvCxnSpPr>
          <p:cNvPr id="59" name="Straight Connector 58">
            <a:extLst>
              <a:ext uri="{FF2B5EF4-FFF2-40B4-BE49-F238E27FC236}">
                <a16:creationId xmlns:a16="http://schemas.microsoft.com/office/drawing/2014/main" id="{1BD8ADA5-D946-5C42-A4AE-03B3AA1B8A94}"/>
              </a:ext>
            </a:extLst>
          </p:cNvPr>
          <p:cNvCxnSpPr>
            <a:cxnSpLocks/>
          </p:cNvCxnSpPr>
          <p:nvPr/>
        </p:nvCxnSpPr>
        <p:spPr>
          <a:xfrm flipH="1">
            <a:off x="7549845" y="16156349"/>
            <a:ext cx="3661" cy="273945"/>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29948" y="226439"/>
            <a:ext cx="5405967" cy="523220"/>
          </a:xfrm>
          <a:prstGeom prst="rect">
            <a:avLst/>
          </a:prstGeom>
        </p:spPr>
        <p:txBody>
          <a:bodyPr wrap="none">
            <a:spAutoFit/>
          </a:bodyPr>
          <a:lstStyle/>
          <a:p>
            <a:r>
              <a:rPr lang="en-GB" sz="2800" b="1" dirty="0">
                <a:solidFill>
                  <a:srgbClr val="1F1F1F"/>
                </a:solidFill>
              </a:rPr>
              <a:t>Subject learning journey – History</a:t>
            </a:r>
            <a:endParaRPr lang="en-GB" sz="2800" b="1" dirty="0"/>
          </a:p>
        </p:txBody>
      </p:sp>
      <p:sp>
        <p:nvSpPr>
          <p:cNvPr id="2" name="TextBox 1"/>
          <p:cNvSpPr txBox="1"/>
          <p:nvPr/>
        </p:nvSpPr>
        <p:spPr>
          <a:xfrm>
            <a:off x="7110405" y="16535001"/>
            <a:ext cx="2159699" cy="600164"/>
          </a:xfrm>
          <a:prstGeom prst="rect">
            <a:avLst/>
          </a:prstGeom>
          <a:noFill/>
          <a:ln>
            <a:noFill/>
          </a:ln>
        </p:spPr>
        <p:txBody>
          <a:bodyPr wrap="square" rtlCol="0">
            <a:spAutoFit/>
          </a:bodyPr>
          <a:lstStyle/>
          <a:p>
            <a:r>
              <a:rPr lang="en-GB" sz="1100" dirty="0"/>
              <a:t>Talk about the lives of the people around them and their roles in society</a:t>
            </a:r>
          </a:p>
        </p:txBody>
      </p:sp>
      <p:sp>
        <p:nvSpPr>
          <p:cNvPr id="3" name="TextBox 2"/>
          <p:cNvSpPr txBox="1"/>
          <p:nvPr/>
        </p:nvSpPr>
        <p:spPr>
          <a:xfrm>
            <a:off x="3960169" y="16430754"/>
            <a:ext cx="2479039" cy="769441"/>
          </a:xfrm>
          <a:prstGeom prst="rect">
            <a:avLst/>
          </a:prstGeom>
          <a:noFill/>
          <a:ln>
            <a:noFill/>
          </a:ln>
        </p:spPr>
        <p:txBody>
          <a:bodyPr wrap="square" rtlCol="0">
            <a:spAutoFit/>
          </a:bodyPr>
          <a:lstStyle/>
          <a:p>
            <a:r>
              <a:rPr lang="en-GB" sz="1100" dirty="0"/>
              <a:t>Know some similarities and differences between things in the past and now, drawing on their experiences and what has been read in class</a:t>
            </a:r>
          </a:p>
        </p:txBody>
      </p:sp>
      <p:sp>
        <p:nvSpPr>
          <p:cNvPr id="53" name="TextBox 52"/>
          <p:cNvSpPr txBox="1"/>
          <p:nvPr/>
        </p:nvSpPr>
        <p:spPr>
          <a:xfrm>
            <a:off x="6769962" y="12468653"/>
            <a:ext cx="1718880" cy="769441"/>
          </a:xfrm>
          <a:prstGeom prst="rect">
            <a:avLst/>
          </a:prstGeom>
          <a:noFill/>
          <a:ln>
            <a:noFill/>
          </a:ln>
        </p:spPr>
        <p:txBody>
          <a:bodyPr wrap="square" rtlCol="0">
            <a:spAutoFit/>
          </a:bodyPr>
          <a:lstStyle/>
          <a:p>
            <a:r>
              <a:rPr lang="en-GB" sz="1100" dirty="0"/>
              <a:t>Understand where people and events they study fit within a chronological framework</a:t>
            </a:r>
          </a:p>
        </p:txBody>
      </p:sp>
      <p:sp>
        <p:nvSpPr>
          <p:cNvPr id="71" name="TextBox 70"/>
          <p:cNvSpPr txBox="1"/>
          <p:nvPr/>
        </p:nvSpPr>
        <p:spPr>
          <a:xfrm>
            <a:off x="2191588" y="12500711"/>
            <a:ext cx="2346368" cy="600164"/>
          </a:xfrm>
          <a:prstGeom prst="rect">
            <a:avLst/>
          </a:prstGeom>
          <a:noFill/>
          <a:ln>
            <a:noFill/>
          </a:ln>
        </p:spPr>
        <p:txBody>
          <a:bodyPr wrap="square" rtlCol="0">
            <a:spAutoFit/>
          </a:bodyPr>
          <a:lstStyle/>
          <a:p>
            <a:r>
              <a:rPr lang="en-GB" sz="1100" dirty="0"/>
              <a:t>Develop an awareness of the past, using common words and phrases relating to the passing of time.</a:t>
            </a:r>
          </a:p>
        </p:txBody>
      </p:sp>
      <p:sp>
        <p:nvSpPr>
          <p:cNvPr id="72" name="TextBox 71"/>
          <p:cNvSpPr txBox="1"/>
          <p:nvPr/>
        </p:nvSpPr>
        <p:spPr>
          <a:xfrm>
            <a:off x="403678" y="16192616"/>
            <a:ext cx="1810757" cy="938719"/>
          </a:xfrm>
          <a:prstGeom prst="rect">
            <a:avLst/>
          </a:prstGeom>
          <a:noFill/>
          <a:ln>
            <a:noFill/>
          </a:ln>
        </p:spPr>
        <p:txBody>
          <a:bodyPr wrap="square" rtlCol="0">
            <a:spAutoFit/>
          </a:bodyPr>
          <a:lstStyle/>
          <a:p>
            <a:r>
              <a:rPr lang="en-GB" sz="1100" dirty="0"/>
              <a:t>Understand the past through settings, characters and events encountered in books read in class and storytelling.</a:t>
            </a:r>
          </a:p>
        </p:txBody>
      </p:sp>
      <p:cxnSp>
        <p:nvCxnSpPr>
          <p:cNvPr id="73" name="Straight Connector 72">
            <a:extLst>
              <a:ext uri="{FF2B5EF4-FFF2-40B4-BE49-F238E27FC236}">
                <a16:creationId xmlns:a16="http://schemas.microsoft.com/office/drawing/2014/main" id="{ED5654B3-6730-9743-8B5B-BB63078882F5}"/>
              </a:ext>
            </a:extLst>
          </p:cNvPr>
          <p:cNvCxnSpPr>
            <a:cxnSpLocks/>
          </p:cNvCxnSpPr>
          <p:nvPr/>
        </p:nvCxnSpPr>
        <p:spPr>
          <a:xfrm flipH="1">
            <a:off x="3016542" y="13989777"/>
            <a:ext cx="1" cy="316355"/>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418376" y="14292393"/>
            <a:ext cx="2295575" cy="600164"/>
          </a:xfrm>
          <a:prstGeom prst="rect">
            <a:avLst/>
          </a:prstGeom>
          <a:noFill/>
          <a:ln>
            <a:noFill/>
          </a:ln>
        </p:spPr>
        <p:txBody>
          <a:bodyPr wrap="square" rtlCol="0">
            <a:spAutoFit/>
          </a:bodyPr>
          <a:lstStyle/>
          <a:p>
            <a:r>
              <a:rPr lang="en-GB" sz="1100" dirty="0"/>
              <a:t>Identify similarities and differences between ways of life in different periods</a:t>
            </a:r>
          </a:p>
        </p:txBody>
      </p:sp>
      <p:cxnSp>
        <p:nvCxnSpPr>
          <p:cNvPr id="75" name="Straight Connector 74">
            <a:extLst>
              <a:ext uri="{FF2B5EF4-FFF2-40B4-BE49-F238E27FC236}">
                <a16:creationId xmlns:a16="http://schemas.microsoft.com/office/drawing/2014/main" id="{ED5654B3-6730-9743-8B5B-BB63078882F5}"/>
              </a:ext>
            </a:extLst>
          </p:cNvPr>
          <p:cNvCxnSpPr>
            <a:cxnSpLocks/>
          </p:cNvCxnSpPr>
          <p:nvPr/>
        </p:nvCxnSpPr>
        <p:spPr>
          <a:xfrm>
            <a:off x="8738178" y="13561385"/>
            <a:ext cx="119153" cy="317139"/>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220172" y="13900941"/>
            <a:ext cx="1574408" cy="600164"/>
          </a:xfrm>
          <a:prstGeom prst="rect">
            <a:avLst/>
          </a:prstGeom>
          <a:noFill/>
          <a:ln>
            <a:noFill/>
          </a:ln>
        </p:spPr>
        <p:txBody>
          <a:bodyPr wrap="square" rtlCol="0">
            <a:spAutoFit/>
          </a:bodyPr>
          <a:lstStyle/>
          <a:p>
            <a:r>
              <a:rPr lang="en-GB" sz="1100" dirty="0"/>
              <a:t>Use a wide vocabulary of everyday historical terms</a:t>
            </a:r>
          </a:p>
        </p:txBody>
      </p:sp>
      <p:cxnSp>
        <p:nvCxnSpPr>
          <p:cNvPr id="78" name="Straight Connector 77">
            <a:extLst>
              <a:ext uri="{FF2B5EF4-FFF2-40B4-BE49-F238E27FC236}">
                <a16:creationId xmlns:a16="http://schemas.microsoft.com/office/drawing/2014/main" id="{ED5654B3-6730-9743-8B5B-BB63078882F5}"/>
              </a:ext>
            </a:extLst>
          </p:cNvPr>
          <p:cNvCxnSpPr>
            <a:cxnSpLocks/>
          </p:cNvCxnSpPr>
          <p:nvPr/>
        </p:nvCxnSpPr>
        <p:spPr>
          <a:xfrm flipH="1">
            <a:off x="3132931" y="9644499"/>
            <a:ext cx="19606" cy="279203"/>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D5654B3-6730-9743-8B5B-BB63078882F5}"/>
              </a:ext>
            </a:extLst>
          </p:cNvPr>
          <p:cNvCxnSpPr>
            <a:cxnSpLocks/>
          </p:cNvCxnSpPr>
          <p:nvPr/>
        </p:nvCxnSpPr>
        <p:spPr>
          <a:xfrm>
            <a:off x="6959488" y="9635730"/>
            <a:ext cx="3942" cy="311244"/>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D5654B3-6730-9743-8B5B-BB63078882F5}"/>
              </a:ext>
            </a:extLst>
          </p:cNvPr>
          <p:cNvCxnSpPr>
            <a:cxnSpLocks/>
          </p:cNvCxnSpPr>
          <p:nvPr/>
        </p:nvCxnSpPr>
        <p:spPr>
          <a:xfrm>
            <a:off x="7435054" y="5298751"/>
            <a:ext cx="189769" cy="171360"/>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077751" y="10701859"/>
            <a:ext cx="6476339" cy="261610"/>
          </a:xfrm>
          <a:prstGeom prst="rect">
            <a:avLst/>
          </a:prstGeom>
          <a:noFill/>
          <a:ln>
            <a:noFill/>
          </a:ln>
        </p:spPr>
        <p:txBody>
          <a:bodyPr wrap="square" rtlCol="0">
            <a:spAutoFit/>
          </a:bodyPr>
          <a:lstStyle/>
          <a:p>
            <a:r>
              <a:rPr lang="en-GB" sz="1100" dirty="0"/>
              <a:t>Continue to develop a chronologically secure knowledge and understanding of British, local and world history</a:t>
            </a:r>
          </a:p>
        </p:txBody>
      </p:sp>
      <p:sp>
        <p:nvSpPr>
          <p:cNvPr id="89" name="TextBox 88"/>
          <p:cNvSpPr txBox="1"/>
          <p:nvPr/>
        </p:nvSpPr>
        <p:spPr>
          <a:xfrm>
            <a:off x="8561954" y="10079831"/>
            <a:ext cx="1225984" cy="769441"/>
          </a:xfrm>
          <a:prstGeom prst="rect">
            <a:avLst/>
          </a:prstGeom>
          <a:noFill/>
          <a:ln>
            <a:noFill/>
          </a:ln>
        </p:spPr>
        <p:txBody>
          <a:bodyPr wrap="square" rtlCol="0">
            <a:spAutoFit/>
          </a:bodyPr>
          <a:lstStyle/>
          <a:p>
            <a:r>
              <a:rPr lang="en-GB" sz="1100" dirty="0"/>
              <a:t>Establish a clear narrative within and across periods</a:t>
            </a:r>
          </a:p>
        </p:txBody>
      </p:sp>
      <p:sp>
        <p:nvSpPr>
          <p:cNvPr id="90" name="TextBox 89"/>
          <p:cNvSpPr txBox="1"/>
          <p:nvPr/>
        </p:nvSpPr>
        <p:spPr>
          <a:xfrm>
            <a:off x="2140307" y="8302919"/>
            <a:ext cx="2159699" cy="430887"/>
          </a:xfrm>
          <a:prstGeom prst="rect">
            <a:avLst/>
          </a:prstGeom>
          <a:noFill/>
          <a:ln>
            <a:noFill/>
          </a:ln>
        </p:spPr>
        <p:txBody>
          <a:bodyPr wrap="square" rtlCol="0">
            <a:spAutoFit/>
          </a:bodyPr>
          <a:lstStyle/>
          <a:p>
            <a:r>
              <a:rPr lang="en-GB" sz="1100" dirty="0"/>
              <a:t>Note connections, contrasts and trends over time </a:t>
            </a:r>
          </a:p>
        </p:txBody>
      </p:sp>
      <p:sp>
        <p:nvSpPr>
          <p:cNvPr id="91" name="TextBox 90"/>
          <p:cNvSpPr txBox="1"/>
          <p:nvPr/>
        </p:nvSpPr>
        <p:spPr>
          <a:xfrm>
            <a:off x="353146" y="6591353"/>
            <a:ext cx="956474" cy="938719"/>
          </a:xfrm>
          <a:prstGeom prst="rect">
            <a:avLst/>
          </a:prstGeom>
          <a:noFill/>
          <a:ln>
            <a:noFill/>
          </a:ln>
        </p:spPr>
        <p:txBody>
          <a:bodyPr wrap="square" rtlCol="0">
            <a:spAutoFit/>
          </a:bodyPr>
          <a:lstStyle/>
          <a:p>
            <a:r>
              <a:rPr lang="en-GB" sz="1100" dirty="0"/>
              <a:t>Develop the appropriate use of historical terms</a:t>
            </a:r>
          </a:p>
        </p:txBody>
      </p:sp>
      <p:sp>
        <p:nvSpPr>
          <p:cNvPr id="92" name="TextBox 91"/>
          <p:cNvSpPr txBox="1"/>
          <p:nvPr/>
        </p:nvSpPr>
        <p:spPr>
          <a:xfrm>
            <a:off x="375748" y="3677229"/>
            <a:ext cx="1582782" cy="1277273"/>
          </a:xfrm>
          <a:prstGeom prst="rect">
            <a:avLst/>
          </a:prstGeom>
          <a:noFill/>
          <a:ln>
            <a:noFill/>
          </a:ln>
        </p:spPr>
        <p:txBody>
          <a:bodyPr wrap="square" rtlCol="0">
            <a:spAutoFit/>
          </a:bodyPr>
          <a:lstStyle/>
          <a:p>
            <a:r>
              <a:rPr lang="en-GB" sz="1100" dirty="0"/>
              <a:t>Regularly address and sometimes devise historically valid questions about change, cause, similarity and difference, and significance.</a:t>
            </a:r>
          </a:p>
        </p:txBody>
      </p:sp>
      <p:sp>
        <p:nvSpPr>
          <p:cNvPr id="93" name="TextBox 92"/>
          <p:cNvSpPr txBox="1"/>
          <p:nvPr/>
        </p:nvSpPr>
        <p:spPr>
          <a:xfrm>
            <a:off x="3818717" y="1639002"/>
            <a:ext cx="2676886" cy="769441"/>
          </a:xfrm>
          <a:prstGeom prst="rect">
            <a:avLst/>
          </a:prstGeom>
          <a:noFill/>
          <a:ln>
            <a:noFill/>
          </a:ln>
        </p:spPr>
        <p:txBody>
          <a:bodyPr wrap="square" rtlCol="0">
            <a:spAutoFit/>
          </a:bodyPr>
          <a:lstStyle/>
          <a:p>
            <a:r>
              <a:rPr lang="en-GB" sz="1100" dirty="0"/>
              <a:t>Construct informed responses that</a:t>
            </a:r>
          </a:p>
          <a:p>
            <a:r>
              <a:rPr lang="en-GB" sz="1100" dirty="0"/>
              <a:t>involve thoughtful selection and organisation of relevant historical information</a:t>
            </a:r>
          </a:p>
        </p:txBody>
      </p:sp>
      <p:sp>
        <p:nvSpPr>
          <p:cNvPr id="94" name="TextBox 93"/>
          <p:cNvSpPr txBox="1"/>
          <p:nvPr/>
        </p:nvSpPr>
        <p:spPr>
          <a:xfrm>
            <a:off x="1669840" y="1747816"/>
            <a:ext cx="2129759" cy="600164"/>
          </a:xfrm>
          <a:prstGeom prst="rect">
            <a:avLst/>
          </a:prstGeom>
          <a:noFill/>
          <a:ln>
            <a:noFill/>
          </a:ln>
        </p:spPr>
        <p:txBody>
          <a:bodyPr wrap="square" rtlCol="0">
            <a:spAutoFit/>
          </a:bodyPr>
          <a:lstStyle/>
          <a:p>
            <a:r>
              <a:rPr lang="en-GB" sz="1100" dirty="0"/>
              <a:t>Understand how our knowledge of the past is constructed from a range of sources.</a:t>
            </a:r>
          </a:p>
        </p:txBody>
      </p:sp>
      <p:sp>
        <p:nvSpPr>
          <p:cNvPr id="97" name="TextBox 96"/>
          <p:cNvSpPr txBox="1"/>
          <p:nvPr/>
        </p:nvSpPr>
        <p:spPr>
          <a:xfrm>
            <a:off x="6262608" y="1927038"/>
            <a:ext cx="2159699" cy="430887"/>
          </a:xfrm>
          <a:prstGeom prst="rect">
            <a:avLst/>
          </a:prstGeom>
          <a:noFill/>
          <a:ln>
            <a:noFill/>
          </a:ln>
        </p:spPr>
        <p:txBody>
          <a:bodyPr wrap="square" rtlCol="0">
            <a:spAutoFit/>
          </a:bodyPr>
          <a:lstStyle/>
          <a:p>
            <a:r>
              <a:rPr lang="en-GB" sz="1100" dirty="0"/>
              <a:t>Analyse Primary and Secondary sources</a:t>
            </a:r>
          </a:p>
        </p:txBody>
      </p:sp>
      <p:pic>
        <p:nvPicPr>
          <p:cNvPr id="1026" name="Picture 2" descr="Discovery Museum Newcastle : Visitor Guide &amp; Tips | North East Family F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400" y="11826982"/>
            <a:ext cx="1303443" cy="13112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5"/>
          <a:srcRect l="68321" t="31127" r="9934" b="31957"/>
          <a:stretch/>
        </p:blipFill>
        <p:spPr>
          <a:xfrm>
            <a:off x="8857984" y="2143521"/>
            <a:ext cx="745302" cy="711730"/>
          </a:xfrm>
          <a:prstGeom prst="rect">
            <a:avLst/>
          </a:prstGeom>
        </p:spPr>
      </p:pic>
      <p:pic>
        <p:nvPicPr>
          <p:cNvPr id="1030" name="Picture 6" descr="Christmas Boxes of Deligh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7" t="12709" r="61979" b="29236"/>
          <a:stretch/>
        </p:blipFill>
        <p:spPr bwMode="auto">
          <a:xfrm>
            <a:off x="492923" y="7562255"/>
            <a:ext cx="1421296" cy="12428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istory of Hadrian's Wall | English Herit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757" y="974571"/>
            <a:ext cx="1776764" cy="755125"/>
          </a:xfrm>
          <a:prstGeom prst="rect">
            <a:avLst/>
          </a:prstGeom>
          <a:noFill/>
          <a:extLst>
            <a:ext uri="{909E8E84-426E-40DD-AFC4-6F175D3DCCD1}">
              <a14:hiddenFill xmlns:a14="http://schemas.microsoft.com/office/drawing/2010/main">
                <a:solidFill>
                  <a:srgbClr val="FFFFFF"/>
                </a:solidFill>
              </a14:hiddenFill>
            </a:ext>
          </a:extLst>
        </p:spPr>
      </p:pic>
      <p:cxnSp>
        <p:nvCxnSpPr>
          <p:cNvPr id="98" name="Straight Connector 97">
            <a:extLst>
              <a:ext uri="{FF2B5EF4-FFF2-40B4-BE49-F238E27FC236}">
                <a16:creationId xmlns:a16="http://schemas.microsoft.com/office/drawing/2014/main" id="{ED5654B3-6730-9743-8B5B-BB63078882F5}"/>
              </a:ext>
            </a:extLst>
          </p:cNvPr>
          <p:cNvCxnSpPr>
            <a:cxnSpLocks/>
          </p:cNvCxnSpPr>
          <p:nvPr/>
        </p:nvCxnSpPr>
        <p:spPr>
          <a:xfrm flipH="1" flipV="1">
            <a:off x="906067" y="14025106"/>
            <a:ext cx="237516" cy="7864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D5654B3-6730-9743-8B5B-BB63078882F5}"/>
              </a:ext>
            </a:extLst>
          </p:cNvPr>
          <p:cNvCxnSpPr>
            <a:cxnSpLocks/>
          </p:cNvCxnSpPr>
          <p:nvPr/>
        </p:nvCxnSpPr>
        <p:spPr>
          <a:xfrm flipV="1">
            <a:off x="3174707" y="13098617"/>
            <a:ext cx="4122" cy="253309"/>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D5654B3-6730-9743-8B5B-BB63078882F5}"/>
              </a:ext>
            </a:extLst>
          </p:cNvPr>
          <p:cNvCxnSpPr>
            <a:cxnSpLocks/>
          </p:cNvCxnSpPr>
          <p:nvPr/>
        </p:nvCxnSpPr>
        <p:spPr>
          <a:xfrm flipV="1">
            <a:off x="7759688" y="13078484"/>
            <a:ext cx="4122" cy="253309"/>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D5654B3-6730-9743-8B5B-BB63078882F5}"/>
              </a:ext>
            </a:extLst>
          </p:cNvPr>
          <p:cNvCxnSpPr>
            <a:cxnSpLocks/>
          </p:cNvCxnSpPr>
          <p:nvPr/>
        </p:nvCxnSpPr>
        <p:spPr>
          <a:xfrm>
            <a:off x="4037816" y="11745925"/>
            <a:ext cx="11984" cy="274359"/>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D5654B3-6730-9743-8B5B-BB63078882F5}"/>
              </a:ext>
            </a:extLst>
          </p:cNvPr>
          <p:cNvCxnSpPr>
            <a:cxnSpLocks/>
          </p:cNvCxnSpPr>
          <p:nvPr/>
        </p:nvCxnSpPr>
        <p:spPr>
          <a:xfrm>
            <a:off x="2951865" y="11761982"/>
            <a:ext cx="11984" cy="274359"/>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D5654B3-6730-9743-8B5B-BB63078882F5}"/>
              </a:ext>
            </a:extLst>
          </p:cNvPr>
          <p:cNvCxnSpPr>
            <a:cxnSpLocks/>
          </p:cNvCxnSpPr>
          <p:nvPr/>
        </p:nvCxnSpPr>
        <p:spPr>
          <a:xfrm flipH="1">
            <a:off x="5321635" y="13976019"/>
            <a:ext cx="1" cy="219672"/>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D5654B3-6730-9743-8B5B-BB63078882F5}"/>
              </a:ext>
            </a:extLst>
          </p:cNvPr>
          <p:cNvCxnSpPr>
            <a:cxnSpLocks/>
          </p:cNvCxnSpPr>
          <p:nvPr/>
        </p:nvCxnSpPr>
        <p:spPr>
          <a:xfrm flipH="1">
            <a:off x="1304139" y="15953087"/>
            <a:ext cx="272585" cy="203262"/>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D5654B3-6730-9743-8B5B-BB63078882F5}"/>
              </a:ext>
            </a:extLst>
          </p:cNvPr>
          <p:cNvCxnSpPr>
            <a:cxnSpLocks/>
          </p:cNvCxnSpPr>
          <p:nvPr/>
        </p:nvCxnSpPr>
        <p:spPr>
          <a:xfrm flipH="1">
            <a:off x="5023981" y="16145595"/>
            <a:ext cx="35405" cy="242096"/>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D5654B3-6730-9743-8B5B-BB63078882F5}"/>
              </a:ext>
            </a:extLst>
          </p:cNvPr>
          <p:cNvCxnSpPr>
            <a:cxnSpLocks/>
          </p:cNvCxnSpPr>
          <p:nvPr/>
        </p:nvCxnSpPr>
        <p:spPr>
          <a:xfrm flipH="1">
            <a:off x="5232503" y="9641737"/>
            <a:ext cx="9815" cy="25534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ED5654B3-6730-9743-8B5B-BB63078882F5}"/>
              </a:ext>
            </a:extLst>
          </p:cNvPr>
          <p:cNvCxnSpPr>
            <a:cxnSpLocks/>
          </p:cNvCxnSpPr>
          <p:nvPr/>
        </p:nvCxnSpPr>
        <p:spPr>
          <a:xfrm flipV="1">
            <a:off x="2674638" y="8792057"/>
            <a:ext cx="41054" cy="187525"/>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D5654B3-6730-9743-8B5B-BB63078882F5}"/>
              </a:ext>
            </a:extLst>
          </p:cNvPr>
          <p:cNvCxnSpPr>
            <a:cxnSpLocks/>
          </p:cNvCxnSpPr>
          <p:nvPr/>
        </p:nvCxnSpPr>
        <p:spPr>
          <a:xfrm flipH="1">
            <a:off x="3843999" y="5284566"/>
            <a:ext cx="1735" cy="198163"/>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D5654B3-6730-9743-8B5B-BB63078882F5}"/>
              </a:ext>
            </a:extLst>
          </p:cNvPr>
          <p:cNvCxnSpPr>
            <a:cxnSpLocks/>
          </p:cNvCxnSpPr>
          <p:nvPr/>
        </p:nvCxnSpPr>
        <p:spPr>
          <a:xfrm flipV="1">
            <a:off x="2651672" y="6600101"/>
            <a:ext cx="22966" cy="18785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ED5654B3-6730-9743-8B5B-BB63078882F5}"/>
              </a:ext>
            </a:extLst>
          </p:cNvPr>
          <p:cNvCxnSpPr>
            <a:cxnSpLocks/>
          </p:cNvCxnSpPr>
          <p:nvPr/>
        </p:nvCxnSpPr>
        <p:spPr>
          <a:xfrm>
            <a:off x="6227455" y="5298304"/>
            <a:ext cx="6939" cy="220939"/>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D5654B3-6730-9743-8B5B-BB63078882F5}"/>
              </a:ext>
            </a:extLst>
          </p:cNvPr>
          <p:cNvCxnSpPr>
            <a:cxnSpLocks/>
          </p:cNvCxnSpPr>
          <p:nvPr/>
        </p:nvCxnSpPr>
        <p:spPr>
          <a:xfrm flipH="1" flipV="1">
            <a:off x="2879788" y="2262265"/>
            <a:ext cx="12000" cy="162261"/>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D5654B3-6730-9743-8B5B-BB63078882F5}"/>
              </a:ext>
            </a:extLst>
          </p:cNvPr>
          <p:cNvCxnSpPr>
            <a:cxnSpLocks/>
          </p:cNvCxnSpPr>
          <p:nvPr/>
        </p:nvCxnSpPr>
        <p:spPr>
          <a:xfrm flipV="1">
            <a:off x="7183892" y="2221689"/>
            <a:ext cx="0" cy="212721"/>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D5654B3-6730-9743-8B5B-BB63078882F5}"/>
              </a:ext>
            </a:extLst>
          </p:cNvPr>
          <p:cNvCxnSpPr>
            <a:cxnSpLocks/>
          </p:cNvCxnSpPr>
          <p:nvPr/>
        </p:nvCxnSpPr>
        <p:spPr>
          <a:xfrm>
            <a:off x="2414743" y="3075834"/>
            <a:ext cx="0" cy="227032"/>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ED5654B3-6730-9743-8B5B-BB63078882F5}"/>
              </a:ext>
            </a:extLst>
          </p:cNvPr>
          <p:cNvCxnSpPr>
            <a:cxnSpLocks/>
          </p:cNvCxnSpPr>
          <p:nvPr/>
        </p:nvCxnSpPr>
        <p:spPr>
          <a:xfrm>
            <a:off x="4491225" y="3107043"/>
            <a:ext cx="0" cy="252217"/>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ED5654B3-6730-9743-8B5B-BB63078882F5}"/>
              </a:ext>
            </a:extLst>
          </p:cNvPr>
          <p:cNvCxnSpPr>
            <a:cxnSpLocks/>
          </p:cNvCxnSpPr>
          <p:nvPr/>
        </p:nvCxnSpPr>
        <p:spPr>
          <a:xfrm>
            <a:off x="6390943" y="3077103"/>
            <a:ext cx="4339" cy="263586"/>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a:off x="9001095" y="12778402"/>
            <a:ext cx="649574" cy="600164"/>
          </a:xfrm>
          <a:prstGeom prst="rect">
            <a:avLst/>
          </a:prstGeom>
          <a:noFill/>
          <a:ln>
            <a:noFill/>
          </a:ln>
        </p:spPr>
        <p:txBody>
          <a:bodyPr wrap="square" rtlCol="0">
            <a:spAutoFit/>
          </a:bodyPr>
          <a:lstStyle/>
          <a:p>
            <a:r>
              <a:rPr lang="en-GB" sz="1100" dirty="0">
                <a:solidFill>
                  <a:srgbClr val="FF0000"/>
                </a:solidFill>
              </a:rPr>
              <a:t>Black History Month</a:t>
            </a:r>
            <a:endParaRPr lang="en-GB" sz="600" dirty="0">
              <a:solidFill>
                <a:srgbClr val="FF0000"/>
              </a:solidFill>
            </a:endParaRPr>
          </a:p>
        </p:txBody>
      </p:sp>
      <p:sp>
        <p:nvSpPr>
          <p:cNvPr id="168" name="TextBox 167"/>
          <p:cNvSpPr txBox="1"/>
          <p:nvPr/>
        </p:nvSpPr>
        <p:spPr>
          <a:xfrm>
            <a:off x="8992904" y="8154560"/>
            <a:ext cx="716014" cy="430887"/>
          </a:xfrm>
          <a:prstGeom prst="rect">
            <a:avLst/>
          </a:prstGeom>
          <a:noFill/>
          <a:ln>
            <a:noFill/>
          </a:ln>
        </p:spPr>
        <p:txBody>
          <a:bodyPr wrap="square" rtlCol="0">
            <a:spAutoFit/>
          </a:bodyPr>
          <a:lstStyle/>
          <a:p>
            <a:r>
              <a:rPr lang="en-GB" sz="1100" dirty="0">
                <a:solidFill>
                  <a:srgbClr val="FF0000"/>
                </a:solidFill>
              </a:rPr>
              <a:t>Children in Need</a:t>
            </a:r>
          </a:p>
        </p:txBody>
      </p:sp>
      <p:sp>
        <p:nvSpPr>
          <p:cNvPr id="169" name="TextBox 168"/>
          <p:cNvSpPr txBox="1"/>
          <p:nvPr/>
        </p:nvSpPr>
        <p:spPr>
          <a:xfrm>
            <a:off x="8148580" y="9492943"/>
            <a:ext cx="2479039" cy="261610"/>
          </a:xfrm>
          <a:prstGeom prst="rect">
            <a:avLst/>
          </a:prstGeom>
          <a:noFill/>
          <a:ln>
            <a:noFill/>
          </a:ln>
        </p:spPr>
        <p:txBody>
          <a:bodyPr wrap="square" rtlCol="0">
            <a:spAutoFit/>
          </a:bodyPr>
          <a:lstStyle/>
          <a:p>
            <a:r>
              <a:rPr lang="en-GB" sz="1100" dirty="0">
                <a:solidFill>
                  <a:srgbClr val="FF0000"/>
                </a:solidFill>
              </a:rPr>
              <a:t>National Nurses Day </a:t>
            </a:r>
          </a:p>
        </p:txBody>
      </p:sp>
      <p:sp>
        <p:nvSpPr>
          <p:cNvPr id="172" name="TextBox 171"/>
          <p:cNvSpPr txBox="1"/>
          <p:nvPr/>
        </p:nvSpPr>
        <p:spPr>
          <a:xfrm>
            <a:off x="421464" y="9049083"/>
            <a:ext cx="1023759" cy="430887"/>
          </a:xfrm>
          <a:prstGeom prst="rect">
            <a:avLst/>
          </a:prstGeom>
          <a:noFill/>
          <a:ln>
            <a:noFill/>
          </a:ln>
        </p:spPr>
        <p:txBody>
          <a:bodyPr wrap="square" rtlCol="0">
            <a:spAutoFit/>
          </a:bodyPr>
          <a:lstStyle/>
          <a:p>
            <a:r>
              <a:rPr lang="en-GB" sz="1100" dirty="0">
                <a:solidFill>
                  <a:srgbClr val="FF0000"/>
                </a:solidFill>
              </a:rPr>
              <a:t>Remembrance Sunday</a:t>
            </a:r>
          </a:p>
        </p:txBody>
      </p:sp>
      <p:sp>
        <p:nvSpPr>
          <p:cNvPr id="173" name="TextBox 172"/>
          <p:cNvSpPr txBox="1"/>
          <p:nvPr/>
        </p:nvSpPr>
        <p:spPr>
          <a:xfrm>
            <a:off x="462186" y="9962629"/>
            <a:ext cx="631553" cy="430887"/>
          </a:xfrm>
          <a:prstGeom prst="rect">
            <a:avLst/>
          </a:prstGeom>
          <a:noFill/>
          <a:ln>
            <a:noFill/>
          </a:ln>
        </p:spPr>
        <p:txBody>
          <a:bodyPr wrap="square" rtlCol="0">
            <a:spAutoFit/>
          </a:bodyPr>
          <a:lstStyle/>
          <a:p>
            <a:r>
              <a:rPr lang="en-GB" sz="1100" dirty="0">
                <a:solidFill>
                  <a:srgbClr val="FF0000"/>
                </a:solidFill>
              </a:rPr>
              <a:t>Bonfire Night</a:t>
            </a:r>
          </a:p>
        </p:txBody>
      </p:sp>
      <p:sp>
        <p:nvSpPr>
          <p:cNvPr id="174" name="TextBox 173"/>
          <p:cNvSpPr txBox="1"/>
          <p:nvPr/>
        </p:nvSpPr>
        <p:spPr>
          <a:xfrm>
            <a:off x="8746559" y="7138362"/>
            <a:ext cx="1133643" cy="430887"/>
          </a:xfrm>
          <a:prstGeom prst="rect">
            <a:avLst/>
          </a:prstGeom>
          <a:noFill/>
          <a:ln>
            <a:noFill/>
          </a:ln>
        </p:spPr>
        <p:txBody>
          <a:bodyPr wrap="square" rtlCol="0">
            <a:spAutoFit/>
          </a:bodyPr>
          <a:lstStyle/>
          <a:p>
            <a:r>
              <a:rPr lang="en-GB" sz="1100" dirty="0">
                <a:solidFill>
                  <a:srgbClr val="FF0000"/>
                </a:solidFill>
              </a:rPr>
              <a:t>Martin Luther King Day</a:t>
            </a:r>
          </a:p>
        </p:txBody>
      </p:sp>
      <p:sp>
        <p:nvSpPr>
          <p:cNvPr id="176" name="TextBox 175"/>
          <p:cNvSpPr txBox="1"/>
          <p:nvPr/>
        </p:nvSpPr>
        <p:spPr>
          <a:xfrm>
            <a:off x="8693392" y="14640388"/>
            <a:ext cx="962048" cy="600164"/>
          </a:xfrm>
          <a:prstGeom prst="rect">
            <a:avLst/>
          </a:prstGeom>
          <a:noFill/>
          <a:ln>
            <a:noFill/>
          </a:ln>
        </p:spPr>
        <p:txBody>
          <a:bodyPr wrap="square" rtlCol="0">
            <a:spAutoFit/>
          </a:bodyPr>
          <a:lstStyle/>
          <a:p>
            <a:r>
              <a:rPr lang="en-GB" sz="1100" dirty="0">
                <a:solidFill>
                  <a:srgbClr val="FF0000"/>
                </a:solidFill>
              </a:rPr>
              <a:t>International Women’s Day</a:t>
            </a:r>
          </a:p>
        </p:txBody>
      </p:sp>
      <p:sp>
        <p:nvSpPr>
          <p:cNvPr id="177" name="TextBox 176"/>
          <p:cNvSpPr txBox="1"/>
          <p:nvPr/>
        </p:nvSpPr>
        <p:spPr>
          <a:xfrm>
            <a:off x="456673" y="5673259"/>
            <a:ext cx="2172879" cy="261610"/>
          </a:xfrm>
          <a:prstGeom prst="rect">
            <a:avLst/>
          </a:prstGeom>
          <a:noFill/>
          <a:ln>
            <a:noFill/>
          </a:ln>
        </p:spPr>
        <p:txBody>
          <a:bodyPr wrap="square" rtlCol="0">
            <a:spAutoFit/>
          </a:bodyPr>
          <a:lstStyle/>
          <a:p>
            <a:r>
              <a:rPr lang="en-GB" sz="1100" dirty="0">
                <a:solidFill>
                  <a:srgbClr val="FF0000"/>
                </a:solidFill>
              </a:rPr>
              <a:t>VE Day</a:t>
            </a:r>
          </a:p>
        </p:txBody>
      </p:sp>
      <p:sp>
        <p:nvSpPr>
          <p:cNvPr id="178" name="TextBox 177"/>
          <p:cNvSpPr txBox="1"/>
          <p:nvPr/>
        </p:nvSpPr>
        <p:spPr>
          <a:xfrm>
            <a:off x="3321680" y="14013499"/>
            <a:ext cx="2479039" cy="261610"/>
          </a:xfrm>
          <a:prstGeom prst="rect">
            <a:avLst/>
          </a:prstGeom>
          <a:noFill/>
          <a:ln>
            <a:noFill/>
          </a:ln>
        </p:spPr>
        <p:txBody>
          <a:bodyPr wrap="square" rtlCol="0">
            <a:spAutoFit/>
          </a:bodyPr>
          <a:lstStyle/>
          <a:p>
            <a:r>
              <a:rPr lang="en-GB" sz="1100" b="1" dirty="0">
                <a:solidFill>
                  <a:schemeClr val="accent1"/>
                </a:solidFill>
              </a:rPr>
              <a:t>Discovery Museum</a:t>
            </a:r>
          </a:p>
        </p:txBody>
      </p:sp>
      <p:sp>
        <p:nvSpPr>
          <p:cNvPr id="182" name="TextBox 181"/>
          <p:cNvSpPr txBox="1"/>
          <p:nvPr/>
        </p:nvSpPr>
        <p:spPr>
          <a:xfrm>
            <a:off x="387800" y="10973562"/>
            <a:ext cx="799025" cy="769441"/>
          </a:xfrm>
          <a:prstGeom prst="rect">
            <a:avLst/>
          </a:prstGeom>
          <a:noFill/>
          <a:ln>
            <a:noFill/>
          </a:ln>
        </p:spPr>
        <p:txBody>
          <a:bodyPr wrap="square" rtlCol="0">
            <a:spAutoFit/>
          </a:bodyPr>
          <a:lstStyle/>
          <a:p>
            <a:r>
              <a:rPr lang="en-GB" sz="1100" b="1" dirty="0">
                <a:solidFill>
                  <a:schemeClr val="accent1"/>
                </a:solidFill>
              </a:rPr>
              <a:t>North East Land, Sea and Air Museums </a:t>
            </a:r>
          </a:p>
        </p:txBody>
      </p:sp>
      <p:sp>
        <p:nvSpPr>
          <p:cNvPr id="185" name="TextBox 184"/>
          <p:cNvSpPr txBox="1"/>
          <p:nvPr/>
        </p:nvSpPr>
        <p:spPr>
          <a:xfrm>
            <a:off x="4669384" y="8743642"/>
            <a:ext cx="2777690" cy="261610"/>
          </a:xfrm>
          <a:prstGeom prst="rect">
            <a:avLst/>
          </a:prstGeom>
          <a:noFill/>
          <a:ln>
            <a:noFill/>
          </a:ln>
        </p:spPr>
        <p:txBody>
          <a:bodyPr wrap="square" rtlCol="0">
            <a:spAutoFit/>
          </a:bodyPr>
          <a:lstStyle/>
          <a:p>
            <a:r>
              <a:rPr lang="en-GB" sz="1100" b="1" dirty="0">
                <a:solidFill>
                  <a:schemeClr val="accent1"/>
                </a:solidFill>
              </a:rPr>
              <a:t>Bede Museum</a:t>
            </a:r>
          </a:p>
        </p:txBody>
      </p:sp>
      <p:sp>
        <p:nvSpPr>
          <p:cNvPr id="186" name="TextBox 185"/>
          <p:cNvSpPr txBox="1"/>
          <p:nvPr/>
        </p:nvSpPr>
        <p:spPr>
          <a:xfrm>
            <a:off x="6286002" y="8725580"/>
            <a:ext cx="2777690" cy="261610"/>
          </a:xfrm>
          <a:prstGeom prst="rect">
            <a:avLst/>
          </a:prstGeom>
          <a:noFill/>
          <a:ln>
            <a:noFill/>
          </a:ln>
        </p:spPr>
        <p:txBody>
          <a:bodyPr wrap="square" rtlCol="0">
            <a:spAutoFit/>
          </a:bodyPr>
          <a:lstStyle/>
          <a:p>
            <a:r>
              <a:rPr lang="en-GB" sz="1100" b="1" dirty="0">
                <a:solidFill>
                  <a:schemeClr val="accent1"/>
                </a:solidFill>
              </a:rPr>
              <a:t>Stephenson Steam Railway</a:t>
            </a:r>
          </a:p>
        </p:txBody>
      </p:sp>
      <p:sp>
        <p:nvSpPr>
          <p:cNvPr id="187" name="TextBox 186"/>
          <p:cNvSpPr txBox="1"/>
          <p:nvPr/>
        </p:nvSpPr>
        <p:spPr>
          <a:xfrm>
            <a:off x="8693392" y="4839422"/>
            <a:ext cx="2777690" cy="261610"/>
          </a:xfrm>
          <a:prstGeom prst="rect">
            <a:avLst/>
          </a:prstGeom>
          <a:noFill/>
          <a:ln>
            <a:noFill/>
          </a:ln>
        </p:spPr>
        <p:txBody>
          <a:bodyPr wrap="square" rtlCol="0">
            <a:spAutoFit/>
          </a:bodyPr>
          <a:lstStyle/>
          <a:p>
            <a:r>
              <a:rPr lang="en-GB" sz="1100" b="1" dirty="0">
                <a:solidFill>
                  <a:schemeClr val="accent1"/>
                </a:solidFill>
              </a:rPr>
              <a:t>Lindisfarne</a:t>
            </a:r>
          </a:p>
        </p:txBody>
      </p:sp>
      <p:sp>
        <p:nvSpPr>
          <p:cNvPr id="127" name="TextBox 126"/>
          <p:cNvSpPr txBox="1"/>
          <p:nvPr/>
        </p:nvSpPr>
        <p:spPr>
          <a:xfrm>
            <a:off x="4373183" y="12638771"/>
            <a:ext cx="2379813" cy="600164"/>
          </a:xfrm>
          <a:prstGeom prst="rect">
            <a:avLst/>
          </a:prstGeom>
          <a:noFill/>
          <a:ln>
            <a:noFill/>
          </a:ln>
        </p:spPr>
        <p:txBody>
          <a:bodyPr wrap="square" rtlCol="0">
            <a:spAutoFit/>
          </a:bodyPr>
          <a:lstStyle/>
          <a:p>
            <a:pPr fontAlgn="base"/>
            <a:r>
              <a:rPr lang="en-GB" sz="1100" dirty="0"/>
              <a:t>Concept of time and things that happened ‘in the past’ ‘‘a long time ago’ and ‘now’</a:t>
            </a:r>
          </a:p>
        </p:txBody>
      </p:sp>
      <p:sp>
        <p:nvSpPr>
          <p:cNvPr id="128" name="TextBox 127"/>
          <p:cNvSpPr txBox="1"/>
          <p:nvPr/>
        </p:nvSpPr>
        <p:spPr>
          <a:xfrm>
            <a:off x="566065" y="13667635"/>
            <a:ext cx="2159699" cy="261610"/>
          </a:xfrm>
          <a:prstGeom prst="rect">
            <a:avLst/>
          </a:prstGeom>
          <a:noFill/>
          <a:ln>
            <a:noFill/>
          </a:ln>
        </p:spPr>
        <p:txBody>
          <a:bodyPr wrap="square" rtlCol="0">
            <a:spAutoFit/>
          </a:bodyPr>
          <a:lstStyle/>
          <a:p>
            <a:r>
              <a:rPr lang="en-GB" sz="1100" i="1" dirty="0"/>
              <a:t>toys</a:t>
            </a:r>
          </a:p>
        </p:txBody>
      </p:sp>
      <p:sp>
        <p:nvSpPr>
          <p:cNvPr id="131" name="TextBox 130"/>
          <p:cNvSpPr txBox="1"/>
          <p:nvPr/>
        </p:nvSpPr>
        <p:spPr>
          <a:xfrm>
            <a:off x="870706" y="13400680"/>
            <a:ext cx="2159699" cy="261610"/>
          </a:xfrm>
          <a:prstGeom prst="rect">
            <a:avLst/>
          </a:prstGeom>
          <a:noFill/>
          <a:ln>
            <a:noFill/>
          </a:ln>
        </p:spPr>
        <p:txBody>
          <a:bodyPr wrap="square" rtlCol="0">
            <a:spAutoFit/>
          </a:bodyPr>
          <a:lstStyle/>
          <a:p>
            <a:r>
              <a:rPr lang="en-GB" sz="1100" i="1" dirty="0"/>
              <a:t>transport</a:t>
            </a:r>
          </a:p>
        </p:txBody>
      </p:sp>
      <p:sp>
        <p:nvSpPr>
          <p:cNvPr id="137" name="TextBox 136"/>
          <p:cNvSpPr txBox="1"/>
          <p:nvPr/>
        </p:nvSpPr>
        <p:spPr>
          <a:xfrm>
            <a:off x="457890" y="14312401"/>
            <a:ext cx="2159699" cy="261610"/>
          </a:xfrm>
          <a:prstGeom prst="rect">
            <a:avLst/>
          </a:prstGeom>
          <a:noFill/>
          <a:ln>
            <a:noFill/>
          </a:ln>
        </p:spPr>
        <p:txBody>
          <a:bodyPr wrap="square" rtlCol="0">
            <a:spAutoFit/>
          </a:bodyPr>
          <a:lstStyle/>
          <a:p>
            <a:r>
              <a:rPr lang="en-GB" sz="1100" i="1" dirty="0"/>
              <a:t>clothes</a:t>
            </a:r>
          </a:p>
        </p:txBody>
      </p:sp>
      <p:sp>
        <p:nvSpPr>
          <p:cNvPr id="138" name="TextBox 137"/>
          <p:cNvSpPr txBox="1"/>
          <p:nvPr/>
        </p:nvSpPr>
        <p:spPr>
          <a:xfrm>
            <a:off x="350190" y="14960104"/>
            <a:ext cx="2159699" cy="261610"/>
          </a:xfrm>
          <a:prstGeom prst="rect">
            <a:avLst/>
          </a:prstGeom>
          <a:noFill/>
          <a:ln>
            <a:noFill/>
          </a:ln>
        </p:spPr>
        <p:txBody>
          <a:bodyPr wrap="square" rtlCol="0">
            <a:spAutoFit/>
          </a:bodyPr>
          <a:lstStyle/>
          <a:p>
            <a:r>
              <a:rPr lang="en-GB" sz="1100" i="1" dirty="0"/>
              <a:t>technology</a:t>
            </a:r>
          </a:p>
        </p:txBody>
      </p:sp>
      <p:sp>
        <p:nvSpPr>
          <p:cNvPr id="147" name="TextBox 146"/>
          <p:cNvSpPr txBox="1"/>
          <p:nvPr/>
        </p:nvSpPr>
        <p:spPr>
          <a:xfrm>
            <a:off x="585115" y="15509614"/>
            <a:ext cx="2159699" cy="261610"/>
          </a:xfrm>
          <a:prstGeom prst="rect">
            <a:avLst/>
          </a:prstGeom>
          <a:noFill/>
          <a:ln>
            <a:noFill/>
          </a:ln>
        </p:spPr>
        <p:txBody>
          <a:bodyPr wrap="square" rtlCol="0">
            <a:spAutoFit/>
          </a:bodyPr>
          <a:lstStyle/>
          <a:p>
            <a:r>
              <a:rPr lang="en-GB" sz="1100" i="1" dirty="0"/>
              <a:t>school</a:t>
            </a:r>
          </a:p>
        </p:txBody>
      </p:sp>
      <p:sp>
        <p:nvSpPr>
          <p:cNvPr id="151" name="TextBox 150"/>
          <p:cNvSpPr txBox="1"/>
          <p:nvPr/>
        </p:nvSpPr>
        <p:spPr>
          <a:xfrm>
            <a:off x="4740847" y="13977785"/>
            <a:ext cx="2159699" cy="261610"/>
          </a:xfrm>
          <a:prstGeom prst="rect">
            <a:avLst/>
          </a:prstGeom>
          <a:noFill/>
          <a:ln>
            <a:noFill/>
          </a:ln>
        </p:spPr>
        <p:txBody>
          <a:bodyPr wrap="square" rtlCol="0">
            <a:spAutoFit/>
          </a:bodyPr>
          <a:lstStyle/>
          <a:p>
            <a:r>
              <a:rPr lang="en-GB" sz="1100" i="1" dirty="0"/>
              <a:t>1666</a:t>
            </a:r>
          </a:p>
        </p:txBody>
      </p:sp>
      <p:sp>
        <p:nvSpPr>
          <p:cNvPr id="157" name="TextBox 156"/>
          <p:cNvSpPr txBox="1"/>
          <p:nvPr/>
        </p:nvSpPr>
        <p:spPr>
          <a:xfrm>
            <a:off x="4998235" y="14230069"/>
            <a:ext cx="2159699" cy="261610"/>
          </a:xfrm>
          <a:prstGeom prst="rect">
            <a:avLst/>
          </a:prstGeom>
          <a:noFill/>
          <a:ln>
            <a:noFill/>
          </a:ln>
        </p:spPr>
        <p:txBody>
          <a:bodyPr wrap="square" rtlCol="0">
            <a:spAutoFit/>
          </a:bodyPr>
          <a:lstStyle/>
          <a:p>
            <a:r>
              <a:rPr lang="en-GB" sz="1100" i="1" dirty="0"/>
              <a:t>London</a:t>
            </a:r>
          </a:p>
        </p:txBody>
      </p:sp>
      <p:sp>
        <p:nvSpPr>
          <p:cNvPr id="159" name="TextBox 158"/>
          <p:cNvSpPr txBox="1"/>
          <p:nvPr/>
        </p:nvSpPr>
        <p:spPr>
          <a:xfrm>
            <a:off x="5482128" y="13972948"/>
            <a:ext cx="2159699" cy="261610"/>
          </a:xfrm>
          <a:prstGeom prst="rect">
            <a:avLst/>
          </a:prstGeom>
          <a:noFill/>
          <a:ln>
            <a:noFill/>
          </a:ln>
        </p:spPr>
        <p:txBody>
          <a:bodyPr wrap="square" rtlCol="0">
            <a:spAutoFit/>
          </a:bodyPr>
          <a:lstStyle/>
          <a:p>
            <a:r>
              <a:rPr lang="en-GB" sz="1100" i="1" dirty="0"/>
              <a:t>Pudding Lane</a:t>
            </a:r>
          </a:p>
        </p:txBody>
      </p:sp>
      <p:cxnSp>
        <p:nvCxnSpPr>
          <p:cNvPr id="164" name="Straight Connector 163">
            <a:extLst>
              <a:ext uri="{FF2B5EF4-FFF2-40B4-BE49-F238E27FC236}">
                <a16:creationId xmlns:a16="http://schemas.microsoft.com/office/drawing/2014/main" id="{ED5654B3-6730-9743-8B5B-BB63078882F5}"/>
              </a:ext>
            </a:extLst>
          </p:cNvPr>
          <p:cNvCxnSpPr>
            <a:cxnSpLocks/>
          </p:cNvCxnSpPr>
          <p:nvPr/>
        </p:nvCxnSpPr>
        <p:spPr>
          <a:xfrm>
            <a:off x="6565269" y="13962086"/>
            <a:ext cx="10158" cy="285855"/>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5794517" y="14301237"/>
            <a:ext cx="2159699" cy="261610"/>
          </a:xfrm>
          <a:prstGeom prst="rect">
            <a:avLst/>
          </a:prstGeom>
          <a:noFill/>
          <a:ln>
            <a:noFill/>
          </a:ln>
        </p:spPr>
        <p:txBody>
          <a:bodyPr wrap="square" rtlCol="0">
            <a:spAutoFit/>
          </a:bodyPr>
          <a:lstStyle/>
          <a:p>
            <a:r>
              <a:rPr lang="en-GB" sz="1100" i="1" dirty="0"/>
              <a:t>Christopher Columbus</a:t>
            </a:r>
          </a:p>
        </p:txBody>
      </p:sp>
      <p:sp>
        <p:nvSpPr>
          <p:cNvPr id="170" name="TextBox 169"/>
          <p:cNvSpPr txBox="1"/>
          <p:nvPr/>
        </p:nvSpPr>
        <p:spPr>
          <a:xfrm>
            <a:off x="6788807" y="14032821"/>
            <a:ext cx="2159699" cy="261610"/>
          </a:xfrm>
          <a:prstGeom prst="rect">
            <a:avLst/>
          </a:prstGeom>
          <a:noFill/>
          <a:ln>
            <a:noFill/>
          </a:ln>
        </p:spPr>
        <p:txBody>
          <a:bodyPr wrap="square" rtlCol="0">
            <a:spAutoFit/>
          </a:bodyPr>
          <a:lstStyle/>
          <a:p>
            <a:r>
              <a:rPr lang="en-GB" sz="1100" i="1" dirty="0"/>
              <a:t>Neil Armstrong</a:t>
            </a:r>
          </a:p>
        </p:txBody>
      </p:sp>
      <p:sp>
        <p:nvSpPr>
          <p:cNvPr id="181" name="TextBox 180"/>
          <p:cNvSpPr txBox="1"/>
          <p:nvPr/>
        </p:nvSpPr>
        <p:spPr>
          <a:xfrm>
            <a:off x="7483820" y="14303853"/>
            <a:ext cx="2159699" cy="261610"/>
          </a:xfrm>
          <a:prstGeom prst="rect">
            <a:avLst/>
          </a:prstGeom>
          <a:noFill/>
          <a:ln>
            <a:noFill/>
          </a:ln>
        </p:spPr>
        <p:txBody>
          <a:bodyPr wrap="square" rtlCol="0">
            <a:spAutoFit/>
          </a:bodyPr>
          <a:lstStyle/>
          <a:p>
            <a:r>
              <a:rPr lang="en-GB" sz="1100" i="1" dirty="0"/>
              <a:t>Explorer</a:t>
            </a:r>
          </a:p>
        </p:txBody>
      </p:sp>
      <p:sp>
        <p:nvSpPr>
          <p:cNvPr id="183" name="TextBox 182"/>
          <p:cNvSpPr txBox="1"/>
          <p:nvPr/>
        </p:nvSpPr>
        <p:spPr>
          <a:xfrm>
            <a:off x="2219871" y="16405170"/>
            <a:ext cx="1810757" cy="261610"/>
          </a:xfrm>
          <a:prstGeom prst="rect">
            <a:avLst/>
          </a:prstGeom>
          <a:noFill/>
          <a:ln>
            <a:noFill/>
          </a:ln>
        </p:spPr>
        <p:txBody>
          <a:bodyPr wrap="square" rtlCol="0">
            <a:spAutoFit/>
          </a:bodyPr>
          <a:lstStyle/>
          <a:p>
            <a:r>
              <a:rPr lang="en-GB" sz="1100" i="1" dirty="0"/>
              <a:t>parents</a:t>
            </a:r>
          </a:p>
        </p:txBody>
      </p:sp>
      <p:cxnSp>
        <p:nvCxnSpPr>
          <p:cNvPr id="188" name="Straight Connector 187">
            <a:extLst>
              <a:ext uri="{FF2B5EF4-FFF2-40B4-BE49-F238E27FC236}">
                <a16:creationId xmlns:a16="http://schemas.microsoft.com/office/drawing/2014/main" id="{ED5654B3-6730-9743-8B5B-BB63078882F5}"/>
              </a:ext>
            </a:extLst>
          </p:cNvPr>
          <p:cNvCxnSpPr>
            <a:cxnSpLocks/>
          </p:cNvCxnSpPr>
          <p:nvPr/>
        </p:nvCxnSpPr>
        <p:spPr>
          <a:xfrm flipH="1">
            <a:off x="2820017" y="16140747"/>
            <a:ext cx="35405" cy="242096"/>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2902654" y="16417754"/>
            <a:ext cx="1810757" cy="261610"/>
          </a:xfrm>
          <a:prstGeom prst="rect">
            <a:avLst/>
          </a:prstGeom>
          <a:noFill/>
          <a:ln>
            <a:noFill/>
          </a:ln>
        </p:spPr>
        <p:txBody>
          <a:bodyPr wrap="square" rtlCol="0">
            <a:spAutoFit/>
          </a:bodyPr>
          <a:lstStyle/>
          <a:p>
            <a:r>
              <a:rPr lang="en-GB" sz="1100" i="1" dirty="0"/>
              <a:t>Grandparents</a:t>
            </a:r>
          </a:p>
        </p:txBody>
      </p:sp>
      <p:sp>
        <p:nvSpPr>
          <p:cNvPr id="190" name="TextBox 189"/>
          <p:cNvSpPr txBox="1"/>
          <p:nvPr/>
        </p:nvSpPr>
        <p:spPr>
          <a:xfrm>
            <a:off x="2496850" y="16665585"/>
            <a:ext cx="1810757" cy="261610"/>
          </a:xfrm>
          <a:prstGeom prst="rect">
            <a:avLst/>
          </a:prstGeom>
          <a:noFill/>
          <a:ln>
            <a:noFill/>
          </a:ln>
        </p:spPr>
        <p:txBody>
          <a:bodyPr wrap="square" rtlCol="0">
            <a:spAutoFit/>
          </a:bodyPr>
          <a:lstStyle/>
          <a:p>
            <a:r>
              <a:rPr lang="en-GB" sz="1100" i="1" dirty="0"/>
              <a:t>stories</a:t>
            </a:r>
          </a:p>
        </p:txBody>
      </p:sp>
      <p:sp>
        <p:nvSpPr>
          <p:cNvPr id="191" name="TextBox 190"/>
          <p:cNvSpPr txBox="1"/>
          <p:nvPr/>
        </p:nvSpPr>
        <p:spPr>
          <a:xfrm>
            <a:off x="6379635" y="16336130"/>
            <a:ext cx="1810757" cy="261610"/>
          </a:xfrm>
          <a:prstGeom prst="rect">
            <a:avLst/>
          </a:prstGeom>
          <a:noFill/>
          <a:ln>
            <a:noFill/>
          </a:ln>
        </p:spPr>
        <p:txBody>
          <a:bodyPr wrap="square" rtlCol="0">
            <a:spAutoFit/>
          </a:bodyPr>
          <a:lstStyle/>
          <a:p>
            <a:r>
              <a:rPr lang="en-GB" sz="1100" i="1" dirty="0"/>
              <a:t>My story</a:t>
            </a:r>
          </a:p>
        </p:txBody>
      </p:sp>
      <p:sp>
        <p:nvSpPr>
          <p:cNvPr id="192" name="TextBox 191"/>
          <p:cNvSpPr txBox="1"/>
          <p:nvPr/>
        </p:nvSpPr>
        <p:spPr>
          <a:xfrm>
            <a:off x="4028828" y="14733994"/>
            <a:ext cx="4191344" cy="738664"/>
          </a:xfrm>
          <a:prstGeom prst="rect">
            <a:avLst/>
          </a:prstGeom>
          <a:noFill/>
          <a:ln>
            <a:noFill/>
          </a:ln>
        </p:spPr>
        <p:txBody>
          <a:bodyPr wrap="square" rtlCol="0">
            <a:spAutoFit/>
          </a:bodyPr>
          <a:lstStyle/>
          <a:p>
            <a:r>
              <a:rPr lang="en-GB" sz="1400" b="1" dirty="0"/>
              <a:t>Changes within living memory,</a:t>
            </a:r>
          </a:p>
          <a:p>
            <a:r>
              <a:rPr lang="en-GB" sz="1400" b="1" dirty="0"/>
              <a:t>Significant Individuals</a:t>
            </a:r>
          </a:p>
          <a:p>
            <a:r>
              <a:rPr lang="en-GB" sz="1400" b="1" dirty="0"/>
              <a:t>Events beyond living memory that are significant </a:t>
            </a:r>
            <a:endParaRPr lang="en-GB" sz="1400" b="1" i="1" dirty="0"/>
          </a:p>
        </p:txBody>
      </p:sp>
      <p:sp>
        <p:nvSpPr>
          <p:cNvPr id="193" name="TextBox 192"/>
          <p:cNvSpPr txBox="1"/>
          <p:nvPr/>
        </p:nvSpPr>
        <p:spPr>
          <a:xfrm>
            <a:off x="2253803" y="12039510"/>
            <a:ext cx="2661995" cy="261610"/>
          </a:xfrm>
          <a:prstGeom prst="rect">
            <a:avLst/>
          </a:prstGeom>
          <a:noFill/>
          <a:ln>
            <a:noFill/>
          </a:ln>
        </p:spPr>
        <p:txBody>
          <a:bodyPr wrap="square" rtlCol="0">
            <a:spAutoFit/>
          </a:bodyPr>
          <a:lstStyle/>
          <a:p>
            <a:r>
              <a:rPr lang="en-GB" sz="1100" i="1" dirty="0"/>
              <a:t>The Wright Brothers </a:t>
            </a:r>
          </a:p>
        </p:txBody>
      </p:sp>
      <p:sp>
        <p:nvSpPr>
          <p:cNvPr id="7" name="TextBox 6">
            <a:extLst>
              <a:ext uri="{FF2B5EF4-FFF2-40B4-BE49-F238E27FC236}">
                <a16:creationId xmlns:a16="http://schemas.microsoft.com/office/drawing/2014/main" id="{2A4F67E8-4A46-9A88-5095-1B2B17408F63}"/>
              </a:ext>
            </a:extLst>
          </p:cNvPr>
          <p:cNvSpPr txBox="1"/>
          <p:nvPr/>
        </p:nvSpPr>
        <p:spPr>
          <a:xfrm>
            <a:off x="3690421" y="11996793"/>
            <a:ext cx="2661995" cy="430887"/>
          </a:xfrm>
          <a:prstGeom prst="rect">
            <a:avLst/>
          </a:prstGeom>
          <a:noFill/>
          <a:ln>
            <a:noFill/>
          </a:ln>
        </p:spPr>
        <p:txBody>
          <a:bodyPr wrap="square" rtlCol="0">
            <a:spAutoFit/>
          </a:bodyPr>
          <a:lstStyle/>
          <a:p>
            <a:r>
              <a:rPr lang="en-GB" sz="1100" i="1" dirty="0"/>
              <a:t>Monarch</a:t>
            </a:r>
          </a:p>
          <a:p>
            <a:r>
              <a:rPr lang="en-GB" sz="1100" i="1" dirty="0"/>
              <a:t>King, Queen</a:t>
            </a:r>
          </a:p>
        </p:txBody>
      </p:sp>
      <p:cxnSp>
        <p:nvCxnSpPr>
          <p:cNvPr id="8" name="Straight Connector 7">
            <a:extLst>
              <a:ext uri="{FF2B5EF4-FFF2-40B4-BE49-F238E27FC236}">
                <a16:creationId xmlns:a16="http://schemas.microsoft.com/office/drawing/2014/main" id="{87BF4BDF-F4CF-4F2D-1DAE-DE16E697E616}"/>
              </a:ext>
            </a:extLst>
          </p:cNvPr>
          <p:cNvCxnSpPr>
            <a:cxnSpLocks/>
          </p:cNvCxnSpPr>
          <p:nvPr/>
        </p:nvCxnSpPr>
        <p:spPr>
          <a:xfrm flipH="1">
            <a:off x="6744230" y="16132927"/>
            <a:ext cx="17703" cy="207745"/>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5F7654F-EDB3-9A38-849D-2C0288FBA0A2}"/>
              </a:ext>
            </a:extLst>
          </p:cNvPr>
          <p:cNvCxnSpPr>
            <a:cxnSpLocks/>
          </p:cNvCxnSpPr>
          <p:nvPr/>
        </p:nvCxnSpPr>
        <p:spPr>
          <a:xfrm>
            <a:off x="5232503" y="11765780"/>
            <a:ext cx="11721" cy="200894"/>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E7BF48A-B2A7-0129-382C-E15B6A1E87D3}"/>
              </a:ext>
            </a:extLst>
          </p:cNvPr>
          <p:cNvSpPr txBox="1"/>
          <p:nvPr/>
        </p:nvSpPr>
        <p:spPr>
          <a:xfrm>
            <a:off x="4667396" y="11969197"/>
            <a:ext cx="2661995" cy="600164"/>
          </a:xfrm>
          <a:prstGeom prst="rect">
            <a:avLst/>
          </a:prstGeom>
          <a:noFill/>
          <a:ln>
            <a:noFill/>
          </a:ln>
        </p:spPr>
        <p:txBody>
          <a:bodyPr wrap="square" rtlCol="0">
            <a:spAutoFit/>
          </a:bodyPr>
          <a:lstStyle/>
          <a:p>
            <a:r>
              <a:rPr lang="en-GB" sz="1100" i="1" dirty="0"/>
              <a:t>Queen Elizabeth II</a:t>
            </a:r>
          </a:p>
          <a:p>
            <a:r>
              <a:rPr lang="en-GB" sz="1100" i="1" dirty="0"/>
              <a:t>Henry VIII</a:t>
            </a:r>
          </a:p>
          <a:p>
            <a:r>
              <a:rPr lang="en-GB" sz="1100" i="1" dirty="0"/>
              <a:t>Queen Victoria</a:t>
            </a:r>
          </a:p>
        </p:txBody>
      </p:sp>
      <p:cxnSp>
        <p:nvCxnSpPr>
          <p:cNvPr id="16" name="Straight Connector 15">
            <a:extLst>
              <a:ext uri="{FF2B5EF4-FFF2-40B4-BE49-F238E27FC236}">
                <a16:creationId xmlns:a16="http://schemas.microsoft.com/office/drawing/2014/main" id="{A5BE2A4A-5382-49E7-6F31-4D57C4B44E63}"/>
              </a:ext>
            </a:extLst>
          </p:cNvPr>
          <p:cNvCxnSpPr>
            <a:cxnSpLocks/>
          </p:cNvCxnSpPr>
          <p:nvPr/>
        </p:nvCxnSpPr>
        <p:spPr>
          <a:xfrm>
            <a:off x="6574106" y="11745454"/>
            <a:ext cx="11721" cy="200894"/>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01208BB-DDD3-3759-8C98-9EB7DC526124}"/>
              </a:ext>
            </a:extLst>
          </p:cNvPr>
          <p:cNvCxnSpPr>
            <a:cxnSpLocks/>
          </p:cNvCxnSpPr>
          <p:nvPr/>
        </p:nvCxnSpPr>
        <p:spPr>
          <a:xfrm flipV="1">
            <a:off x="5635411" y="13108123"/>
            <a:ext cx="4122" cy="253309"/>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E907036-B384-CB29-5B09-A7BF7A84DD76}"/>
              </a:ext>
            </a:extLst>
          </p:cNvPr>
          <p:cNvSpPr txBox="1"/>
          <p:nvPr/>
        </p:nvSpPr>
        <p:spPr>
          <a:xfrm>
            <a:off x="8855386" y="11574405"/>
            <a:ext cx="2479039" cy="261610"/>
          </a:xfrm>
          <a:prstGeom prst="rect">
            <a:avLst/>
          </a:prstGeom>
          <a:noFill/>
          <a:ln>
            <a:noFill/>
          </a:ln>
        </p:spPr>
        <p:txBody>
          <a:bodyPr wrap="square" rtlCol="0">
            <a:spAutoFit/>
          </a:bodyPr>
          <a:lstStyle/>
          <a:p>
            <a:r>
              <a:rPr lang="en-GB" sz="1100" dirty="0">
                <a:solidFill>
                  <a:srgbClr val="FF0000"/>
                </a:solidFill>
              </a:rPr>
              <a:t>Halloween</a:t>
            </a:r>
          </a:p>
        </p:txBody>
      </p:sp>
      <p:sp>
        <p:nvSpPr>
          <p:cNvPr id="21" name="TextBox 20">
            <a:extLst>
              <a:ext uri="{FF2B5EF4-FFF2-40B4-BE49-F238E27FC236}">
                <a16:creationId xmlns:a16="http://schemas.microsoft.com/office/drawing/2014/main" id="{FF317D40-31D1-F317-054B-1AA5D739981C}"/>
              </a:ext>
            </a:extLst>
          </p:cNvPr>
          <p:cNvSpPr txBox="1"/>
          <p:nvPr/>
        </p:nvSpPr>
        <p:spPr>
          <a:xfrm>
            <a:off x="6112609" y="11916672"/>
            <a:ext cx="2661995" cy="600164"/>
          </a:xfrm>
          <a:prstGeom prst="rect">
            <a:avLst/>
          </a:prstGeom>
          <a:noFill/>
          <a:ln>
            <a:noFill/>
          </a:ln>
        </p:spPr>
        <p:txBody>
          <a:bodyPr wrap="square" rtlCol="0">
            <a:spAutoFit/>
          </a:bodyPr>
          <a:lstStyle/>
          <a:p>
            <a:r>
              <a:rPr lang="en-GB" sz="1100" i="1" dirty="0"/>
              <a:t>Florence Nightingale</a:t>
            </a:r>
          </a:p>
          <a:p>
            <a:r>
              <a:rPr lang="en-GB" sz="1100" i="1" dirty="0"/>
              <a:t>Mary Seacole</a:t>
            </a:r>
          </a:p>
          <a:p>
            <a:r>
              <a:rPr lang="en-GB" sz="1100" i="1" dirty="0"/>
              <a:t>Edith Cavell</a:t>
            </a:r>
          </a:p>
        </p:txBody>
      </p:sp>
      <p:sp>
        <p:nvSpPr>
          <p:cNvPr id="22" name="TextBox 21">
            <a:extLst>
              <a:ext uri="{FF2B5EF4-FFF2-40B4-BE49-F238E27FC236}">
                <a16:creationId xmlns:a16="http://schemas.microsoft.com/office/drawing/2014/main" id="{39FA3EAD-B72A-C730-1D7E-A46696C2DAA0}"/>
              </a:ext>
            </a:extLst>
          </p:cNvPr>
          <p:cNvSpPr txBox="1"/>
          <p:nvPr/>
        </p:nvSpPr>
        <p:spPr>
          <a:xfrm>
            <a:off x="8960657" y="3449496"/>
            <a:ext cx="975051" cy="600164"/>
          </a:xfrm>
          <a:prstGeom prst="rect">
            <a:avLst/>
          </a:prstGeom>
          <a:noFill/>
          <a:ln>
            <a:noFill/>
          </a:ln>
        </p:spPr>
        <p:txBody>
          <a:bodyPr wrap="square" rtlCol="0">
            <a:spAutoFit/>
          </a:bodyPr>
          <a:lstStyle/>
          <a:p>
            <a:r>
              <a:rPr lang="en-GB" sz="1100" dirty="0">
                <a:solidFill>
                  <a:srgbClr val="FF0000"/>
                </a:solidFill>
              </a:rPr>
              <a:t>Holocaust Memorial Day</a:t>
            </a:r>
          </a:p>
        </p:txBody>
      </p:sp>
      <p:sp>
        <p:nvSpPr>
          <p:cNvPr id="23" name="TextBox 22">
            <a:extLst>
              <a:ext uri="{FF2B5EF4-FFF2-40B4-BE49-F238E27FC236}">
                <a16:creationId xmlns:a16="http://schemas.microsoft.com/office/drawing/2014/main" id="{9C27BF1F-03F3-2949-EE38-C0C1CFD7DEC5}"/>
              </a:ext>
            </a:extLst>
          </p:cNvPr>
          <p:cNvSpPr txBox="1"/>
          <p:nvPr/>
        </p:nvSpPr>
        <p:spPr>
          <a:xfrm>
            <a:off x="2313108" y="9934054"/>
            <a:ext cx="2661995" cy="430887"/>
          </a:xfrm>
          <a:prstGeom prst="rect">
            <a:avLst/>
          </a:prstGeom>
          <a:noFill/>
          <a:ln>
            <a:noFill/>
          </a:ln>
        </p:spPr>
        <p:txBody>
          <a:bodyPr wrap="square" rtlCol="0">
            <a:spAutoFit/>
          </a:bodyPr>
          <a:lstStyle/>
          <a:p>
            <a:r>
              <a:rPr lang="en-GB" sz="1100" i="1" dirty="0"/>
              <a:t>Prehistoric, Stone Age</a:t>
            </a:r>
          </a:p>
          <a:p>
            <a:r>
              <a:rPr lang="en-GB" sz="1100" i="1" dirty="0"/>
              <a:t>Bronze Age, Iron Age</a:t>
            </a:r>
          </a:p>
        </p:txBody>
      </p:sp>
      <p:cxnSp>
        <p:nvCxnSpPr>
          <p:cNvPr id="24" name="Straight Connector 23">
            <a:extLst>
              <a:ext uri="{FF2B5EF4-FFF2-40B4-BE49-F238E27FC236}">
                <a16:creationId xmlns:a16="http://schemas.microsoft.com/office/drawing/2014/main" id="{291EF12C-ADC8-EDEE-7BA8-FC68CF33B495}"/>
              </a:ext>
            </a:extLst>
          </p:cNvPr>
          <p:cNvCxnSpPr>
            <a:cxnSpLocks/>
          </p:cNvCxnSpPr>
          <p:nvPr/>
        </p:nvCxnSpPr>
        <p:spPr>
          <a:xfrm flipV="1">
            <a:off x="4866669" y="10942051"/>
            <a:ext cx="0" cy="172269"/>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3E5311-F43A-C90E-5117-1FCFC953D822}"/>
              </a:ext>
            </a:extLst>
          </p:cNvPr>
          <p:cNvSpPr txBox="1"/>
          <p:nvPr/>
        </p:nvSpPr>
        <p:spPr>
          <a:xfrm>
            <a:off x="4823628" y="9934214"/>
            <a:ext cx="1434717" cy="769441"/>
          </a:xfrm>
          <a:prstGeom prst="rect">
            <a:avLst/>
          </a:prstGeom>
          <a:noFill/>
          <a:ln>
            <a:noFill/>
          </a:ln>
        </p:spPr>
        <p:txBody>
          <a:bodyPr wrap="square" rtlCol="0">
            <a:spAutoFit/>
          </a:bodyPr>
          <a:lstStyle/>
          <a:p>
            <a:r>
              <a:rPr lang="en-GB" sz="1100" i="1" dirty="0"/>
              <a:t>Egyptian, artefact, </a:t>
            </a:r>
            <a:r>
              <a:rPr lang="en-GB" sz="1100" b="0" i="1" u="none" strike="noStrike" dirty="0">
                <a:solidFill>
                  <a:srgbClr val="000000"/>
                </a:solidFill>
                <a:effectLst/>
              </a:rPr>
              <a:t>hieroglyphics</a:t>
            </a:r>
          </a:p>
          <a:p>
            <a:r>
              <a:rPr lang="en-GB" sz="1100" b="0" i="1" u="none" strike="noStrike" dirty="0">
                <a:solidFill>
                  <a:srgbClr val="000000"/>
                </a:solidFill>
                <a:effectLst/>
              </a:rPr>
              <a:t>mummified</a:t>
            </a:r>
          </a:p>
          <a:p>
            <a:endParaRPr lang="en-GB" sz="1100" i="1" dirty="0"/>
          </a:p>
        </p:txBody>
      </p:sp>
      <p:sp>
        <p:nvSpPr>
          <p:cNvPr id="28" name="TextBox 27">
            <a:extLst>
              <a:ext uri="{FF2B5EF4-FFF2-40B4-BE49-F238E27FC236}">
                <a16:creationId xmlns:a16="http://schemas.microsoft.com/office/drawing/2014/main" id="{56EC63F7-B6BD-8216-F1F3-6A4A1CCCF659}"/>
              </a:ext>
            </a:extLst>
          </p:cNvPr>
          <p:cNvSpPr txBox="1"/>
          <p:nvPr/>
        </p:nvSpPr>
        <p:spPr>
          <a:xfrm>
            <a:off x="6680192" y="9962783"/>
            <a:ext cx="1434717" cy="769441"/>
          </a:xfrm>
          <a:prstGeom prst="rect">
            <a:avLst/>
          </a:prstGeom>
          <a:noFill/>
          <a:ln>
            <a:noFill/>
          </a:ln>
        </p:spPr>
        <p:txBody>
          <a:bodyPr wrap="square" rtlCol="0">
            <a:spAutoFit/>
          </a:bodyPr>
          <a:lstStyle/>
          <a:p>
            <a:r>
              <a:rPr lang="en-GB" sz="1100" i="1" dirty="0"/>
              <a:t>Industrial Revolution</a:t>
            </a:r>
          </a:p>
          <a:p>
            <a:r>
              <a:rPr lang="en-GB" sz="1100" b="0" i="1" u="none" strike="noStrike" dirty="0">
                <a:solidFill>
                  <a:srgbClr val="000000"/>
                </a:solidFill>
                <a:effectLst/>
              </a:rPr>
              <a:t>Steam Train</a:t>
            </a:r>
          </a:p>
          <a:p>
            <a:r>
              <a:rPr lang="en-GB" sz="1100" i="1" dirty="0">
                <a:solidFill>
                  <a:srgbClr val="000000"/>
                </a:solidFill>
              </a:rPr>
              <a:t>Nationalisation</a:t>
            </a:r>
            <a:endParaRPr lang="en-GB" sz="1100" b="0" i="1" u="none" strike="noStrike" dirty="0">
              <a:solidFill>
                <a:srgbClr val="000000"/>
              </a:solidFill>
              <a:effectLst/>
            </a:endParaRPr>
          </a:p>
          <a:p>
            <a:endParaRPr lang="en-GB" sz="1100" i="1" dirty="0"/>
          </a:p>
        </p:txBody>
      </p:sp>
      <p:cxnSp>
        <p:nvCxnSpPr>
          <p:cNvPr id="29" name="Straight Connector 28">
            <a:extLst>
              <a:ext uri="{FF2B5EF4-FFF2-40B4-BE49-F238E27FC236}">
                <a16:creationId xmlns:a16="http://schemas.microsoft.com/office/drawing/2014/main" id="{4998071D-DC41-3513-E403-AC02B41A03C2}"/>
              </a:ext>
            </a:extLst>
          </p:cNvPr>
          <p:cNvCxnSpPr>
            <a:cxnSpLocks/>
          </p:cNvCxnSpPr>
          <p:nvPr/>
        </p:nvCxnSpPr>
        <p:spPr>
          <a:xfrm flipV="1">
            <a:off x="8651919" y="10886114"/>
            <a:ext cx="152059" cy="265165"/>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DC0FFA6-EC48-89FD-EBE1-36F112EDA5D6}"/>
              </a:ext>
            </a:extLst>
          </p:cNvPr>
          <p:cNvSpPr txBox="1"/>
          <p:nvPr/>
        </p:nvSpPr>
        <p:spPr>
          <a:xfrm>
            <a:off x="4364587" y="7685229"/>
            <a:ext cx="5491635" cy="738664"/>
          </a:xfrm>
          <a:prstGeom prst="rect">
            <a:avLst/>
          </a:prstGeom>
          <a:noFill/>
          <a:ln>
            <a:noFill/>
          </a:ln>
        </p:spPr>
        <p:txBody>
          <a:bodyPr wrap="square" rtlCol="0">
            <a:spAutoFit/>
          </a:bodyPr>
          <a:lstStyle/>
          <a:p>
            <a:r>
              <a:rPr lang="en-GB" sz="1400" b="1" i="0" u="none" strike="noStrike" dirty="0">
                <a:solidFill>
                  <a:srgbClr val="000000"/>
                </a:solidFill>
                <a:effectLst/>
              </a:rPr>
              <a:t>A local history study </a:t>
            </a:r>
          </a:p>
          <a:p>
            <a:r>
              <a:rPr lang="en-US" sz="1400" b="1" i="0" u="none" strike="noStrike" dirty="0">
                <a:solidFill>
                  <a:srgbClr val="000000"/>
                </a:solidFill>
                <a:effectLst/>
              </a:rPr>
              <a:t>Changes in Britain from the Stone Age to Iron Age</a:t>
            </a:r>
            <a:endParaRPr lang="en-GB" sz="1400" b="1" dirty="0">
              <a:solidFill>
                <a:srgbClr val="000000"/>
              </a:solidFill>
            </a:endParaRPr>
          </a:p>
          <a:p>
            <a:r>
              <a:rPr lang="en-US" sz="1400" b="1" i="0" u="none" strike="noStrike" dirty="0">
                <a:solidFill>
                  <a:srgbClr val="000000"/>
                </a:solidFill>
                <a:effectLst/>
              </a:rPr>
              <a:t>The achievements of the earliest civilizations</a:t>
            </a:r>
            <a:endParaRPr lang="en-GB" sz="1400" b="1" i="1" dirty="0"/>
          </a:p>
        </p:txBody>
      </p:sp>
      <p:sp>
        <p:nvSpPr>
          <p:cNvPr id="34" name="TextBox 33">
            <a:extLst>
              <a:ext uri="{FF2B5EF4-FFF2-40B4-BE49-F238E27FC236}">
                <a16:creationId xmlns:a16="http://schemas.microsoft.com/office/drawing/2014/main" id="{E280DAA9-788C-96C3-EA12-0D4DEB72D159}"/>
              </a:ext>
            </a:extLst>
          </p:cNvPr>
          <p:cNvSpPr txBox="1"/>
          <p:nvPr/>
        </p:nvSpPr>
        <p:spPr>
          <a:xfrm>
            <a:off x="1795120" y="6066128"/>
            <a:ext cx="3198931" cy="769441"/>
          </a:xfrm>
          <a:prstGeom prst="rect">
            <a:avLst/>
          </a:prstGeom>
          <a:noFill/>
          <a:ln>
            <a:noFill/>
          </a:ln>
        </p:spPr>
        <p:txBody>
          <a:bodyPr wrap="square" rtlCol="0">
            <a:spAutoFit/>
          </a:bodyPr>
          <a:lstStyle/>
          <a:p>
            <a:pPr rtl="0">
              <a:spcBef>
                <a:spcPts val="0"/>
              </a:spcBef>
              <a:spcAft>
                <a:spcPts val="0"/>
              </a:spcAft>
            </a:pPr>
            <a:r>
              <a:rPr lang="en-GB" sz="1100" b="0" i="1" u="none" strike="noStrike" dirty="0">
                <a:solidFill>
                  <a:srgbClr val="000000"/>
                </a:solidFill>
                <a:effectLst/>
              </a:rPr>
              <a:t>Romulus, Remus, legend, Roman Empire, aqueduct, Roman soldier, palaestra, caldarium, frigidarium, Roman fort</a:t>
            </a:r>
            <a:r>
              <a:rPr lang="en-GB" sz="1000" dirty="0"/>
              <a:t/>
            </a:r>
            <a:br>
              <a:rPr lang="en-GB" sz="1000" dirty="0"/>
            </a:br>
            <a:endParaRPr lang="en-GB" sz="1100" dirty="0"/>
          </a:p>
        </p:txBody>
      </p:sp>
      <p:sp>
        <p:nvSpPr>
          <p:cNvPr id="35" name="TextBox 34">
            <a:extLst>
              <a:ext uri="{FF2B5EF4-FFF2-40B4-BE49-F238E27FC236}">
                <a16:creationId xmlns:a16="http://schemas.microsoft.com/office/drawing/2014/main" id="{57F09B50-077B-C900-8F15-322620F32E1F}"/>
              </a:ext>
            </a:extLst>
          </p:cNvPr>
          <p:cNvSpPr txBox="1"/>
          <p:nvPr/>
        </p:nvSpPr>
        <p:spPr>
          <a:xfrm>
            <a:off x="3012768" y="6560599"/>
            <a:ext cx="1140090" cy="261610"/>
          </a:xfrm>
          <a:prstGeom prst="rect">
            <a:avLst/>
          </a:prstGeom>
          <a:noFill/>
          <a:ln>
            <a:noFill/>
          </a:ln>
        </p:spPr>
        <p:txBody>
          <a:bodyPr wrap="square" rtlCol="0">
            <a:spAutoFit/>
          </a:bodyPr>
          <a:lstStyle/>
          <a:p>
            <a:r>
              <a:rPr lang="en-GB" sz="1100" b="1" dirty="0">
                <a:solidFill>
                  <a:schemeClr val="accent1"/>
                </a:solidFill>
              </a:rPr>
              <a:t>Hadrian’s Wall</a:t>
            </a:r>
          </a:p>
        </p:txBody>
      </p:sp>
      <p:cxnSp>
        <p:nvCxnSpPr>
          <p:cNvPr id="36" name="Straight Connector 35">
            <a:extLst>
              <a:ext uri="{FF2B5EF4-FFF2-40B4-BE49-F238E27FC236}">
                <a16:creationId xmlns:a16="http://schemas.microsoft.com/office/drawing/2014/main" id="{27AA4F53-74B5-AE2B-2FD8-9DC625EDF039}"/>
              </a:ext>
            </a:extLst>
          </p:cNvPr>
          <p:cNvCxnSpPr>
            <a:cxnSpLocks/>
          </p:cNvCxnSpPr>
          <p:nvPr/>
        </p:nvCxnSpPr>
        <p:spPr>
          <a:xfrm flipV="1">
            <a:off x="6550494" y="6609740"/>
            <a:ext cx="22966" cy="18785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A494FC5-1FC5-081A-B259-F96CA7D1269A}"/>
              </a:ext>
            </a:extLst>
          </p:cNvPr>
          <p:cNvCxnSpPr>
            <a:cxnSpLocks/>
          </p:cNvCxnSpPr>
          <p:nvPr/>
        </p:nvCxnSpPr>
        <p:spPr>
          <a:xfrm>
            <a:off x="2735579" y="7469299"/>
            <a:ext cx="9235" cy="162622"/>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0A76C1B-EE95-3C58-D8F2-C20454A61DC3}"/>
              </a:ext>
            </a:extLst>
          </p:cNvPr>
          <p:cNvSpPr txBox="1"/>
          <p:nvPr/>
        </p:nvSpPr>
        <p:spPr>
          <a:xfrm>
            <a:off x="5199688" y="6199243"/>
            <a:ext cx="3198931" cy="430887"/>
          </a:xfrm>
          <a:prstGeom prst="rect">
            <a:avLst/>
          </a:prstGeom>
          <a:noFill/>
          <a:ln>
            <a:noFill/>
          </a:ln>
        </p:spPr>
        <p:txBody>
          <a:bodyPr wrap="square" rtlCol="0">
            <a:spAutoFit/>
          </a:bodyPr>
          <a:lstStyle/>
          <a:p>
            <a:pPr rtl="0">
              <a:spcBef>
                <a:spcPts val="0"/>
              </a:spcBef>
              <a:spcAft>
                <a:spcPts val="0"/>
              </a:spcAft>
            </a:pPr>
            <a:r>
              <a:rPr lang="en-GB" sz="1100" b="0" i="1" u="none" strike="noStrike" dirty="0">
                <a:solidFill>
                  <a:srgbClr val="000000"/>
                </a:solidFill>
                <a:effectLst/>
              </a:rPr>
              <a:t>Invasion, Angles, Saxons, Jutes, Frisians, Scots, Picts, archaeology, historian, sources, evidence</a:t>
            </a:r>
            <a:endParaRPr lang="en-GB" sz="1100" i="1" dirty="0"/>
          </a:p>
        </p:txBody>
      </p:sp>
      <p:sp>
        <p:nvSpPr>
          <p:cNvPr id="44" name="TextBox 43">
            <a:extLst>
              <a:ext uri="{FF2B5EF4-FFF2-40B4-BE49-F238E27FC236}">
                <a16:creationId xmlns:a16="http://schemas.microsoft.com/office/drawing/2014/main" id="{C5155286-9FF2-998F-215A-3152847F1A45}"/>
              </a:ext>
            </a:extLst>
          </p:cNvPr>
          <p:cNvSpPr txBox="1"/>
          <p:nvPr/>
        </p:nvSpPr>
        <p:spPr>
          <a:xfrm>
            <a:off x="1950555" y="7647947"/>
            <a:ext cx="2319647" cy="430887"/>
          </a:xfrm>
          <a:prstGeom prst="rect">
            <a:avLst/>
          </a:prstGeom>
          <a:noFill/>
          <a:ln>
            <a:noFill/>
          </a:ln>
        </p:spPr>
        <p:txBody>
          <a:bodyPr wrap="square" rtlCol="0">
            <a:spAutoFit/>
          </a:bodyPr>
          <a:lstStyle/>
          <a:p>
            <a:pPr rtl="0">
              <a:spcBef>
                <a:spcPts val="0"/>
              </a:spcBef>
              <a:spcAft>
                <a:spcPts val="0"/>
              </a:spcAft>
            </a:pPr>
            <a:r>
              <a:rPr lang="en-US" sz="1100" b="0" i="1" u="none" strike="noStrike" dirty="0">
                <a:solidFill>
                  <a:srgbClr val="000000"/>
                </a:solidFill>
                <a:effectLst/>
              </a:rPr>
              <a:t>Ancient, modern, Greece, chronology, empire, timeline, BC / AD</a:t>
            </a:r>
            <a:endParaRPr lang="en-GB" sz="1100" i="1" dirty="0"/>
          </a:p>
        </p:txBody>
      </p:sp>
      <p:sp>
        <p:nvSpPr>
          <p:cNvPr id="49" name="TextBox 48">
            <a:extLst>
              <a:ext uri="{FF2B5EF4-FFF2-40B4-BE49-F238E27FC236}">
                <a16:creationId xmlns:a16="http://schemas.microsoft.com/office/drawing/2014/main" id="{C6597152-F740-2A81-3014-AF6C7E14ECF3}"/>
              </a:ext>
            </a:extLst>
          </p:cNvPr>
          <p:cNvSpPr txBox="1"/>
          <p:nvPr/>
        </p:nvSpPr>
        <p:spPr>
          <a:xfrm>
            <a:off x="2623630" y="5437672"/>
            <a:ext cx="2841206" cy="600164"/>
          </a:xfrm>
          <a:prstGeom prst="rect">
            <a:avLst/>
          </a:prstGeom>
          <a:noFill/>
          <a:ln>
            <a:noFill/>
          </a:ln>
        </p:spPr>
        <p:txBody>
          <a:bodyPr wrap="square" rtlCol="0">
            <a:spAutoFit/>
          </a:bodyPr>
          <a:lstStyle/>
          <a:p>
            <a:pPr rtl="0">
              <a:spcBef>
                <a:spcPts val="0"/>
              </a:spcBef>
              <a:spcAft>
                <a:spcPts val="0"/>
              </a:spcAft>
            </a:pPr>
            <a:r>
              <a:rPr lang="en-GB" sz="1100" b="0" i="1" u="none" strike="noStrike" dirty="0">
                <a:solidFill>
                  <a:srgbClr val="000000"/>
                </a:solidFill>
                <a:effectLst/>
              </a:rPr>
              <a:t>Civilisation, Mesoamerica, vigesimal number system, evidence, primary source, secondary source</a:t>
            </a:r>
            <a:endParaRPr lang="en-GB" sz="1100" i="1" dirty="0"/>
          </a:p>
        </p:txBody>
      </p:sp>
      <p:sp>
        <p:nvSpPr>
          <p:cNvPr id="52" name="TextBox 51">
            <a:extLst>
              <a:ext uri="{FF2B5EF4-FFF2-40B4-BE49-F238E27FC236}">
                <a16:creationId xmlns:a16="http://schemas.microsoft.com/office/drawing/2014/main" id="{0B37D9A8-152F-C034-7D1A-4780C0D60809}"/>
              </a:ext>
            </a:extLst>
          </p:cNvPr>
          <p:cNvSpPr txBox="1"/>
          <p:nvPr/>
        </p:nvSpPr>
        <p:spPr>
          <a:xfrm>
            <a:off x="5678651" y="5523120"/>
            <a:ext cx="1878967" cy="600164"/>
          </a:xfrm>
          <a:prstGeom prst="rect">
            <a:avLst/>
          </a:prstGeom>
          <a:noFill/>
          <a:ln>
            <a:noFill/>
          </a:ln>
        </p:spPr>
        <p:txBody>
          <a:bodyPr wrap="square" rtlCol="0">
            <a:spAutoFit/>
          </a:bodyPr>
          <a:lstStyle/>
          <a:p>
            <a:pPr rtl="0">
              <a:spcBef>
                <a:spcPts val="0"/>
              </a:spcBef>
              <a:spcAft>
                <a:spcPts val="0"/>
              </a:spcAft>
            </a:pPr>
            <a:r>
              <a:rPr lang="en-GB" sz="1100" b="0" i="1" u="none" strike="noStrike" dirty="0">
                <a:solidFill>
                  <a:srgbClr val="000000"/>
                </a:solidFill>
                <a:effectLst/>
              </a:rPr>
              <a:t>William the Conqueror</a:t>
            </a:r>
          </a:p>
          <a:p>
            <a:pPr rtl="0">
              <a:spcBef>
                <a:spcPts val="0"/>
              </a:spcBef>
              <a:spcAft>
                <a:spcPts val="0"/>
              </a:spcAft>
            </a:pPr>
            <a:r>
              <a:rPr lang="en-GB" sz="1100" b="0" i="1" u="none" strike="noStrike" dirty="0">
                <a:solidFill>
                  <a:srgbClr val="000000"/>
                </a:solidFill>
                <a:effectLst/>
              </a:rPr>
              <a:t>Battle of Hastings.</a:t>
            </a:r>
            <a:endParaRPr lang="en-GB" sz="1100" i="1" dirty="0">
              <a:solidFill>
                <a:srgbClr val="000000"/>
              </a:solidFill>
            </a:endParaRPr>
          </a:p>
          <a:p>
            <a:pPr rtl="0">
              <a:spcBef>
                <a:spcPts val="0"/>
              </a:spcBef>
              <a:spcAft>
                <a:spcPts val="0"/>
              </a:spcAft>
            </a:pPr>
            <a:r>
              <a:rPr lang="en-GB" sz="1100" b="0" i="1" u="none" strike="noStrike" dirty="0">
                <a:solidFill>
                  <a:srgbClr val="000000"/>
                </a:solidFill>
                <a:effectLst/>
              </a:rPr>
              <a:t>Godwin of Wessex</a:t>
            </a:r>
            <a:endParaRPr lang="en-GB" sz="1100" i="1" dirty="0"/>
          </a:p>
        </p:txBody>
      </p:sp>
      <p:sp>
        <p:nvSpPr>
          <p:cNvPr id="57" name="TextBox 56">
            <a:extLst>
              <a:ext uri="{FF2B5EF4-FFF2-40B4-BE49-F238E27FC236}">
                <a16:creationId xmlns:a16="http://schemas.microsoft.com/office/drawing/2014/main" id="{F795D514-8CA9-4E90-3A3E-4A6DF883BACE}"/>
              </a:ext>
            </a:extLst>
          </p:cNvPr>
          <p:cNvSpPr txBox="1"/>
          <p:nvPr/>
        </p:nvSpPr>
        <p:spPr>
          <a:xfrm>
            <a:off x="7559894" y="5474948"/>
            <a:ext cx="1878967" cy="600164"/>
          </a:xfrm>
          <a:prstGeom prst="rect">
            <a:avLst/>
          </a:prstGeom>
          <a:noFill/>
          <a:ln>
            <a:noFill/>
          </a:ln>
        </p:spPr>
        <p:txBody>
          <a:bodyPr wrap="square" rtlCol="0">
            <a:spAutoFit/>
          </a:bodyPr>
          <a:lstStyle/>
          <a:p>
            <a:pPr rtl="0">
              <a:spcBef>
                <a:spcPts val="0"/>
              </a:spcBef>
              <a:spcAft>
                <a:spcPts val="0"/>
              </a:spcAft>
            </a:pPr>
            <a:r>
              <a:rPr lang="en-GB" sz="1100" b="0" i="0" u="none" strike="noStrike" dirty="0">
                <a:solidFill>
                  <a:srgbClr val="000000"/>
                </a:solidFill>
                <a:effectLst/>
              </a:rPr>
              <a:t>Walter </a:t>
            </a:r>
            <a:r>
              <a:rPr lang="en-GB" sz="1100" b="0" i="0" u="none" strike="noStrike" dirty="0" err="1">
                <a:solidFill>
                  <a:srgbClr val="000000"/>
                </a:solidFill>
                <a:effectLst/>
              </a:rPr>
              <a:t>Tull</a:t>
            </a:r>
            <a:endParaRPr lang="en-GB" sz="1100" dirty="0">
              <a:solidFill>
                <a:srgbClr val="000000"/>
              </a:solidFill>
            </a:endParaRPr>
          </a:p>
          <a:p>
            <a:pPr rtl="0">
              <a:spcBef>
                <a:spcPts val="0"/>
              </a:spcBef>
              <a:spcAft>
                <a:spcPts val="0"/>
              </a:spcAft>
            </a:pPr>
            <a:r>
              <a:rPr lang="en-GB" sz="1100" i="1" dirty="0">
                <a:solidFill>
                  <a:srgbClr val="000000"/>
                </a:solidFill>
              </a:rPr>
              <a:t>1914 – 1918</a:t>
            </a:r>
          </a:p>
          <a:p>
            <a:pPr rtl="0">
              <a:spcBef>
                <a:spcPts val="0"/>
              </a:spcBef>
              <a:spcAft>
                <a:spcPts val="0"/>
              </a:spcAft>
            </a:pPr>
            <a:r>
              <a:rPr lang="en-GB" sz="1100" b="0" i="0" u="none" strike="noStrike" dirty="0">
                <a:solidFill>
                  <a:srgbClr val="000000"/>
                </a:solidFill>
                <a:effectLst/>
              </a:rPr>
              <a:t>Remembrance Day</a:t>
            </a:r>
            <a:endParaRPr lang="en-GB" sz="1100" i="1" dirty="0"/>
          </a:p>
        </p:txBody>
      </p:sp>
      <p:cxnSp>
        <p:nvCxnSpPr>
          <p:cNvPr id="65" name="Straight Connector 64">
            <a:extLst>
              <a:ext uri="{FF2B5EF4-FFF2-40B4-BE49-F238E27FC236}">
                <a16:creationId xmlns:a16="http://schemas.microsoft.com/office/drawing/2014/main" id="{B13D407D-EF9A-42CC-ADBF-8943A5BFAB0B}"/>
              </a:ext>
            </a:extLst>
          </p:cNvPr>
          <p:cNvCxnSpPr>
            <a:cxnSpLocks/>
          </p:cNvCxnSpPr>
          <p:nvPr/>
        </p:nvCxnSpPr>
        <p:spPr>
          <a:xfrm flipH="1">
            <a:off x="1112789" y="6956482"/>
            <a:ext cx="161574" cy="85580"/>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48FC26E-5849-1C48-1E30-0EAC52CE259D}"/>
              </a:ext>
            </a:extLst>
          </p:cNvPr>
          <p:cNvCxnSpPr>
            <a:cxnSpLocks/>
          </p:cNvCxnSpPr>
          <p:nvPr/>
        </p:nvCxnSpPr>
        <p:spPr>
          <a:xfrm flipH="1" flipV="1">
            <a:off x="1271121" y="4902723"/>
            <a:ext cx="42537" cy="186292"/>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CB74D533-4D0A-3DDC-EA80-FA6AF34D100E}"/>
              </a:ext>
            </a:extLst>
          </p:cNvPr>
          <p:cNvSpPr txBox="1"/>
          <p:nvPr/>
        </p:nvSpPr>
        <p:spPr>
          <a:xfrm>
            <a:off x="2974367" y="3902337"/>
            <a:ext cx="5491635" cy="954107"/>
          </a:xfrm>
          <a:prstGeom prst="rect">
            <a:avLst/>
          </a:prstGeom>
          <a:noFill/>
          <a:ln>
            <a:noFill/>
          </a:ln>
        </p:spPr>
        <p:txBody>
          <a:bodyPr wrap="square" rtlCol="0">
            <a:spAutoFit/>
          </a:bodyPr>
          <a:lstStyle/>
          <a:p>
            <a:r>
              <a:rPr lang="en-US" sz="1400" b="1" i="0" u="none" strike="noStrike" dirty="0">
                <a:solidFill>
                  <a:srgbClr val="000000"/>
                </a:solidFill>
                <a:effectLst/>
              </a:rPr>
              <a:t> Turning point in British History</a:t>
            </a:r>
          </a:p>
          <a:p>
            <a:r>
              <a:rPr lang="en-US" sz="1400" b="1" i="0" u="none" strike="noStrike" dirty="0">
                <a:solidFill>
                  <a:srgbClr val="000000"/>
                </a:solidFill>
                <a:effectLst/>
              </a:rPr>
              <a:t>A non-European society that provides contrasts with British history </a:t>
            </a:r>
            <a:endParaRPr lang="en-US" sz="1400" b="1" dirty="0">
              <a:solidFill>
                <a:srgbClr val="000000"/>
              </a:solidFill>
            </a:endParaRPr>
          </a:p>
          <a:p>
            <a:r>
              <a:rPr lang="en-US" sz="1400" b="1" i="0" u="none" strike="noStrike" dirty="0">
                <a:solidFill>
                  <a:srgbClr val="000000"/>
                </a:solidFill>
                <a:effectLst/>
              </a:rPr>
              <a:t>The Viking and Anglo-Saxon struggle for the kingdom of England </a:t>
            </a:r>
          </a:p>
          <a:p>
            <a:endParaRPr lang="en-GB" sz="1400" b="1" i="1" dirty="0"/>
          </a:p>
        </p:txBody>
      </p:sp>
      <p:sp>
        <p:nvSpPr>
          <p:cNvPr id="82" name="TextBox 81">
            <a:extLst>
              <a:ext uri="{FF2B5EF4-FFF2-40B4-BE49-F238E27FC236}">
                <a16:creationId xmlns:a16="http://schemas.microsoft.com/office/drawing/2014/main" id="{D6B32C2B-52E8-F51A-8D29-D2233B964416}"/>
              </a:ext>
            </a:extLst>
          </p:cNvPr>
          <p:cNvSpPr txBox="1"/>
          <p:nvPr/>
        </p:nvSpPr>
        <p:spPr>
          <a:xfrm>
            <a:off x="3402228" y="1035179"/>
            <a:ext cx="4302512" cy="523220"/>
          </a:xfrm>
          <a:prstGeom prst="rect">
            <a:avLst/>
          </a:prstGeom>
          <a:noFill/>
          <a:ln>
            <a:noFill/>
          </a:ln>
        </p:spPr>
        <p:txBody>
          <a:bodyPr wrap="square" rtlCol="0">
            <a:spAutoFit/>
          </a:bodyPr>
          <a:lstStyle/>
          <a:p>
            <a:r>
              <a:rPr lang="en-US" sz="1400" b="1" i="0" u="none" strike="noStrike" dirty="0">
                <a:solidFill>
                  <a:srgbClr val="000000"/>
                </a:solidFill>
                <a:effectLst/>
              </a:rPr>
              <a:t>A study of a theme in British history that extends pupils’ chronological knowledge  </a:t>
            </a:r>
            <a:endParaRPr lang="en-GB" sz="1400" b="1" i="1" dirty="0"/>
          </a:p>
        </p:txBody>
      </p:sp>
      <p:cxnSp>
        <p:nvCxnSpPr>
          <p:cNvPr id="87" name="Straight Connector 86">
            <a:extLst>
              <a:ext uri="{FF2B5EF4-FFF2-40B4-BE49-F238E27FC236}">
                <a16:creationId xmlns:a16="http://schemas.microsoft.com/office/drawing/2014/main" id="{70121058-F0DE-599C-48FF-31C3E27ABDF2}"/>
              </a:ext>
            </a:extLst>
          </p:cNvPr>
          <p:cNvCxnSpPr>
            <a:cxnSpLocks/>
          </p:cNvCxnSpPr>
          <p:nvPr/>
        </p:nvCxnSpPr>
        <p:spPr>
          <a:xfrm flipV="1">
            <a:off x="4830036" y="2236728"/>
            <a:ext cx="0" cy="182192"/>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5B51663D-21A5-F652-2C1E-3FD597DB246C}"/>
              </a:ext>
            </a:extLst>
          </p:cNvPr>
          <p:cNvSpPr txBox="1"/>
          <p:nvPr/>
        </p:nvSpPr>
        <p:spPr>
          <a:xfrm>
            <a:off x="1848404" y="3330462"/>
            <a:ext cx="2178383" cy="600164"/>
          </a:xfrm>
          <a:prstGeom prst="rect">
            <a:avLst/>
          </a:prstGeom>
          <a:noFill/>
          <a:ln>
            <a:noFill/>
          </a:ln>
        </p:spPr>
        <p:txBody>
          <a:bodyPr wrap="square" rtlCol="0">
            <a:spAutoFit/>
          </a:bodyPr>
          <a:lstStyle/>
          <a:p>
            <a:pPr rtl="0">
              <a:spcBef>
                <a:spcPts val="0"/>
              </a:spcBef>
              <a:spcAft>
                <a:spcPts val="0"/>
              </a:spcAft>
            </a:pPr>
            <a:r>
              <a:rPr lang="en-GB" sz="1100" i="1" dirty="0"/>
              <a:t>King John, Queen Anne </a:t>
            </a:r>
          </a:p>
          <a:p>
            <a:pPr rtl="0">
              <a:spcBef>
                <a:spcPts val="0"/>
              </a:spcBef>
              <a:spcAft>
                <a:spcPts val="0"/>
              </a:spcAft>
            </a:pPr>
            <a:r>
              <a:rPr lang="en-GB" sz="1100" i="1" dirty="0"/>
              <a:t>Commonwealth </a:t>
            </a:r>
          </a:p>
          <a:p>
            <a:pPr rtl="0">
              <a:spcBef>
                <a:spcPts val="0"/>
              </a:spcBef>
              <a:spcAft>
                <a:spcPts val="0"/>
              </a:spcAft>
            </a:pPr>
            <a:r>
              <a:rPr lang="en-GB" sz="1100" i="1" dirty="0"/>
              <a:t>National Anthem</a:t>
            </a:r>
          </a:p>
        </p:txBody>
      </p:sp>
      <p:sp>
        <p:nvSpPr>
          <p:cNvPr id="108" name="TextBox 107">
            <a:extLst>
              <a:ext uri="{FF2B5EF4-FFF2-40B4-BE49-F238E27FC236}">
                <a16:creationId xmlns:a16="http://schemas.microsoft.com/office/drawing/2014/main" id="{9983EC99-8B59-2867-F4D2-0D7A6B873120}"/>
              </a:ext>
            </a:extLst>
          </p:cNvPr>
          <p:cNvSpPr txBox="1"/>
          <p:nvPr/>
        </p:nvSpPr>
        <p:spPr>
          <a:xfrm>
            <a:off x="3704641" y="3359260"/>
            <a:ext cx="1734127" cy="430887"/>
          </a:xfrm>
          <a:prstGeom prst="rect">
            <a:avLst/>
          </a:prstGeom>
          <a:noFill/>
          <a:ln>
            <a:noFill/>
          </a:ln>
        </p:spPr>
        <p:txBody>
          <a:bodyPr wrap="square" rtlCol="0">
            <a:spAutoFit/>
          </a:bodyPr>
          <a:lstStyle/>
          <a:p>
            <a:pPr rtl="0">
              <a:spcBef>
                <a:spcPts val="0"/>
              </a:spcBef>
              <a:spcAft>
                <a:spcPts val="0"/>
              </a:spcAft>
            </a:pPr>
            <a:r>
              <a:rPr lang="en-US" sz="1100" b="0" i="1" u="none" strike="noStrike" dirty="0">
                <a:solidFill>
                  <a:srgbClr val="000000"/>
                </a:solidFill>
                <a:effectLst/>
              </a:rPr>
              <a:t>Crime, punishment, judge, jury, court, trial, law</a:t>
            </a:r>
            <a:endParaRPr lang="en-GB" sz="1100" i="1" dirty="0"/>
          </a:p>
        </p:txBody>
      </p:sp>
      <p:sp>
        <p:nvSpPr>
          <p:cNvPr id="109" name="TextBox 108">
            <a:extLst>
              <a:ext uri="{FF2B5EF4-FFF2-40B4-BE49-F238E27FC236}">
                <a16:creationId xmlns:a16="http://schemas.microsoft.com/office/drawing/2014/main" id="{3294DD61-22C5-E4D8-41E4-4B91AC899EA6}"/>
              </a:ext>
            </a:extLst>
          </p:cNvPr>
          <p:cNvSpPr txBox="1"/>
          <p:nvPr/>
        </p:nvSpPr>
        <p:spPr>
          <a:xfrm>
            <a:off x="5903481" y="3338432"/>
            <a:ext cx="1819974" cy="600164"/>
          </a:xfrm>
          <a:prstGeom prst="rect">
            <a:avLst/>
          </a:prstGeom>
          <a:noFill/>
          <a:ln>
            <a:noFill/>
          </a:ln>
        </p:spPr>
        <p:txBody>
          <a:bodyPr wrap="square" rtlCol="0">
            <a:spAutoFit/>
          </a:bodyPr>
          <a:lstStyle/>
          <a:p>
            <a:pPr rtl="0">
              <a:spcBef>
                <a:spcPts val="0"/>
              </a:spcBef>
              <a:spcAft>
                <a:spcPts val="0"/>
              </a:spcAft>
            </a:pPr>
            <a:r>
              <a:rPr lang="en-GB" sz="1100" b="0" i="1" u="none" strike="noStrike" dirty="0">
                <a:solidFill>
                  <a:srgbClr val="000000"/>
                </a:solidFill>
                <a:effectLst/>
              </a:rPr>
              <a:t>Roman, Medieval/Middle Ages, Victorian, leisure, entertainment</a:t>
            </a:r>
            <a:endParaRPr lang="en-GB" sz="1100" i="1" dirty="0"/>
          </a:p>
        </p:txBody>
      </p:sp>
      <p:pic>
        <p:nvPicPr>
          <p:cNvPr id="110" name="Picture 109" descr="Remembrance Sunday - Your Stories | OpenAge">
            <a:extLst>
              <a:ext uri="{FF2B5EF4-FFF2-40B4-BE49-F238E27FC236}">
                <a16:creationId xmlns:a16="http://schemas.microsoft.com/office/drawing/2014/main" id="{33CC1BB7-32C5-8419-AFF8-BB6D915DB11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30383" y="6055797"/>
            <a:ext cx="1082988" cy="655110"/>
          </a:xfrm>
          <a:prstGeom prst="rect">
            <a:avLst/>
          </a:prstGeom>
          <a:noFill/>
          <a:ln>
            <a:noFill/>
          </a:ln>
        </p:spPr>
      </p:pic>
    </p:spTree>
    <p:extLst>
      <p:ext uri="{BB962C8B-B14F-4D97-AF65-F5344CB8AC3E}">
        <p14:creationId xmlns:p14="http://schemas.microsoft.com/office/powerpoint/2010/main" val="5452178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5430</TotalTime>
  <Words>991</Words>
  <Application>Microsoft Office PowerPoint</Application>
  <PresentationFormat>Custom</PresentationFormat>
  <Paragraphs>235</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St Mary's Catholic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Peachey</dc:creator>
  <cp:lastModifiedBy>Mary Douglas</cp:lastModifiedBy>
  <cp:revision>543</cp:revision>
  <cp:lastPrinted>2023-03-23T12:53:33Z</cp:lastPrinted>
  <dcterms:created xsi:type="dcterms:W3CDTF">2018-02-08T08:28:53Z</dcterms:created>
  <dcterms:modified xsi:type="dcterms:W3CDTF">2023-06-26T07:12:08Z</dcterms:modified>
</cp:coreProperties>
</file>