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45" d="100"/>
          <a:sy n="45" d="100"/>
        </p:scale>
        <p:origin x="41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7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23.png"/><Relationship Id="rId5" Type="http://schemas.openxmlformats.org/officeDocument/2006/relationships/image" Target="../media/image3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2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08546" y="216290"/>
            <a:ext cx="9271513" cy="17054871"/>
          </a:xfrm>
          <a:prstGeom prst="rect">
            <a:avLst/>
          </a:prstGeom>
          <a:solidFill>
            <a:schemeClr val="bg1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62007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5836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909718" y="1552219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723521" y="1337095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723520" y="13413511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52482" y="1123813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761880" y="684602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768068" y="688286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675428" y="458113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7790117" y="250408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7796306" y="2540931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13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666086" y="8991247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71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966688" y="1416689"/>
            <a:ext cx="731521" cy="64299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1900923" y="2232155"/>
            <a:ext cx="883544" cy="5192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896701" y="154378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736663" y="1117627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66086" y="896791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57214" y="453822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512" y="314818"/>
            <a:ext cx="1580398" cy="1764030"/>
          </a:xfrm>
          <a:prstGeom prst="rect">
            <a:avLst/>
          </a:prstGeom>
        </p:spPr>
      </p:pic>
      <p:sp>
        <p:nvSpPr>
          <p:cNvPr id="106" name="Rectangle 105"/>
          <p:cNvSpPr/>
          <p:nvPr/>
        </p:nvSpPr>
        <p:spPr>
          <a:xfrm>
            <a:off x="642608" y="332103"/>
            <a:ext cx="5278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1F1F1F"/>
                </a:solidFill>
              </a:rPr>
              <a:t>Subject learning </a:t>
            </a:r>
            <a:r>
              <a:rPr lang="en-GB" sz="2800" b="1" dirty="0" smtClean="0">
                <a:solidFill>
                  <a:srgbClr val="1F1F1F"/>
                </a:solidFill>
              </a:rPr>
              <a:t>journey – Careers</a:t>
            </a:r>
            <a:endParaRPr lang="en-GB" sz="2800" b="1" dirty="0"/>
          </a:p>
        </p:txBody>
      </p:sp>
      <p:grpSp>
        <p:nvGrpSpPr>
          <p:cNvPr id="57" name="Group 56"/>
          <p:cNvGrpSpPr/>
          <p:nvPr/>
        </p:nvGrpSpPr>
        <p:grpSpPr>
          <a:xfrm>
            <a:off x="6931746" y="2890677"/>
            <a:ext cx="1193878" cy="1842629"/>
            <a:chOff x="6514839" y="2947115"/>
            <a:chExt cx="1193878" cy="1842629"/>
          </a:xfrm>
        </p:grpSpPr>
        <p:grpSp>
          <p:nvGrpSpPr>
            <p:cNvPr id="59" name="Group 58"/>
            <p:cNvGrpSpPr/>
            <p:nvPr/>
          </p:nvGrpSpPr>
          <p:grpSpPr>
            <a:xfrm>
              <a:off x="6514839" y="2947115"/>
              <a:ext cx="850498" cy="1842629"/>
              <a:chOff x="6518436" y="11533034"/>
              <a:chExt cx="850498" cy="1842629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4180" y="12762495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6729613" y="11533034"/>
                <a:ext cx="79255" cy="658425"/>
              </a:xfrm>
              <a:prstGeom prst="rect">
                <a:avLst/>
              </a:prstGeom>
            </p:spPr>
          </p:pic>
          <p:sp>
            <p:nvSpPr>
              <p:cNvPr id="69" name="TextBox 68"/>
              <p:cNvSpPr txBox="1"/>
              <p:nvPr/>
            </p:nvSpPr>
            <p:spPr>
              <a:xfrm>
                <a:off x="6518436" y="12239275"/>
                <a:ext cx="850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Careers Week</a:t>
                </a:r>
                <a:endParaRPr lang="en-GB" sz="1400" dirty="0"/>
              </a:p>
            </p:txBody>
          </p:sp>
        </p:grpSp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5"/>
            <a:srcRect l="10436" t="6523" r="10543" b="20987"/>
            <a:stretch/>
          </p:blipFill>
          <p:spPr>
            <a:xfrm>
              <a:off x="6991253" y="4044413"/>
              <a:ext cx="717464" cy="658169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6920232" y="7212390"/>
            <a:ext cx="1193878" cy="1842629"/>
            <a:chOff x="6514839" y="2947115"/>
            <a:chExt cx="1193878" cy="1842629"/>
          </a:xfrm>
        </p:grpSpPr>
        <p:grpSp>
          <p:nvGrpSpPr>
            <p:cNvPr id="73" name="Group 72"/>
            <p:cNvGrpSpPr/>
            <p:nvPr/>
          </p:nvGrpSpPr>
          <p:grpSpPr>
            <a:xfrm>
              <a:off x="6514839" y="2947115"/>
              <a:ext cx="850498" cy="1842629"/>
              <a:chOff x="6518436" y="11533034"/>
              <a:chExt cx="850498" cy="1842629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4180" y="12762495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6729613" y="11533034"/>
                <a:ext cx="79255" cy="658425"/>
              </a:xfrm>
              <a:prstGeom prst="rect">
                <a:avLst/>
              </a:prstGeom>
            </p:spPr>
          </p:pic>
          <p:sp>
            <p:nvSpPr>
              <p:cNvPr id="77" name="TextBox 76"/>
              <p:cNvSpPr txBox="1"/>
              <p:nvPr/>
            </p:nvSpPr>
            <p:spPr>
              <a:xfrm>
                <a:off x="6518436" y="12239275"/>
                <a:ext cx="850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Careers Week</a:t>
                </a:r>
                <a:endParaRPr lang="en-GB" sz="1400" dirty="0"/>
              </a:p>
            </p:txBody>
          </p:sp>
        </p:grpSp>
        <p:pic>
          <p:nvPicPr>
            <p:cNvPr id="74" name="Picture 73"/>
            <p:cNvPicPr>
              <a:picLocks noChangeAspect="1"/>
            </p:cNvPicPr>
            <p:nvPr/>
          </p:nvPicPr>
          <p:blipFill rotWithShape="1">
            <a:blip r:embed="rId5"/>
            <a:srcRect l="10436" t="6523" r="10543" b="20987"/>
            <a:stretch/>
          </p:blipFill>
          <p:spPr>
            <a:xfrm>
              <a:off x="6991253" y="4044413"/>
              <a:ext cx="717464" cy="658169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7020505" y="11617226"/>
            <a:ext cx="1193878" cy="1842629"/>
            <a:chOff x="6514839" y="2947115"/>
            <a:chExt cx="1193878" cy="1842629"/>
          </a:xfrm>
        </p:grpSpPr>
        <p:grpSp>
          <p:nvGrpSpPr>
            <p:cNvPr id="79" name="Group 78"/>
            <p:cNvGrpSpPr/>
            <p:nvPr/>
          </p:nvGrpSpPr>
          <p:grpSpPr>
            <a:xfrm>
              <a:off x="6514839" y="2947115"/>
              <a:ext cx="850498" cy="1842629"/>
              <a:chOff x="6518436" y="11533034"/>
              <a:chExt cx="850498" cy="1842629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4180" y="12762495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2" name="Picture 8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6729613" y="11533034"/>
                <a:ext cx="79255" cy="658425"/>
              </a:xfrm>
              <a:prstGeom prst="rect">
                <a:avLst/>
              </a:prstGeom>
            </p:spPr>
          </p:pic>
          <p:sp>
            <p:nvSpPr>
              <p:cNvPr id="83" name="TextBox 82"/>
              <p:cNvSpPr txBox="1"/>
              <p:nvPr/>
            </p:nvSpPr>
            <p:spPr>
              <a:xfrm>
                <a:off x="6518436" y="12239275"/>
                <a:ext cx="850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Careers Week</a:t>
                </a:r>
                <a:endParaRPr lang="en-GB" sz="1400" dirty="0"/>
              </a:p>
            </p:txBody>
          </p:sp>
        </p:grpSp>
        <p:pic>
          <p:nvPicPr>
            <p:cNvPr id="80" name="Picture 79"/>
            <p:cNvPicPr>
              <a:picLocks noChangeAspect="1"/>
            </p:cNvPicPr>
            <p:nvPr/>
          </p:nvPicPr>
          <p:blipFill rotWithShape="1">
            <a:blip r:embed="rId5"/>
            <a:srcRect l="10436" t="6523" r="10543" b="20987"/>
            <a:stretch/>
          </p:blipFill>
          <p:spPr>
            <a:xfrm>
              <a:off x="6991253" y="4044413"/>
              <a:ext cx="717464" cy="658169"/>
            </a:xfrm>
            <a:prstGeom prst="rect">
              <a:avLst/>
            </a:prstGeom>
          </p:spPr>
        </p:pic>
      </p:grpSp>
      <p:grpSp>
        <p:nvGrpSpPr>
          <p:cNvPr id="91" name="Group 90"/>
          <p:cNvGrpSpPr/>
          <p:nvPr/>
        </p:nvGrpSpPr>
        <p:grpSpPr>
          <a:xfrm>
            <a:off x="2593798" y="5114630"/>
            <a:ext cx="1553996" cy="1842629"/>
            <a:chOff x="2593798" y="5114630"/>
            <a:chExt cx="1553996" cy="1842629"/>
          </a:xfrm>
        </p:grpSpPr>
        <p:grpSp>
          <p:nvGrpSpPr>
            <p:cNvPr id="92" name="Group 91"/>
            <p:cNvGrpSpPr/>
            <p:nvPr/>
          </p:nvGrpSpPr>
          <p:grpSpPr>
            <a:xfrm>
              <a:off x="3297296" y="5114630"/>
              <a:ext cx="850498" cy="1842629"/>
              <a:chOff x="6518436" y="11533034"/>
              <a:chExt cx="850498" cy="1842629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4180" y="12762495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5" name="Picture 9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6729613" y="11533034"/>
                <a:ext cx="79255" cy="658425"/>
              </a:xfrm>
              <a:prstGeom prst="rect">
                <a:avLst/>
              </a:prstGeom>
            </p:spPr>
          </p:pic>
          <p:sp>
            <p:nvSpPr>
              <p:cNvPr id="96" name="TextBox 95"/>
              <p:cNvSpPr txBox="1"/>
              <p:nvPr/>
            </p:nvSpPr>
            <p:spPr>
              <a:xfrm>
                <a:off x="6518436" y="12239275"/>
                <a:ext cx="850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Careers Week</a:t>
                </a:r>
                <a:endParaRPr lang="en-GB" sz="1400" dirty="0"/>
              </a:p>
            </p:txBody>
          </p:sp>
        </p:grpSp>
        <p:pic>
          <p:nvPicPr>
            <p:cNvPr id="93" name="Picture 92"/>
            <p:cNvPicPr>
              <a:picLocks noChangeAspect="1"/>
            </p:cNvPicPr>
            <p:nvPr/>
          </p:nvPicPr>
          <p:blipFill rotWithShape="1">
            <a:blip r:embed="rId5"/>
            <a:srcRect l="10436" t="6523" r="10543" b="20987"/>
            <a:stretch/>
          </p:blipFill>
          <p:spPr>
            <a:xfrm>
              <a:off x="2593798" y="5394735"/>
              <a:ext cx="717464" cy="658169"/>
            </a:xfrm>
            <a:prstGeom prst="rect">
              <a:avLst/>
            </a:prstGeom>
          </p:spPr>
        </p:pic>
      </p:grpSp>
      <p:grpSp>
        <p:nvGrpSpPr>
          <p:cNvPr id="97" name="Group 96"/>
          <p:cNvGrpSpPr/>
          <p:nvPr/>
        </p:nvGrpSpPr>
        <p:grpSpPr>
          <a:xfrm>
            <a:off x="2482936" y="9450636"/>
            <a:ext cx="1553996" cy="1842629"/>
            <a:chOff x="2593798" y="5114630"/>
            <a:chExt cx="1553996" cy="1842629"/>
          </a:xfrm>
        </p:grpSpPr>
        <p:grpSp>
          <p:nvGrpSpPr>
            <p:cNvPr id="98" name="Group 97"/>
            <p:cNvGrpSpPr/>
            <p:nvPr/>
          </p:nvGrpSpPr>
          <p:grpSpPr>
            <a:xfrm>
              <a:off x="3297296" y="5114630"/>
              <a:ext cx="850498" cy="1842629"/>
              <a:chOff x="6518436" y="11533034"/>
              <a:chExt cx="850498" cy="1842629"/>
            </a:xfrm>
          </p:grpSpPr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4180" y="12762495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2" name="Picture 10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6729613" y="11533034"/>
                <a:ext cx="79255" cy="658425"/>
              </a:xfrm>
              <a:prstGeom prst="rect">
                <a:avLst/>
              </a:prstGeom>
            </p:spPr>
          </p:pic>
          <p:sp>
            <p:nvSpPr>
              <p:cNvPr id="103" name="TextBox 102"/>
              <p:cNvSpPr txBox="1"/>
              <p:nvPr/>
            </p:nvSpPr>
            <p:spPr>
              <a:xfrm>
                <a:off x="6518436" y="12239275"/>
                <a:ext cx="850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Careers Week</a:t>
                </a:r>
                <a:endParaRPr lang="en-GB" sz="1400" dirty="0"/>
              </a:p>
            </p:txBody>
          </p:sp>
        </p:grpSp>
        <p:pic>
          <p:nvPicPr>
            <p:cNvPr id="99" name="Picture 98"/>
            <p:cNvPicPr>
              <a:picLocks noChangeAspect="1"/>
            </p:cNvPicPr>
            <p:nvPr/>
          </p:nvPicPr>
          <p:blipFill rotWithShape="1">
            <a:blip r:embed="rId5"/>
            <a:srcRect l="10436" t="6523" r="10543" b="20987"/>
            <a:stretch/>
          </p:blipFill>
          <p:spPr>
            <a:xfrm>
              <a:off x="2593798" y="5394735"/>
              <a:ext cx="717464" cy="658169"/>
            </a:xfrm>
            <a:prstGeom prst="rect">
              <a:avLst/>
            </a:prstGeom>
          </p:spPr>
        </p:pic>
      </p:grpSp>
      <p:grpSp>
        <p:nvGrpSpPr>
          <p:cNvPr id="105" name="Group 104"/>
          <p:cNvGrpSpPr/>
          <p:nvPr/>
        </p:nvGrpSpPr>
        <p:grpSpPr>
          <a:xfrm>
            <a:off x="2779607" y="13720760"/>
            <a:ext cx="1553996" cy="1842629"/>
            <a:chOff x="2593798" y="5114630"/>
            <a:chExt cx="1553996" cy="1842629"/>
          </a:xfrm>
        </p:grpSpPr>
        <p:grpSp>
          <p:nvGrpSpPr>
            <p:cNvPr id="107" name="Group 106"/>
            <p:cNvGrpSpPr/>
            <p:nvPr/>
          </p:nvGrpSpPr>
          <p:grpSpPr>
            <a:xfrm>
              <a:off x="3297296" y="5114630"/>
              <a:ext cx="850498" cy="1842629"/>
              <a:chOff x="6518436" y="11533034"/>
              <a:chExt cx="850498" cy="1842629"/>
            </a:xfrm>
          </p:grpSpPr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4180" y="12762495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0" name="Picture 10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6729613" y="11533034"/>
                <a:ext cx="79255" cy="658425"/>
              </a:xfrm>
              <a:prstGeom prst="rect">
                <a:avLst/>
              </a:prstGeom>
            </p:spPr>
          </p:pic>
          <p:sp>
            <p:nvSpPr>
              <p:cNvPr id="111" name="TextBox 110"/>
              <p:cNvSpPr txBox="1"/>
              <p:nvPr/>
            </p:nvSpPr>
            <p:spPr>
              <a:xfrm>
                <a:off x="6518436" y="12239275"/>
                <a:ext cx="850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Careers Week</a:t>
                </a:r>
                <a:endParaRPr lang="en-GB" sz="1400" dirty="0"/>
              </a:p>
            </p:txBody>
          </p:sp>
        </p:grpSp>
        <p:pic>
          <p:nvPicPr>
            <p:cNvPr id="108" name="Picture 107"/>
            <p:cNvPicPr>
              <a:picLocks noChangeAspect="1"/>
            </p:cNvPicPr>
            <p:nvPr/>
          </p:nvPicPr>
          <p:blipFill rotWithShape="1">
            <a:blip r:embed="rId5"/>
            <a:srcRect l="10436" t="6523" r="10543" b="20987"/>
            <a:stretch/>
          </p:blipFill>
          <p:spPr>
            <a:xfrm>
              <a:off x="2593798" y="5394735"/>
              <a:ext cx="717464" cy="658169"/>
            </a:xfrm>
            <a:prstGeom prst="rect">
              <a:avLst/>
            </a:prstGeom>
          </p:spPr>
        </p:pic>
      </p:grpSp>
      <p:grpSp>
        <p:nvGrpSpPr>
          <p:cNvPr id="118" name="Group 117"/>
          <p:cNvGrpSpPr/>
          <p:nvPr/>
        </p:nvGrpSpPr>
        <p:grpSpPr>
          <a:xfrm>
            <a:off x="1774784" y="2887158"/>
            <a:ext cx="1828171" cy="1942179"/>
            <a:chOff x="2118316" y="2853044"/>
            <a:chExt cx="1828171" cy="1942179"/>
          </a:xfrm>
        </p:grpSpPr>
        <p:grpSp>
          <p:nvGrpSpPr>
            <p:cNvPr id="119" name="Group 118"/>
            <p:cNvGrpSpPr/>
            <p:nvPr/>
          </p:nvGrpSpPr>
          <p:grpSpPr>
            <a:xfrm>
              <a:off x="2720991" y="2853044"/>
              <a:ext cx="1225496" cy="1942179"/>
              <a:chOff x="2643282" y="11472528"/>
              <a:chExt cx="1225496" cy="1942179"/>
            </a:xfrm>
          </p:grpSpPr>
          <p:pic>
            <p:nvPicPr>
              <p:cNvPr id="121" name="Picture 1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3020347" y="11472528"/>
                <a:ext cx="79255" cy="658425"/>
              </a:xfrm>
              <a:prstGeom prst="rect">
                <a:avLst/>
              </a:prstGeom>
            </p:spPr>
          </p:pic>
          <p:sp>
            <p:nvSpPr>
              <p:cNvPr id="122" name="TextBox 121"/>
              <p:cNvSpPr txBox="1"/>
              <p:nvPr/>
            </p:nvSpPr>
            <p:spPr>
              <a:xfrm>
                <a:off x="2643282" y="12107379"/>
                <a:ext cx="12254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Science week/STEM week</a:t>
                </a:r>
                <a:endParaRPr lang="en-GB" sz="1400" dirty="0"/>
              </a:p>
            </p:txBody>
          </p: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9975" y="12801539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0" name="Picture 119"/>
            <p:cNvPicPr>
              <a:picLocks noChangeAspect="1"/>
            </p:cNvPicPr>
            <p:nvPr/>
          </p:nvPicPr>
          <p:blipFill rotWithShape="1">
            <a:blip r:embed="rId6"/>
            <a:srcRect l="11719" t="3476" r="11872" b="15763"/>
            <a:stretch/>
          </p:blipFill>
          <p:spPr>
            <a:xfrm>
              <a:off x="2118316" y="3145906"/>
              <a:ext cx="657861" cy="695346"/>
            </a:xfrm>
            <a:prstGeom prst="rect">
              <a:avLst/>
            </a:prstGeom>
          </p:spPr>
        </p:pic>
      </p:grpSp>
      <p:grpSp>
        <p:nvGrpSpPr>
          <p:cNvPr id="124" name="Group 123"/>
          <p:cNvGrpSpPr/>
          <p:nvPr/>
        </p:nvGrpSpPr>
        <p:grpSpPr>
          <a:xfrm>
            <a:off x="1716287" y="7172951"/>
            <a:ext cx="1828171" cy="1942179"/>
            <a:chOff x="2118316" y="2853044"/>
            <a:chExt cx="1828171" cy="1942179"/>
          </a:xfrm>
        </p:grpSpPr>
        <p:grpSp>
          <p:nvGrpSpPr>
            <p:cNvPr id="125" name="Group 124"/>
            <p:cNvGrpSpPr/>
            <p:nvPr/>
          </p:nvGrpSpPr>
          <p:grpSpPr>
            <a:xfrm>
              <a:off x="2720991" y="2853044"/>
              <a:ext cx="1225496" cy="1942179"/>
              <a:chOff x="2643282" y="11472528"/>
              <a:chExt cx="1225496" cy="1942179"/>
            </a:xfrm>
          </p:grpSpPr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3020347" y="11472528"/>
                <a:ext cx="79255" cy="658425"/>
              </a:xfrm>
              <a:prstGeom prst="rect">
                <a:avLst/>
              </a:prstGeom>
            </p:spPr>
          </p:pic>
          <p:sp>
            <p:nvSpPr>
              <p:cNvPr id="128" name="TextBox 127"/>
              <p:cNvSpPr txBox="1"/>
              <p:nvPr/>
            </p:nvSpPr>
            <p:spPr>
              <a:xfrm>
                <a:off x="2643282" y="12107379"/>
                <a:ext cx="12254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Science week/STEM week</a:t>
                </a:r>
                <a:endParaRPr lang="en-GB" sz="1400" dirty="0"/>
              </a:p>
            </p:txBody>
          </p: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9975" y="12801539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125"/>
            <p:cNvPicPr>
              <a:picLocks noChangeAspect="1"/>
            </p:cNvPicPr>
            <p:nvPr/>
          </p:nvPicPr>
          <p:blipFill rotWithShape="1">
            <a:blip r:embed="rId6"/>
            <a:srcRect l="11719" t="3476" r="11872" b="15763"/>
            <a:stretch/>
          </p:blipFill>
          <p:spPr>
            <a:xfrm>
              <a:off x="2118316" y="3145906"/>
              <a:ext cx="657861" cy="695346"/>
            </a:xfrm>
            <a:prstGeom prst="rect">
              <a:avLst/>
            </a:prstGeom>
          </p:spPr>
        </p:pic>
      </p:grpSp>
      <p:grpSp>
        <p:nvGrpSpPr>
          <p:cNvPr id="130" name="Group 129"/>
          <p:cNvGrpSpPr/>
          <p:nvPr/>
        </p:nvGrpSpPr>
        <p:grpSpPr>
          <a:xfrm>
            <a:off x="1861196" y="11534490"/>
            <a:ext cx="1828171" cy="1942179"/>
            <a:chOff x="2118316" y="2853044"/>
            <a:chExt cx="1828171" cy="1942179"/>
          </a:xfrm>
        </p:grpSpPr>
        <p:grpSp>
          <p:nvGrpSpPr>
            <p:cNvPr id="131" name="Group 130"/>
            <p:cNvGrpSpPr/>
            <p:nvPr/>
          </p:nvGrpSpPr>
          <p:grpSpPr>
            <a:xfrm>
              <a:off x="2720991" y="2853044"/>
              <a:ext cx="1225496" cy="1942179"/>
              <a:chOff x="2643282" y="11472528"/>
              <a:chExt cx="1225496" cy="1942179"/>
            </a:xfrm>
          </p:grpSpPr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3020347" y="11472528"/>
                <a:ext cx="79255" cy="658425"/>
              </a:xfrm>
              <a:prstGeom prst="rect">
                <a:avLst/>
              </a:prstGeom>
            </p:spPr>
          </p:pic>
          <p:sp>
            <p:nvSpPr>
              <p:cNvPr id="138" name="TextBox 137"/>
              <p:cNvSpPr txBox="1"/>
              <p:nvPr/>
            </p:nvSpPr>
            <p:spPr>
              <a:xfrm>
                <a:off x="2643282" y="12107379"/>
                <a:ext cx="12254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Science week/STEM week</a:t>
                </a:r>
                <a:endParaRPr lang="en-GB" sz="1400" dirty="0"/>
              </a:p>
            </p:txBody>
          </p: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9975" y="12801539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4" name="Picture 133"/>
            <p:cNvPicPr>
              <a:picLocks noChangeAspect="1"/>
            </p:cNvPicPr>
            <p:nvPr/>
          </p:nvPicPr>
          <p:blipFill rotWithShape="1">
            <a:blip r:embed="rId6"/>
            <a:srcRect l="11719" t="3476" r="11872" b="15763"/>
            <a:stretch/>
          </p:blipFill>
          <p:spPr>
            <a:xfrm>
              <a:off x="2118316" y="3145906"/>
              <a:ext cx="657861" cy="69534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6752589" y="4972146"/>
            <a:ext cx="1225496" cy="1942179"/>
            <a:chOff x="6752589" y="4972146"/>
            <a:chExt cx="1225496" cy="1942179"/>
          </a:xfrm>
        </p:grpSpPr>
        <p:grpSp>
          <p:nvGrpSpPr>
            <p:cNvPr id="144" name="Group 143"/>
            <p:cNvGrpSpPr/>
            <p:nvPr/>
          </p:nvGrpSpPr>
          <p:grpSpPr>
            <a:xfrm>
              <a:off x="6752589" y="4972146"/>
              <a:ext cx="1225496" cy="1942179"/>
              <a:chOff x="2643282" y="11472528"/>
              <a:chExt cx="1225496" cy="1942179"/>
            </a:xfrm>
          </p:grpSpPr>
          <p:pic>
            <p:nvPicPr>
              <p:cNvPr id="145" name="Picture 14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3020347" y="11472528"/>
                <a:ext cx="79255" cy="658425"/>
              </a:xfrm>
              <a:prstGeom prst="rect">
                <a:avLst/>
              </a:prstGeom>
            </p:spPr>
          </p:pic>
          <p:sp>
            <p:nvSpPr>
              <p:cNvPr id="146" name="TextBox 145"/>
              <p:cNvSpPr txBox="1"/>
              <p:nvPr/>
            </p:nvSpPr>
            <p:spPr>
              <a:xfrm>
                <a:off x="2643282" y="12107379"/>
                <a:ext cx="12254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Science week/STEM week</a:t>
                </a:r>
                <a:endParaRPr lang="en-GB" sz="1400" dirty="0"/>
              </a:p>
            </p:txBody>
          </p: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9975" y="12801539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8" name="Picture 147"/>
            <p:cNvPicPr>
              <a:picLocks noChangeAspect="1"/>
            </p:cNvPicPr>
            <p:nvPr/>
          </p:nvPicPr>
          <p:blipFill rotWithShape="1">
            <a:blip r:embed="rId6"/>
            <a:srcRect l="11719" t="3476" r="11872" b="15763"/>
            <a:stretch/>
          </p:blipFill>
          <p:spPr>
            <a:xfrm>
              <a:off x="7208909" y="6098918"/>
              <a:ext cx="657861" cy="695346"/>
            </a:xfrm>
            <a:prstGeom prst="rect">
              <a:avLst/>
            </a:prstGeom>
          </p:spPr>
        </p:pic>
      </p:grpSp>
      <p:grpSp>
        <p:nvGrpSpPr>
          <p:cNvPr id="149" name="Group 148"/>
          <p:cNvGrpSpPr/>
          <p:nvPr/>
        </p:nvGrpSpPr>
        <p:grpSpPr>
          <a:xfrm>
            <a:off x="6657295" y="9291057"/>
            <a:ext cx="1225496" cy="1942179"/>
            <a:chOff x="6752589" y="4972146"/>
            <a:chExt cx="1225496" cy="1942179"/>
          </a:xfrm>
        </p:grpSpPr>
        <p:grpSp>
          <p:nvGrpSpPr>
            <p:cNvPr id="150" name="Group 149"/>
            <p:cNvGrpSpPr/>
            <p:nvPr/>
          </p:nvGrpSpPr>
          <p:grpSpPr>
            <a:xfrm>
              <a:off x="6752589" y="4972146"/>
              <a:ext cx="1225496" cy="1942179"/>
              <a:chOff x="2643282" y="11472528"/>
              <a:chExt cx="1225496" cy="1942179"/>
            </a:xfrm>
          </p:grpSpPr>
          <p:pic>
            <p:nvPicPr>
              <p:cNvPr id="152" name="Picture 15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3020347" y="11472528"/>
                <a:ext cx="79255" cy="658425"/>
              </a:xfrm>
              <a:prstGeom prst="rect">
                <a:avLst/>
              </a:prstGeom>
            </p:spPr>
          </p:pic>
          <p:sp>
            <p:nvSpPr>
              <p:cNvPr id="153" name="TextBox 152"/>
              <p:cNvSpPr txBox="1"/>
              <p:nvPr/>
            </p:nvSpPr>
            <p:spPr>
              <a:xfrm>
                <a:off x="2643282" y="12107379"/>
                <a:ext cx="12254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Science week/STEM week</a:t>
                </a:r>
                <a:endParaRPr lang="en-GB" sz="1400" dirty="0"/>
              </a:p>
            </p:txBody>
          </p: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9975" y="12801539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1" name="Picture 150"/>
            <p:cNvPicPr>
              <a:picLocks noChangeAspect="1"/>
            </p:cNvPicPr>
            <p:nvPr/>
          </p:nvPicPr>
          <p:blipFill rotWithShape="1">
            <a:blip r:embed="rId6"/>
            <a:srcRect l="11719" t="3476" r="11872" b="15763"/>
            <a:stretch/>
          </p:blipFill>
          <p:spPr>
            <a:xfrm>
              <a:off x="7208909" y="6098918"/>
              <a:ext cx="657861" cy="695346"/>
            </a:xfrm>
            <a:prstGeom prst="rect">
              <a:avLst/>
            </a:prstGeom>
          </p:spPr>
        </p:pic>
      </p:grpSp>
      <p:grpSp>
        <p:nvGrpSpPr>
          <p:cNvPr id="155" name="Group 154"/>
          <p:cNvGrpSpPr/>
          <p:nvPr/>
        </p:nvGrpSpPr>
        <p:grpSpPr>
          <a:xfrm>
            <a:off x="6739273" y="13699171"/>
            <a:ext cx="1225496" cy="1942179"/>
            <a:chOff x="6752589" y="4972146"/>
            <a:chExt cx="1225496" cy="1942179"/>
          </a:xfrm>
        </p:grpSpPr>
        <p:grpSp>
          <p:nvGrpSpPr>
            <p:cNvPr id="156" name="Group 155"/>
            <p:cNvGrpSpPr/>
            <p:nvPr/>
          </p:nvGrpSpPr>
          <p:grpSpPr>
            <a:xfrm>
              <a:off x="6752589" y="4972146"/>
              <a:ext cx="1225496" cy="1942179"/>
              <a:chOff x="2643282" y="11472528"/>
              <a:chExt cx="1225496" cy="1942179"/>
            </a:xfrm>
          </p:grpSpPr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3020347" y="11472528"/>
                <a:ext cx="79255" cy="658425"/>
              </a:xfrm>
              <a:prstGeom prst="rect">
                <a:avLst/>
              </a:prstGeom>
            </p:spPr>
          </p:pic>
          <p:sp>
            <p:nvSpPr>
              <p:cNvPr id="159" name="TextBox 158"/>
              <p:cNvSpPr txBox="1"/>
              <p:nvPr/>
            </p:nvSpPr>
            <p:spPr>
              <a:xfrm>
                <a:off x="2643282" y="12107379"/>
                <a:ext cx="12254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Science week/STEM week</a:t>
                </a:r>
                <a:endParaRPr lang="en-GB" sz="1400" dirty="0"/>
              </a:p>
            </p:txBody>
          </p: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9975" y="12801539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7" name="Picture 156"/>
            <p:cNvPicPr>
              <a:picLocks noChangeAspect="1"/>
            </p:cNvPicPr>
            <p:nvPr/>
          </p:nvPicPr>
          <p:blipFill rotWithShape="1">
            <a:blip r:embed="rId6"/>
            <a:srcRect l="11719" t="3476" r="11872" b="15763"/>
            <a:stretch/>
          </p:blipFill>
          <p:spPr>
            <a:xfrm>
              <a:off x="7208909" y="6098918"/>
              <a:ext cx="657861" cy="695346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642515" y="13727376"/>
            <a:ext cx="1064651" cy="2059408"/>
            <a:chOff x="5642515" y="13727376"/>
            <a:chExt cx="1064651" cy="2059408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B8A1726-BF9D-A24C-9FBF-5604C5D9E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00570" y="13727376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5990408" y="15173616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5642515" y="14290635"/>
              <a:ext cx="106465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Desert Island – Creation of Society</a:t>
              </a:r>
              <a:endParaRPr lang="en-GB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389473" y="13837299"/>
            <a:ext cx="972306" cy="1762569"/>
            <a:chOff x="4187242" y="13868432"/>
            <a:chExt cx="972306" cy="1762569"/>
          </a:xfrm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64909" y="15016258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A43FCBD3-15AC-074B-89C1-9811AED33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69130" y="13868432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187242" y="14467313"/>
              <a:ext cx="9723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Human Rights</a:t>
              </a:r>
              <a:endParaRPr lang="en-GB" sz="1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54498" y="11585683"/>
            <a:ext cx="923418" cy="1876522"/>
            <a:chOff x="5541901" y="11353923"/>
            <a:chExt cx="923418" cy="1876522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4428" y="12615702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A43FCBD3-15AC-074B-89C1-9811AED33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4389" y="11353923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541901" y="11925905"/>
              <a:ext cx="92341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Better Attitudes/Dreams</a:t>
              </a:r>
              <a:endParaRPr lang="en-GB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88405" y="11691457"/>
            <a:ext cx="1226427" cy="1762041"/>
            <a:chOff x="3727036" y="11645431"/>
            <a:chExt cx="1226427" cy="1762041"/>
          </a:xfrm>
        </p:grpSpPr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0908" y="12792729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A43FCBD3-15AC-074B-89C1-9811AED33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54780" y="11645431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727036" y="12239275"/>
              <a:ext cx="12264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Maths in the real world</a:t>
              </a:r>
              <a:endParaRPr lang="en-GB" sz="1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61779" y="9818430"/>
            <a:ext cx="10654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Local Citizen – skills needed for </a:t>
            </a:r>
            <a:r>
              <a:rPr lang="en-GB" sz="1400" dirty="0" err="1" smtClean="0"/>
              <a:t>WoW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65585" y="9949482"/>
            <a:ext cx="1019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Money and Enterprise – what are risks?</a:t>
            </a:r>
            <a:endParaRPr lang="en-GB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335176" y="7736031"/>
            <a:ext cx="1019339" cy="1517484"/>
            <a:chOff x="5335176" y="7736031"/>
            <a:chExt cx="1019339" cy="1517484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4112" y="8638772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5335176" y="7736031"/>
              <a:ext cx="101933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GCSE – </a:t>
              </a:r>
            </a:p>
            <a:p>
              <a:r>
                <a:rPr lang="en-GB" sz="1400" dirty="0" smtClean="0"/>
                <a:t>English</a:t>
              </a:r>
            </a:p>
            <a:p>
              <a:r>
                <a:rPr lang="en-GB" sz="1400" dirty="0" smtClean="0"/>
                <a:t>Science Maths</a:t>
              </a:r>
              <a:endParaRPr lang="en-GB" sz="1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26199" y="7796629"/>
            <a:ext cx="1019339" cy="1363827"/>
            <a:chOff x="3826199" y="7796629"/>
            <a:chExt cx="1019339" cy="1363827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7615" y="8545713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/>
            <p:cNvSpPr txBox="1"/>
            <p:nvPr/>
          </p:nvSpPr>
          <p:spPr>
            <a:xfrm>
              <a:off x="3826199" y="7796629"/>
              <a:ext cx="101933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PSHE – </a:t>
              </a:r>
            </a:p>
            <a:p>
              <a:r>
                <a:rPr lang="en-GB" sz="1400" dirty="0" smtClean="0"/>
                <a:t>Careers and Work</a:t>
              </a:r>
              <a:endParaRPr lang="en-GB" sz="1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57095" y="5605324"/>
            <a:ext cx="972584" cy="1341168"/>
            <a:chOff x="5551845" y="5605907"/>
            <a:chExt cx="972584" cy="1341168"/>
          </a:xfrm>
        </p:grpSpPr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56559" y="6332332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551845" y="5605907"/>
              <a:ext cx="97258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/>
                <a:t>PSHE – </a:t>
              </a:r>
            </a:p>
            <a:p>
              <a:r>
                <a:rPr lang="en-GB" sz="1400" dirty="0"/>
                <a:t>Careers and Work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65434" y="5504585"/>
            <a:ext cx="857030" cy="1522054"/>
            <a:chOff x="4243769" y="5534248"/>
            <a:chExt cx="857030" cy="1522054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95444" y="6441559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243769" y="5534248"/>
              <a:ext cx="85703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/>
                <a:t>GCSE – </a:t>
              </a:r>
            </a:p>
            <a:p>
              <a:r>
                <a:rPr lang="en-GB" sz="1400" dirty="0"/>
                <a:t>English</a:t>
              </a:r>
            </a:p>
            <a:p>
              <a:r>
                <a:rPr lang="en-GB" sz="1400" dirty="0"/>
                <a:t>Science Maths</a:t>
              </a: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5888197" y="2808691"/>
            <a:ext cx="857030" cy="2127745"/>
            <a:chOff x="5888197" y="2808691"/>
            <a:chExt cx="857030" cy="2127745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43FCBD3-15AC-074B-89C1-9811AED33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74840" y="2808691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39953" y="4321693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Rectangle 187"/>
            <p:cNvSpPr/>
            <p:nvPr/>
          </p:nvSpPr>
          <p:spPr>
            <a:xfrm>
              <a:off x="5888197" y="3410352"/>
              <a:ext cx="85703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/>
                <a:t>GCSE – </a:t>
              </a:r>
            </a:p>
            <a:p>
              <a:r>
                <a:rPr lang="en-GB" sz="1400" dirty="0"/>
                <a:t>English</a:t>
              </a:r>
            </a:p>
            <a:p>
              <a:r>
                <a:rPr lang="en-GB" sz="1400" dirty="0"/>
                <a:t>Science Maths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74870" y="1416689"/>
            <a:ext cx="857030" cy="1357330"/>
            <a:chOff x="6074870" y="1416689"/>
            <a:chExt cx="857030" cy="1357330"/>
          </a:xfrm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80253" y="2159276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>
              <a:off x="6074870" y="1416689"/>
              <a:ext cx="85703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/>
                <a:t>GCSE – </a:t>
              </a:r>
            </a:p>
            <a:p>
              <a:r>
                <a:rPr lang="en-GB" sz="1400" dirty="0"/>
                <a:t>English</a:t>
              </a:r>
            </a:p>
            <a:p>
              <a:r>
                <a:rPr lang="en-GB" sz="1400" dirty="0"/>
                <a:t>Science Maths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75040" y="2943571"/>
            <a:ext cx="1014646" cy="1855388"/>
            <a:chOff x="4775040" y="2943571"/>
            <a:chExt cx="1014646" cy="1855388"/>
          </a:xfrm>
        </p:grpSpPr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59875" y="4184216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A43FCBD3-15AC-074B-89C1-9811AED33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4866" y="2943571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Rectangle 189"/>
            <p:cNvSpPr/>
            <p:nvPr/>
          </p:nvSpPr>
          <p:spPr>
            <a:xfrm>
              <a:off x="4775040" y="3566045"/>
              <a:ext cx="10146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/>
                <a:t>Work Experience</a:t>
              </a:r>
              <a:endParaRPr lang="en-GB" sz="1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51510" y="2964032"/>
            <a:ext cx="1035843" cy="1827430"/>
            <a:chOff x="3551510" y="2964032"/>
            <a:chExt cx="1035843" cy="1827430"/>
          </a:xfrm>
        </p:grpSpPr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7033" y="4176719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A43FCBD3-15AC-074B-89C1-9811AED33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8405" y="2964032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Rectangle 190"/>
            <p:cNvSpPr/>
            <p:nvPr/>
          </p:nvSpPr>
          <p:spPr>
            <a:xfrm>
              <a:off x="3551510" y="3582030"/>
              <a:ext cx="10358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/>
                <a:t>Community  Travel</a:t>
              </a:r>
              <a:endParaRPr lang="en-GB" sz="1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42923" y="1472412"/>
            <a:ext cx="1035843" cy="1170170"/>
            <a:chOff x="7142923" y="1472412"/>
            <a:chExt cx="1035843" cy="1170170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71567" y="2027839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Rectangle 192"/>
            <p:cNvSpPr/>
            <p:nvPr/>
          </p:nvSpPr>
          <p:spPr>
            <a:xfrm>
              <a:off x="7142923" y="1472412"/>
              <a:ext cx="103584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/>
                <a:t>6</a:t>
              </a:r>
              <a:r>
                <a:rPr lang="en-GB" sz="1400" baseline="30000" dirty="0" smtClean="0"/>
                <a:t>th</a:t>
              </a:r>
              <a:r>
                <a:rPr lang="en-GB" sz="1400" dirty="0" smtClean="0"/>
                <a:t> Form Cafe</a:t>
              </a:r>
              <a:endParaRPr lang="en-GB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56592" y="1439109"/>
            <a:ext cx="1218017" cy="1118063"/>
            <a:chOff x="4407781" y="1569556"/>
            <a:chExt cx="1218017" cy="1118063"/>
          </a:xfrm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55905" y="2072876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Rectangle 193"/>
            <p:cNvSpPr/>
            <p:nvPr/>
          </p:nvSpPr>
          <p:spPr>
            <a:xfrm>
              <a:off x="4407781" y="1569556"/>
              <a:ext cx="12180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/>
                <a:t>Northumbria Youth Action</a:t>
              </a:r>
              <a:endParaRPr lang="en-GB" sz="1400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859266" y="1615509"/>
            <a:ext cx="1035843" cy="886355"/>
            <a:chOff x="2801394" y="1513976"/>
            <a:chExt cx="1035843" cy="886355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09904" y="1785588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2801394" y="1513976"/>
              <a:ext cx="103584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/>
                <a:t>Connexions</a:t>
              </a:r>
              <a:endParaRPr lang="en-GB" sz="1400" dirty="0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3839783" y="1612763"/>
            <a:ext cx="1035843" cy="936212"/>
            <a:chOff x="3839783" y="1612763"/>
            <a:chExt cx="1035843" cy="936212"/>
          </a:xfrm>
        </p:grpSpPr>
        <p:sp>
          <p:nvSpPr>
            <p:cNvPr id="198" name="Rectangle 197"/>
            <p:cNvSpPr/>
            <p:nvPr/>
          </p:nvSpPr>
          <p:spPr>
            <a:xfrm>
              <a:off x="3839783" y="1612763"/>
              <a:ext cx="103584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/>
                <a:t>Café Beam</a:t>
              </a:r>
              <a:endParaRPr lang="en-GB" sz="1400" dirty="0"/>
            </a:p>
          </p:txBody>
        </p: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05396" y="1934232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4059938" y="5169672"/>
            <a:ext cx="547329" cy="1779503"/>
            <a:chOff x="4059938" y="5169672"/>
            <a:chExt cx="547329" cy="1779503"/>
          </a:xfrm>
        </p:grpSpPr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A43FCBD3-15AC-074B-89C1-9811AED33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09913" y="5169672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75849" y="6079462"/>
              <a:ext cx="19821" cy="8697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Rectangle 232"/>
            <p:cNvSpPr/>
            <p:nvPr/>
          </p:nvSpPr>
          <p:spPr>
            <a:xfrm>
              <a:off x="4059938" y="5771685"/>
              <a:ext cx="5473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/>
                <a:t>DWP</a:t>
              </a:r>
              <a:endParaRPr lang="en-GB" sz="1400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/>
          <a:srcRect l="8154" t="4405" r="7395" b="16678"/>
          <a:stretch/>
        </p:blipFill>
        <p:spPr>
          <a:xfrm>
            <a:off x="6237268" y="14051551"/>
            <a:ext cx="577515" cy="5396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/>
          <a:srcRect l="7197" r="6668" b="13965"/>
          <a:stretch/>
        </p:blipFill>
        <p:spPr>
          <a:xfrm>
            <a:off x="4908589" y="14851018"/>
            <a:ext cx="593558" cy="5928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9"/>
          <a:srcRect l="5238" t="2190" r="4537" b="14562"/>
          <a:stretch/>
        </p:blipFill>
        <p:spPr>
          <a:xfrm>
            <a:off x="6145715" y="11806345"/>
            <a:ext cx="593558" cy="5476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0"/>
          <a:srcRect l="8636" r="7875" b="15312"/>
          <a:stretch/>
        </p:blipFill>
        <p:spPr>
          <a:xfrm>
            <a:off x="3444674" y="12642342"/>
            <a:ext cx="657726" cy="66717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1"/>
          <a:srcRect l="29311" t="7321" r="28584" b="19297"/>
          <a:stretch/>
        </p:blipFill>
        <p:spPr>
          <a:xfrm>
            <a:off x="6161809" y="9801817"/>
            <a:ext cx="449179" cy="78285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12"/>
          <a:srcRect l="8147" t="1425" r="7883" b="15086"/>
          <a:stretch/>
        </p:blipFill>
        <p:spPr>
          <a:xfrm>
            <a:off x="4732366" y="10458392"/>
            <a:ext cx="609600" cy="60610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3"/>
          <a:srcRect l="11990" t="1840" r="11980" b="15393"/>
          <a:stretch/>
        </p:blipFill>
        <p:spPr>
          <a:xfrm>
            <a:off x="6737607" y="1470392"/>
            <a:ext cx="457986" cy="498567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 rotWithShape="1">
          <a:blip r:embed="rId13"/>
          <a:srcRect l="11990" t="1840" r="11980" b="15393"/>
          <a:stretch/>
        </p:blipFill>
        <p:spPr>
          <a:xfrm>
            <a:off x="6479625" y="4132603"/>
            <a:ext cx="372610" cy="405626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 rotWithShape="1">
          <a:blip r:embed="rId13"/>
          <a:srcRect l="11990" t="1840" r="11980" b="15393"/>
          <a:stretch/>
        </p:blipFill>
        <p:spPr>
          <a:xfrm>
            <a:off x="5379276" y="6186615"/>
            <a:ext cx="465171" cy="506389"/>
          </a:xfrm>
          <a:prstGeom prst="rect">
            <a:avLst/>
          </a:prstGeom>
        </p:spPr>
      </p:pic>
      <p:pic>
        <p:nvPicPr>
          <p:cNvPr id="206" name="Picture 205"/>
          <p:cNvPicPr>
            <a:picLocks noChangeAspect="1"/>
          </p:cNvPicPr>
          <p:nvPr/>
        </p:nvPicPr>
        <p:blipFill rotWithShape="1">
          <a:blip r:embed="rId13"/>
          <a:srcRect l="11990" t="1840" r="11980" b="15393"/>
          <a:stretch/>
        </p:blipFill>
        <p:spPr>
          <a:xfrm>
            <a:off x="6039547" y="8026844"/>
            <a:ext cx="805893" cy="87730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4"/>
          <a:srcRect l="4807" r="5208" b="12917"/>
          <a:stretch/>
        </p:blipFill>
        <p:spPr>
          <a:xfrm>
            <a:off x="6299854" y="6288881"/>
            <a:ext cx="591040" cy="5719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5"/>
          <a:srcRect l="5900" t="279" r="4005" b="16432"/>
          <a:stretch/>
        </p:blipFill>
        <p:spPr>
          <a:xfrm>
            <a:off x="4122176" y="6031138"/>
            <a:ext cx="810829" cy="7495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16"/>
          <a:srcRect l="19940" t="1297" r="19189" b="15214"/>
          <a:stretch/>
        </p:blipFill>
        <p:spPr>
          <a:xfrm>
            <a:off x="5321635" y="3143243"/>
            <a:ext cx="541379" cy="74252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7"/>
          <a:srcRect l="10310" t="15003" r="10291" b="30380"/>
          <a:stretch/>
        </p:blipFill>
        <p:spPr>
          <a:xfrm>
            <a:off x="4040582" y="4041933"/>
            <a:ext cx="924026" cy="63561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18"/>
          <a:srcRect l="10536" t="4382" r="11028" b="18144"/>
          <a:stretch/>
        </p:blipFill>
        <p:spPr>
          <a:xfrm>
            <a:off x="4411625" y="1860904"/>
            <a:ext cx="545431" cy="53873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19"/>
          <a:srcRect l="8355" t="8620" r="7435" b="21847"/>
          <a:stretch/>
        </p:blipFill>
        <p:spPr>
          <a:xfrm>
            <a:off x="3446101" y="1876473"/>
            <a:ext cx="601391" cy="49657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0"/>
          <a:srcRect l="17809" t="2262" r="18191" b="16897"/>
          <a:stretch/>
        </p:blipFill>
        <p:spPr>
          <a:xfrm>
            <a:off x="4554618" y="7443667"/>
            <a:ext cx="673626" cy="85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96681" y="103156"/>
            <a:ext cx="9271513" cy="17054871"/>
          </a:xfrm>
          <a:prstGeom prst="rect">
            <a:avLst/>
          </a:prstGeom>
          <a:solidFill>
            <a:schemeClr val="bg1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62007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5836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897104" y="15586294"/>
            <a:ext cx="84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EYFS</a:t>
            </a:r>
            <a:endParaRPr lang="en-US" sz="54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723521" y="1341086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719770" y="13426131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52482" y="1123813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761880" y="684602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768068" y="6882868"/>
            <a:ext cx="76102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4</a:t>
            </a:r>
            <a:endParaRPr lang="en-US" sz="48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664965" y="461767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5</a:t>
            </a:r>
            <a:endParaRPr lang="en-US" sz="4800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7790117" y="250408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7784127" y="256555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6</a:t>
            </a:r>
            <a:endParaRPr lang="en-US" sz="4800" b="1" dirty="0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666086" y="902669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3</a:t>
            </a:r>
            <a:endParaRPr lang="en-US" sz="4800" b="1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736663" y="1117627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66086" y="896791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57214" y="453822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0992" y="300667"/>
            <a:ext cx="1580398" cy="1764030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642608" y="332103"/>
            <a:ext cx="5278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1F1F1F"/>
                </a:solidFill>
              </a:rPr>
              <a:t>Subject learning </a:t>
            </a:r>
            <a:r>
              <a:rPr lang="en-GB" sz="2800" b="1" dirty="0" smtClean="0">
                <a:solidFill>
                  <a:srgbClr val="1F1F1F"/>
                </a:solidFill>
              </a:rPr>
              <a:t>journey – Careers</a:t>
            </a:r>
            <a:endParaRPr lang="en-GB" sz="28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824359" y="13839722"/>
            <a:ext cx="795132" cy="1679677"/>
            <a:chOff x="4332684" y="13906617"/>
            <a:chExt cx="795132" cy="167967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4708114" y="14973126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4332684" y="13906617"/>
              <a:ext cx="795132" cy="1133951"/>
              <a:chOff x="6864025" y="15831920"/>
              <a:chExt cx="795132" cy="1133951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43FCBD3-15AC-074B-89C1-9811AED33C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39455" y="15831920"/>
                <a:ext cx="0" cy="602013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TextBox 1"/>
              <p:cNvSpPr txBox="1"/>
              <p:nvPr/>
            </p:nvSpPr>
            <p:spPr>
              <a:xfrm>
                <a:off x="6864025" y="16442651"/>
                <a:ext cx="795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Little Movers</a:t>
                </a:r>
                <a:endParaRPr lang="en-GB" sz="1400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776177" y="13894684"/>
            <a:ext cx="1059706" cy="1627514"/>
            <a:chOff x="3200013" y="13894684"/>
            <a:chExt cx="1059706" cy="1627514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B8A1726-BF9D-A24C-9FBF-5604C5D9EE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7197" y="13894684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42976" y="14907455"/>
              <a:ext cx="4221" cy="61474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200013" y="14464099"/>
              <a:ext cx="10597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/>
                <a:t>Timbadash</a:t>
              </a:r>
              <a:r>
                <a:rPr lang="en-GB" sz="1400" dirty="0" smtClean="0"/>
                <a:t> Theatre</a:t>
              </a:r>
              <a:endParaRPr lang="en-GB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67508" y="13783310"/>
            <a:ext cx="929745" cy="1802984"/>
            <a:chOff x="4867508" y="13783310"/>
            <a:chExt cx="929745" cy="1802984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5332380" y="14973126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292752" y="13783310"/>
              <a:ext cx="79255" cy="6584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867508" y="14412992"/>
              <a:ext cx="92974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Role-play - </a:t>
              </a:r>
            </a:p>
            <a:p>
              <a:r>
                <a:rPr lang="en-GB" sz="1400" dirty="0" smtClean="0"/>
                <a:t>jobs</a:t>
              </a:r>
              <a:endParaRPr lang="en-GB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17445" y="13741542"/>
            <a:ext cx="1201755" cy="1911258"/>
            <a:chOff x="6109905" y="13760804"/>
            <a:chExt cx="1201755" cy="1911258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6645121" y="15058894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6609024" y="13760804"/>
              <a:ext cx="79255" cy="65842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109905" y="14399249"/>
              <a:ext cx="12017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People in the community</a:t>
              </a:r>
              <a:endParaRPr lang="en-GB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43282" y="11472528"/>
            <a:ext cx="1225496" cy="1942179"/>
            <a:chOff x="2643282" y="11472528"/>
            <a:chExt cx="1225496" cy="194217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3020347" y="11472528"/>
              <a:ext cx="79255" cy="658425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643282" y="12107379"/>
              <a:ext cx="12254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Science week/STEM week</a:t>
              </a:r>
              <a:endParaRPr lang="en-GB" sz="1400" dirty="0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3059975" y="12801539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6685341" y="9335191"/>
            <a:ext cx="1225496" cy="1942179"/>
            <a:chOff x="2643282" y="11472528"/>
            <a:chExt cx="1225496" cy="1942179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3020347" y="11472528"/>
              <a:ext cx="79255" cy="658425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>
              <a:off x="2643282" y="12107379"/>
              <a:ext cx="12254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Science week/STEM week</a:t>
              </a:r>
              <a:endParaRPr lang="en-GB" sz="1400" dirty="0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3059975" y="12801539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2595581" y="7186833"/>
            <a:ext cx="1225496" cy="1942179"/>
            <a:chOff x="2643282" y="11472528"/>
            <a:chExt cx="1225496" cy="1942179"/>
          </a:xfrm>
        </p:grpSpPr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3020347" y="11472528"/>
              <a:ext cx="79255" cy="658425"/>
            </a:xfrm>
            <a:prstGeom prst="rect">
              <a:avLst/>
            </a:prstGeom>
          </p:spPr>
        </p:pic>
        <p:sp>
          <p:nvSpPr>
            <p:cNvPr id="100" name="TextBox 99"/>
            <p:cNvSpPr txBox="1"/>
            <p:nvPr/>
          </p:nvSpPr>
          <p:spPr>
            <a:xfrm>
              <a:off x="2643282" y="12107379"/>
              <a:ext cx="12254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Science week/STEM week</a:t>
              </a:r>
              <a:endParaRPr lang="en-GB" sz="1400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3059975" y="12801539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6752589" y="4972146"/>
            <a:ext cx="1225496" cy="1942179"/>
            <a:chOff x="2643282" y="11472528"/>
            <a:chExt cx="1225496" cy="1942179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3020347" y="11472528"/>
              <a:ext cx="79255" cy="658425"/>
            </a:xfrm>
            <a:prstGeom prst="rect">
              <a:avLst/>
            </a:prstGeom>
          </p:spPr>
        </p:pic>
        <p:sp>
          <p:nvSpPr>
            <p:cNvPr id="104" name="TextBox 103"/>
            <p:cNvSpPr txBox="1"/>
            <p:nvPr/>
          </p:nvSpPr>
          <p:spPr>
            <a:xfrm>
              <a:off x="2643282" y="12107379"/>
              <a:ext cx="12254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Science week/STEM week</a:t>
              </a:r>
              <a:endParaRPr lang="en-GB" sz="1400" dirty="0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3059975" y="12801539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120761" y="11576860"/>
            <a:ext cx="1150082" cy="1854568"/>
            <a:chOff x="4221925" y="11507439"/>
            <a:chExt cx="1150082" cy="1854568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4687491" y="12748839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4672614" y="11507439"/>
              <a:ext cx="79255" cy="65842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221925" y="12104091"/>
              <a:ext cx="11500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Role-play – people who keep me safe</a:t>
              </a:r>
              <a:endParaRPr lang="en-GB" sz="1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14003" y="11570125"/>
            <a:ext cx="759186" cy="1893935"/>
            <a:chOff x="5736020" y="11571909"/>
            <a:chExt cx="759186" cy="1893935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6022340" y="12852676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982712" y="11571909"/>
              <a:ext cx="79255" cy="6584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5736020" y="12203067"/>
              <a:ext cx="7591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Rock pool School</a:t>
              </a:r>
              <a:endParaRPr lang="en-GB" sz="1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518436" y="11533034"/>
            <a:ext cx="850498" cy="1842629"/>
            <a:chOff x="6518436" y="11533034"/>
            <a:chExt cx="850498" cy="1842629"/>
          </a:xfrm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6774180" y="12762495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6729613" y="11533034"/>
              <a:ext cx="79255" cy="658425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518436" y="12239275"/>
              <a:ext cx="850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Careers Week</a:t>
              </a:r>
              <a:endParaRPr lang="en-GB" sz="14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019201" y="13777483"/>
            <a:ext cx="850498" cy="1842629"/>
            <a:chOff x="6518436" y="11533034"/>
            <a:chExt cx="850498" cy="1842629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6774180" y="12762495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6729613" y="11533034"/>
              <a:ext cx="79255" cy="658425"/>
            </a:xfrm>
            <a:prstGeom prst="rect">
              <a:avLst/>
            </a:prstGeom>
          </p:spPr>
        </p:pic>
        <p:sp>
          <p:nvSpPr>
            <p:cNvPr id="115" name="TextBox 114"/>
            <p:cNvSpPr txBox="1"/>
            <p:nvPr/>
          </p:nvSpPr>
          <p:spPr>
            <a:xfrm>
              <a:off x="6518436" y="12239275"/>
              <a:ext cx="850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Careers Week</a:t>
              </a:r>
              <a:endParaRPr lang="en-GB" sz="1400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203968" y="9444765"/>
            <a:ext cx="850498" cy="1842629"/>
            <a:chOff x="6518436" y="11533034"/>
            <a:chExt cx="850498" cy="1842629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6774180" y="12762495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6729613" y="11533034"/>
              <a:ext cx="79255" cy="658425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6518436" y="12239275"/>
              <a:ext cx="850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Careers Week</a:t>
              </a:r>
              <a:endParaRPr lang="en-GB" sz="1400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479455" y="7292016"/>
            <a:ext cx="850498" cy="1842629"/>
            <a:chOff x="6518436" y="11533034"/>
            <a:chExt cx="850498" cy="1842629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6774180" y="12762495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6729613" y="11533034"/>
              <a:ext cx="79255" cy="658425"/>
            </a:xfrm>
            <a:prstGeom prst="rect">
              <a:avLst/>
            </a:prstGeom>
          </p:spPr>
        </p:pic>
        <p:sp>
          <p:nvSpPr>
            <p:cNvPr id="124" name="TextBox 123"/>
            <p:cNvSpPr txBox="1"/>
            <p:nvPr/>
          </p:nvSpPr>
          <p:spPr>
            <a:xfrm>
              <a:off x="6518436" y="12239275"/>
              <a:ext cx="850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Careers Week</a:t>
              </a:r>
              <a:endParaRPr lang="en-GB" sz="1400" dirty="0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/>
          <a:srcRect l="10436" t="6523" r="10543" b="20987"/>
          <a:stretch/>
        </p:blipFill>
        <p:spPr>
          <a:xfrm>
            <a:off x="7633306" y="14015140"/>
            <a:ext cx="717464" cy="658169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6514839" y="2947115"/>
            <a:ext cx="1193878" cy="1842629"/>
            <a:chOff x="6514839" y="2947115"/>
            <a:chExt cx="1193878" cy="1842629"/>
          </a:xfrm>
        </p:grpSpPr>
        <p:grpSp>
          <p:nvGrpSpPr>
            <p:cNvPr id="131" name="Group 130"/>
            <p:cNvGrpSpPr/>
            <p:nvPr/>
          </p:nvGrpSpPr>
          <p:grpSpPr>
            <a:xfrm>
              <a:off x="6514839" y="2947115"/>
              <a:ext cx="850498" cy="1842629"/>
              <a:chOff x="6518436" y="11533034"/>
              <a:chExt cx="850498" cy="1842629"/>
            </a:xfrm>
          </p:grpSpPr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4180" y="12762495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37" name="Picture 13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6729613" y="11533034"/>
                <a:ext cx="79255" cy="658425"/>
              </a:xfrm>
              <a:prstGeom prst="rect">
                <a:avLst/>
              </a:prstGeom>
            </p:spPr>
          </p:pic>
          <p:sp>
            <p:nvSpPr>
              <p:cNvPr id="138" name="TextBox 137"/>
              <p:cNvSpPr txBox="1"/>
              <p:nvPr/>
            </p:nvSpPr>
            <p:spPr>
              <a:xfrm>
                <a:off x="6518436" y="12239275"/>
                <a:ext cx="850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Careers Week</a:t>
                </a:r>
                <a:endParaRPr lang="en-GB" sz="1400" dirty="0"/>
              </a:p>
            </p:txBody>
          </p:sp>
        </p:grpSp>
        <p:pic>
          <p:nvPicPr>
            <p:cNvPr id="139" name="Picture 138"/>
            <p:cNvPicPr>
              <a:picLocks noChangeAspect="1"/>
            </p:cNvPicPr>
            <p:nvPr/>
          </p:nvPicPr>
          <p:blipFill rotWithShape="1">
            <a:blip r:embed="rId5"/>
            <a:srcRect l="10436" t="6523" r="10543" b="20987"/>
            <a:stretch/>
          </p:blipFill>
          <p:spPr>
            <a:xfrm>
              <a:off x="6991253" y="4044413"/>
              <a:ext cx="717464" cy="658169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2593798" y="5114630"/>
            <a:ext cx="1553996" cy="1842629"/>
            <a:chOff x="2593798" y="5114630"/>
            <a:chExt cx="1553996" cy="1842629"/>
          </a:xfrm>
        </p:grpSpPr>
        <p:grpSp>
          <p:nvGrpSpPr>
            <p:cNvPr id="125" name="Group 124"/>
            <p:cNvGrpSpPr/>
            <p:nvPr/>
          </p:nvGrpSpPr>
          <p:grpSpPr>
            <a:xfrm>
              <a:off x="3297296" y="5114630"/>
              <a:ext cx="850498" cy="1842629"/>
              <a:chOff x="6518436" y="11533034"/>
              <a:chExt cx="850498" cy="1842629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4180" y="12762495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6729613" y="11533034"/>
                <a:ext cx="79255" cy="658425"/>
              </a:xfrm>
              <a:prstGeom prst="rect">
                <a:avLst/>
              </a:prstGeom>
            </p:spPr>
          </p:pic>
          <p:sp>
            <p:nvSpPr>
              <p:cNvPr id="128" name="TextBox 127"/>
              <p:cNvSpPr txBox="1"/>
              <p:nvPr/>
            </p:nvSpPr>
            <p:spPr>
              <a:xfrm>
                <a:off x="6518436" y="12239275"/>
                <a:ext cx="850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Careers Week</a:t>
                </a:r>
                <a:endParaRPr lang="en-GB" sz="1400" dirty="0"/>
              </a:p>
            </p:txBody>
          </p:sp>
        </p:grpSp>
        <p:pic>
          <p:nvPicPr>
            <p:cNvPr id="144" name="Picture 143"/>
            <p:cNvPicPr>
              <a:picLocks noChangeAspect="1"/>
            </p:cNvPicPr>
            <p:nvPr/>
          </p:nvPicPr>
          <p:blipFill rotWithShape="1">
            <a:blip r:embed="rId5"/>
            <a:srcRect l="10436" t="6523" r="10543" b="20987"/>
            <a:stretch/>
          </p:blipFill>
          <p:spPr>
            <a:xfrm>
              <a:off x="2593798" y="5394735"/>
              <a:ext cx="717464" cy="658169"/>
            </a:xfrm>
            <a:prstGeom prst="rect">
              <a:avLst/>
            </a:prstGeom>
          </p:spPr>
        </p:pic>
      </p:grpSp>
      <p:pic>
        <p:nvPicPr>
          <p:cNvPr id="145" name="Picture 144"/>
          <p:cNvPicPr>
            <a:picLocks noChangeAspect="1"/>
          </p:cNvPicPr>
          <p:nvPr/>
        </p:nvPicPr>
        <p:blipFill rotWithShape="1">
          <a:blip r:embed="rId5"/>
          <a:srcRect l="10436" t="6523" r="10543" b="20987"/>
          <a:stretch/>
        </p:blipFill>
        <p:spPr>
          <a:xfrm>
            <a:off x="7027108" y="8376891"/>
            <a:ext cx="717464" cy="658169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 rotWithShape="1">
          <a:blip r:embed="rId5"/>
          <a:srcRect l="10436" t="6523" r="10543" b="20987"/>
          <a:stretch/>
        </p:blipFill>
        <p:spPr>
          <a:xfrm>
            <a:off x="2611509" y="9675298"/>
            <a:ext cx="717464" cy="658169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 rotWithShape="1">
          <a:blip r:embed="rId5"/>
          <a:srcRect l="10436" t="6523" r="10543" b="20987"/>
          <a:stretch/>
        </p:blipFill>
        <p:spPr>
          <a:xfrm>
            <a:off x="6940666" y="12661335"/>
            <a:ext cx="717464" cy="6581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6"/>
          <a:srcRect l="11719" t="3476" r="11872" b="15763"/>
          <a:stretch/>
        </p:blipFill>
        <p:spPr>
          <a:xfrm>
            <a:off x="2069157" y="11821184"/>
            <a:ext cx="657861" cy="695346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118316" y="2853044"/>
            <a:ext cx="1828171" cy="1942179"/>
            <a:chOff x="2118316" y="2853044"/>
            <a:chExt cx="1828171" cy="1942179"/>
          </a:xfrm>
        </p:grpSpPr>
        <p:grpSp>
          <p:nvGrpSpPr>
            <p:cNvPr id="106" name="Group 105"/>
            <p:cNvGrpSpPr/>
            <p:nvPr/>
          </p:nvGrpSpPr>
          <p:grpSpPr>
            <a:xfrm>
              <a:off x="2720991" y="2853044"/>
              <a:ext cx="1225496" cy="1942179"/>
              <a:chOff x="2643282" y="11472528"/>
              <a:chExt cx="1225496" cy="1942179"/>
            </a:xfrm>
          </p:grpSpPr>
          <p:pic>
            <p:nvPicPr>
              <p:cNvPr id="107" name="Picture 10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3020347" y="11472528"/>
                <a:ext cx="79255" cy="658425"/>
              </a:xfrm>
              <a:prstGeom prst="rect">
                <a:avLst/>
              </a:prstGeom>
            </p:spPr>
          </p:pic>
          <p:sp>
            <p:nvSpPr>
              <p:cNvPr id="108" name="TextBox 107"/>
              <p:cNvSpPr txBox="1"/>
              <p:nvPr/>
            </p:nvSpPr>
            <p:spPr>
              <a:xfrm>
                <a:off x="2643282" y="12107379"/>
                <a:ext cx="12254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Science week/STEM week</a:t>
                </a:r>
                <a:endParaRPr lang="en-GB" sz="1400" dirty="0"/>
              </a:p>
            </p:txBody>
          </p: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1BD8ADA5-D946-5C42-A4AE-03B3AA1B8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9975" y="12801539"/>
                <a:ext cx="0" cy="6131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8" name="Picture 147"/>
            <p:cNvPicPr>
              <a:picLocks noChangeAspect="1"/>
            </p:cNvPicPr>
            <p:nvPr/>
          </p:nvPicPr>
          <p:blipFill rotWithShape="1">
            <a:blip r:embed="rId6"/>
            <a:srcRect l="11719" t="3476" r="11872" b="15763"/>
            <a:stretch/>
          </p:blipFill>
          <p:spPr>
            <a:xfrm>
              <a:off x="2118316" y="3145906"/>
              <a:ext cx="657861" cy="695346"/>
            </a:xfrm>
            <a:prstGeom prst="rect">
              <a:avLst/>
            </a:prstGeom>
          </p:spPr>
        </p:pic>
      </p:grpSp>
      <p:pic>
        <p:nvPicPr>
          <p:cNvPr id="149" name="Picture 148"/>
          <p:cNvPicPr>
            <a:picLocks noChangeAspect="1"/>
          </p:cNvPicPr>
          <p:nvPr/>
        </p:nvPicPr>
        <p:blipFill rotWithShape="1">
          <a:blip r:embed="rId6"/>
          <a:srcRect l="11719" t="3476" r="11872" b="15763"/>
          <a:stretch/>
        </p:blipFill>
        <p:spPr>
          <a:xfrm>
            <a:off x="7176088" y="6085520"/>
            <a:ext cx="657861" cy="695346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 rotWithShape="1">
          <a:blip r:embed="rId6"/>
          <a:srcRect l="11719" t="3476" r="11872" b="15763"/>
          <a:stretch/>
        </p:blipFill>
        <p:spPr>
          <a:xfrm>
            <a:off x="2015753" y="7459303"/>
            <a:ext cx="657861" cy="695346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 rotWithShape="1">
          <a:blip r:embed="rId6"/>
          <a:srcRect l="11719" t="3476" r="11872" b="15763"/>
          <a:stretch/>
        </p:blipFill>
        <p:spPr>
          <a:xfrm>
            <a:off x="7147857" y="10443022"/>
            <a:ext cx="657861" cy="695346"/>
          </a:xfrm>
          <a:prstGeom prst="rect">
            <a:avLst/>
          </a:prstGeom>
        </p:spPr>
      </p:pic>
      <p:grpSp>
        <p:nvGrpSpPr>
          <p:cNvPr id="230" name="Group 229"/>
          <p:cNvGrpSpPr/>
          <p:nvPr/>
        </p:nvGrpSpPr>
        <p:grpSpPr>
          <a:xfrm>
            <a:off x="3868778" y="7201075"/>
            <a:ext cx="1124136" cy="2042685"/>
            <a:chOff x="3868778" y="7201075"/>
            <a:chExt cx="1124136" cy="2042685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4605559" y="7201075"/>
              <a:ext cx="79255" cy="658425"/>
            </a:xfrm>
            <a:prstGeom prst="rect">
              <a:avLst/>
            </a:prstGeom>
          </p:spPr>
        </p:pic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4605559" y="8630592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868778" y="7710051"/>
              <a:ext cx="112413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‘Going to hospital’ – roles of healthcare workers</a:t>
              </a:r>
              <a:endParaRPr lang="en-GB" sz="1400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270843" y="7225369"/>
            <a:ext cx="1081818" cy="1931895"/>
            <a:chOff x="5270843" y="7225369"/>
            <a:chExt cx="1081818" cy="1931895"/>
          </a:xfrm>
        </p:grpSpPr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567408" y="7225369"/>
              <a:ext cx="79255" cy="658425"/>
            </a:xfrm>
            <a:prstGeom prst="rect">
              <a:avLst/>
            </a:prstGeom>
          </p:spPr>
        </p:pic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5579382" y="8544096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TextBox 230"/>
            <p:cNvSpPr txBox="1"/>
            <p:nvPr/>
          </p:nvSpPr>
          <p:spPr>
            <a:xfrm>
              <a:off x="5270843" y="7821684"/>
              <a:ext cx="108181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Looking after living things</a:t>
              </a:r>
              <a:endParaRPr lang="en-GB" sz="1400" dirty="0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415483" y="5165425"/>
            <a:ext cx="1269476" cy="1771327"/>
            <a:chOff x="4372351" y="5166696"/>
            <a:chExt cx="1269476" cy="1771327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4774810" y="5166696"/>
              <a:ext cx="79255" cy="658425"/>
            </a:xfrm>
            <a:prstGeom prst="rect">
              <a:avLst/>
            </a:prstGeom>
          </p:spPr>
        </p:pic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4801408" y="6324855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Box 232"/>
            <p:cNvSpPr txBox="1"/>
            <p:nvPr/>
          </p:nvSpPr>
          <p:spPr>
            <a:xfrm>
              <a:off x="4372351" y="5854716"/>
              <a:ext cx="12694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Famous scientists</a:t>
              </a:r>
              <a:endParaRPr lang="en-GB" sz="1400" dirty="0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052749" y="2908518"/>
            <a:ext cx="1159342" cy="1837998"/>
            <a:chOff x="3835883" y="2908222"/>
            <a:chExt cx="1159342" cy="1837998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4277583" y="2908222"/>
              <a:ext cx="79255" cy="658425"/>
            </a:xfrm>
            <a:prstGeom prst="rect">
              <a:avLst/>
            </a:prstGeom>
          </p:spPr>
        </p:pic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4289558" y="4133052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TextBox 234"/>
            <p:cNvSpPr txBox="1"/>
            <p:nvPr/>
          </p:nvSpPr>
          <p:spPr>
            <a:xfrm>
              <a:off x="3835883" y="3355074"/>
              <a:ext cx="115934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All Around the World – How people live and work</a:t>
              </a:r>
              <a:endParaRPr lang="en-GB" sz="1400" dirty="0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5122774" y="2958485"/>
            <a:ext cx="1336810" cy="1818330"/>
            <a:chOff x="5133988" y="2884252"/>
            <a:chExt cx="1336810" cy="1818330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606269" y="2884252"/>
              <a:ext cx="79255" cy="658425"/>
            </a:xfrm>
            <a:prstGeom prst="rect">
              <a:avLst/>
            </a:prstGeom>
          </p:spPr>
        </p:pic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5650614" y="4089414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TextBox 236"/>
            <p:cNvSpPr txBox="1"/>
            <p:nvPr/>
          </p:nvSpPr>
          <p:spPr>
            <a:xfrm>
              <a:off x="5133988" y="3511470"/>
              <a:ext cx="1336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Right’s and Responsibilities</a:t>
              </a:r>
              <a:endParaRPr lang="en-GB" sz="1400" dirty="0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5472263" y="1655307"/>
            <a:ext cx="1794906" cy="878378"/>
            <a:chOff x="5414003" y="1349829"/>
            <a:chExt cx="1794906" cy="878378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6020888" y="1615039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TextBox 239"/>
            <p:cNvSpPr txBox="1"/>
            <p:nvPr/>
          </p:nvSpPr>
          <p:spPr>
            <a:xfrm>
              <a:off x="5414003" y="1349829"/>
              <a:ext cx="1794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Money Matters</a:t>
              </a:r>
              <a:endParaRPr lang="en-GB" sz="1400" dirty="0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3258914" y="1451920"/>
            <a:ext cx="1419478" cy="1113635"/>
            <a:chOff x="3258914" y="1451920"/>
            <a:chExt cx="1419478" cy="1113635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3804024" y="1952387"/>
              <a:ext cx="0" cy="613168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TextBox 240"/>
            <p:cNvSpPr txBox="1"/>
            <p:nvPr/>
          </p:nvSpPr>
          <p:spPr>
            <a:xfrm>
              <a:off x="3258914" y="1451920"/>
              <a:ext cx="1419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Why are jobs important?</a:t>
              </a:r>
              <a:endParaRPr lang="en-GB" sz="1400" dirty="0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/>
          <a:srcRect l="6952" t="-1208" r="7394" b="13388"/>
          <a:stretch/>
        </p:blipFill>
        <p:spPr>
          <a:xfrm>
            <a:off x="6401317" y="14911333"/>
            <a:ext cx="557750" cy="57185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8"/>
          <a:srcRect l="9369" r="10751" b="15097"/>
          <a:stretch/>
        </p:blipFill>
        <p:spPr>
          <a:xfrm>
            <a:off x="3505781" y="14901681"/>
            <a:ext cx="592437" cy="62969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9"/>
          <a:srcRect l="14883" t="4713" r="15824" b="18536"/>
          <a:stretch/>
        </p:blipFill>
        <p:spPr>
          <a:xfrm>
            <a:off x="4410023" y="14034308"/>
            <a:ext cx="536738" cy="5945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0"/>
          <a:srcRect l="10831" t="11314" r="11695" b="28054"/>
          <a:stretch/>
        </p:blipFill>
        <p:spPr>
          <a:xfrm>
            <a:off x="2037480" y="14458929"/>
            <a:ext cx="761959" cy="59631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11"/>
          <a:srcRect l="14916" t="13998" r="14828" b="28498"/>
          <a:stretch/>
        </p:blipFill>
        <p:spPr>
          <a:xfrm>
            <a:off x="5904858" y="11871342"/>
            <a:ext cx="672811" cy="55069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2"/>
          <a:srcRect l="23306" t="-735" r="21837" b="13951"/>
          <a:stretch/>
        </p:blipFill>
        <p:spPr>
          <a:xfrm>
            <a:off x="3724273" y="12576698"/>
            <a:ext cx="419514" cy="6513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3"/>
          <a:srcRect l="16092" t="7443" r="17502" b="20136"/>
          <a:stretch/>
        </p:blipFill>
        <p:spPr>
          <a:xfrm>
            <a:off x="5968069" y="7474587"/>
            <a:ext cx="609600" cy="66481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4"/>
          <a:srcRect l="13920" t="7723" r="14863" b="22021"/>
          <a:stretch/>
        </p:blipFill>
        <p:spPr>
          <a:xfrm>
            <a:off x="3161767" y="8243404"/>
            <a:ext cx="745598" cy="73552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84318" y="6180644"/>
            <a:ext cx="639689" cy="63968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6"/>
          <a:srcRect l="7889" t="311" r="7661" b="16441"/>
          <a:stretch/>
        </p:blipFill>
        <p:spPr>
          <a:xfrm>
            <a:off x="5776086" y="4092782"/>
            <a:ext cx="529222" cy="52168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17"/>
          <a:srcRect l="10782" t="4293" r="12225" b="18715"/>
          <a:stretch/>
        </p:blipFill>
        <p:spPr>
          <a:xfrm>
            <a:off x="3591412" y="4121913"/>
            <a:ext cx="551229" cy="55122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18"/>
          <a:srcRect l="8870" t="18104" r="8844" b="32572"/>
          <a:stretch/>
        </p:blipFill>
        <p:spPr>
          <a:xfrm>
            <a:off x="6151744" y="1940476"/>
            <a:ext cx="814881" cy="48845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9"/>
          <a:srcRect l="12714" t="2137" r="13181" b="16299"/>
          <a:stretch/>
        </p:blipFill>
        <p:spPr>
          <a:xfrm>
            <a:off x="4120761" y="1795077"/>
            <a:ext cx="593559" cy="653300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5197026" y="10212191"/>
            <a:ext cx="12212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Jobs in history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023756" y="10205629"/>
            <a:ext cx="11732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Employability</a:t>
            </a:r>
            <a:endParaRPr lang="en-GB" sz="1400" dirty="0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4596010" y="10587766"/>
            <a:ext cx="4221" cy="614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5771865" y="10587766"/>
            <a:ext cx="4221" cy="614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  <a:stCxn id="45" idx="0"/>
          </p:cNvCxnSpPr>
          <p:nvPr/>
        </p:nvCxnSpPr>
        <p:spPr>
          <a:xfrm flipH="1" flipV="1">
            <a:off x="4594989" y="9532067"/>
            <a:ext cx="15402" cy="6735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V="1">
            <a:off x="5821618" y="9487965"/>
            <a:ext cx="9270" cy="6988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6136178" y="6326484"/>
            <a:ext cx="4221" cy="614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924960" y="9624020"/>
            <a:ext cx="626872" cy="62687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21"/>
          <a:srcRect l="5947" r="7129" b="13506"/>
          <a:stretch/>
        </p:blipFill>
        <p:spPr>
          <a:xfrm>
            <a:off x="4708956" y="10473942"/>
            <a:ext cx="583796" cy="580905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5453816" y="5910272"/>
            <a:ext cx="12506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Musician visits</a:t>
            </a:r>
            <a:endParaRPr lang="en-GB" sz="1400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2"/>
          <a:srcRect l="7729" r="7565" b="17268"/>
          <a:stretch/>
        </p:blipFill>
        <p:spPr>
          <a:xfrm>
            <a:off x="5866583" y="5376654"/>
            <a:ext cx="632012" cy="61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1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5145</TotalTime>
  <Words>233</Words>
  <Application>Microsoft Office PowerPoint</Application>
  <PresentationFormat>Custom</PresentationFormat>
  <Paragraphs>100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Claire James</cp:lastModifiedBy>
  <cp:revision>270</cp:revision>
  <cp:lastPrinted>2023-10-10T16:09:31Z</cp:lastPrinted>
  <dcterms:created xsi:type="dcterms:W3CDTF">2018-02-08T08:28:53Z</dcterms:created>
  <dcterms:modified xsi:type="dcterms:W3CDTF">2023-10-10T16:14:13Z</dcterms:modified>
</cp:coreProperties>
</file>