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7" r:id="rId2"/>
    <p:sldId id="259" r:id="rId3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3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2.png"/><Relationship Id="rId34" Type="http://schemas.openxmlformats.org/officeDocument/2006/relationships/image" Target="../media/image6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59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5" Type="http://schemas.openxmlformats.org/officeDocument/2006/relationships/image" Target="../media/image3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6.png"/><Relationship Id="rId19" Type="http://schemas.openxmlformats.org/officeDocument/2006/relationships/image" Target="../media/image50.png"/><Relationship Id="rId31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9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23623" y="217010"/>
            <a:ext cx="9271513" cy="17054871"/>
          </a:xfrm>
          <a:prstGeom prst="rect">
            <a:avLst/>
          </a:prstGeom>
          <a:solidFill>
            <a:schemeClr val="bg1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Received a phone call at 6:30pm 27</a:t>
            </a:r>
            <a:r>
              <a:rPr lang="en-US" sz="24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June 2023 from the trauma clinic to say that a doctor had looked at my hand x-ray and that I had fractures to the ring and little fingers of my right hand. They also said a letter is being sent to my home address including information about some 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physiot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herapy.</a:t>
            </a:r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14179" y="15522198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62007"/>
            <a:ext cx="5774265" cy="612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3587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8" y="4966051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67734" y="4668112"/>
            <a:ext cx="5774266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500712" y="4340098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693641" y="453318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532817" y="1310812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723521" y="132923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897104" y="15586294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7</a:t>
            </a:r>
            <a:endParaRPr lang="en-US" sz="5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723521" y="1341086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719770" y="1342613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52482" y="1123813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68068" y="6882868"/>
            <a:ext cx="93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11</a:t>
            </a:r>
            <a:endParaRPr lang="en-US" sz="48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664965" y="461767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12</a:t>
            </a:r>
            <a:endParaRPr lang="en-US" sz="48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84127" y="2565555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13</a:t>
            </a:r>
            <a:endParaRPr lang="en-US" sz="4800" b="1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473890" y="874372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682717" y="894521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666086" y="902669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10</a:t>
            </a:r>
            <a:endParaRPr lang="en-US" sz="4800" b="1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736663" y="111762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666086" y="896791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657214" y="453822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92" y="300667"/>
            <a:ext cx="1580398" cy="176403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43725" y="526919"/>
            <a:ext cx="5352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F1F1F"/>
                </a:solidFill>
              </a:rPr>
              <a:t>Subject learning </a:t>
            </a:r>
            <a:r>
              <a:rPr lang="en-GB" sz="2800" b="1" dirty="0" smtClean="0">
                <a:solidFill>
                  <a:srgbClr val="1F1F1F"/>
                </a:solidFill>
              </a:rPr>
              <a:t>journey – Science </a:t>
            </a:r>
            <a:endParaRPr lang="en-GB" sz="2800" b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774180" y="15036074"/>
            <a:ext cx="0" cy="613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142248" y="15011380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816986" y="1593335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802" y="15982606"/>
            <a:ext cx="79255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758" y="14990817"/>
            <a:ext cx="79255" cy="65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7082" y="14990817"/>
            <a:ext cx="720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dk1"/>
                </a:solidFill>
              </a:rPr>
              <a:t>Practical Science</a:t>
            </a:r>
            <a:endParaRPr lang="en-GB" sz="1000" dirty="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6056" y="16214165"/>
            <a:ext cx="11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Solids liquids and </a:t>
            </a:r>
            <a:r>
              <a:rPr lang="en-GB" sz="1000" dirty="0" smtClean="0"/>
              <a:t>gases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175348" y="14990817"/>
            <a:ext cx="68492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Simple </a:t>
            </a:r>
            <a:r>
              <a:rPr lang="en-GB" sz="1000" dirty="0"/>
              <a:t>chemical reactions </a:t>
            </a:r>
          </a:p>
          <a:p>
            <a:r>
              <a:rPr lang="en-GB" sz="800" dirty="0"/>
              <a:t/>
            </a:r>
            <a:br>
              <a:rPr lang="en-GB" sz="800" dirty="0"/>
            </a:br>
            <a:endParaRPr lang="en-GB" sz="550" dirty="0">
              <a:solidFill>
                <a:schemeClr val="dk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922" y="16130099"/>
            <a:ext cx="800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dk1"/>
                </a:solidFill>
              </a:rPr>
              <a:t>The Solar System and Beyond</a:t>
            </a:r>
            <a:endParaRPr lang="en-GB" sz="550" dirty="0"/>
          </a:p>
        </p:txBody>
      </p:sp>
      <p:sp>
        <p:nvSpPr>
          <p:cNvPr id="9" name="TextBox 8"/>
          <p:cNvSpPr txBox="1"/>
          <p:nvPr/>
        </p:nvSpPr>
        <p:spPr>
          <a:xfrm>
            <a:off x="3200013" y="15036074"/>
            <a:ext cx="910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dk1"/>
                </a:solidFill>
              </a:rPr>
              <a:t>Space Project</a:t>
            </a:r>
            <a:endParaRPr lang="en-GB" sz="1000" dirty="0">
              <a:solidFill>
                <a:schemeClr val="dk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344" y="15910307"/>
            <a:ext cx="79255" cy="64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0083" y="16233423"/>
            <a:ext cx="61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Science Week</a:t>
            </a:r>
            <a:endParaRPr lang="en-GB"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98" y="13760557"/>
            <a:ext cx="79255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58" y="13733250"/>
            <a:ext cx="79255" cy="6462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18" y="13764415"/>
            <a:ext cx="79255" cy="6462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10" y="13722782"/>
            <a:ext cx="79255" cy="6462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614" y="11592489"/>
            <a:ext cx="79255" cy="646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460" y="9430798"/>
            <a:ext cx="79255" cy="6462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391" y="11510535"/>
            <a:ext cx="79255" cy="6462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080" y="11537574"/>
            <a:ext cx="79255" cy="6462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942" y="9412695"/>
            <a:ext cx="85351" cy="646232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954" y="9411787"/>
            <a:ext cx="85351" cy="646232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978" y="10630754"/>
            <a:ext cx="79255" cy="658425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389" y="10661522"/>
            <a:ext cx="79255" cy="658425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452" y="10625622"/>
            <a:ext cx="79255" cy="658425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452" y="10597271"/>
            <a:ext cx="79255" cy="658425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33" y="12911054"/>
            <a:ext cx="79255" cy="658425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72" y="12890939"/>
            <a:ext cx="79255" cy="658425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665" y="8598519"/>
            <a:ext cx="79255" cy="658425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927" y="12985253"/>
            <a:ext cx="79255" cy="658425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5343416" y="14053889"/>
            <a:ext cx="9060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89239" y="11766537"/>
            <a:ext cx="9060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4931575" y="4252344"/>
            <a:ext cx="9060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4152960" y="7433498"/>
            <a:ext cx="632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5248290" y="8548411"/>
            <a:ext cx="9060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2696590" y="14075590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Food and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digestion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3770177" y="13956488"/>
            <a:ext cx="580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Disease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791305" y="10393584"/>
            <a:ext cx="633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/>
              <a:t>Forces and magnets</a:t>
            </a:r>
            <a:endParaRPr lang="en-GB" sz="1000" dirty="0"/>
          </a:p>
        </p:txBody>
      </p:sp>
      <p:sp>
        <p:nvSpPr>
          <p:cNvPr id="250" name="Rectangle 249"/>
          <p:cNvSpPr/>
          <p:nvPr/>
        </p:nvSpPr>
        <p:spPr>
          <a:xfrm>
            <a:off x="7151897" y="12913868"/>
            <a:ext cx="9589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The Rock Cycle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4828354" y="12969708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Eco-relationships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175007" y="13140375"/>
            <a:ext cx="776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Respiration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551155" y="14045898"/>
            <a:ext cx="854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Rocks and weathering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30124" y="11880563"/>
            <a:ext cx="1027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/>
              <a:t>States of matter</a:t>
            </a:r>
            <a:endParaRPr lang="en-GB" sz="1000" b="1" dirty="0"/>
          </a:p>
        </p:txBody>
      </p:sp>
      <p:sp>
        <p:nvSpPr>
          <p:cNvPr id="108" name="Rectangle 107"/>
          <p:cNvSpPr/>
          <p:nvPr/>
        </p:nvSpPr>
        <p:spPr>
          <a:xfrm>
            <a:off x="5627053" y="10681805"/>
            <a:ext cx="857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Environment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922606" y="10683125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Properties of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materials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457812" y="11854987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Light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196904" y="10723527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Evolution and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inheritance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028211" y="9729514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Cells and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organisation</a:t>
            </a:r>
            <a:endParaRPr lang="en-GB" sz="1000" b="1" dirty="0">
              <a:solidFill>
                <a:prstClr val="black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109" y="6291768"/>
            <a:ext cx="79255" cy="65842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129" y="6356670"/>
            <a:ext cx="79255" cy="65842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870" y="8484902"/>
            <a:ext cx="79255" cy="65842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107" y="9468591"/>
            <a:ext cx="79255" cy="646232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6543497" y="8617325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Waves – sound, energy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and light.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665708" y="9650212"/>
            <a:ext cx="68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Chemical reactions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399288" y="9682309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Relationships in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the Eco-system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761148" y="8608155"/>
            <a:ext cx="110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The skeletal and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muscular systems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540266" y="9667339"/>
            <a:ext cx="638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Space physics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8635" y="8490975"/>
            <a:ext cx="79255" cy="6584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005" y="6280442"/>
            <a:ext cx="79255" cy="6584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604" y="6300962"/>
            <a:ext cx="79255" cy="6584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809" y="7258933"/>
            <a:ext cx="85351" cy="6462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295" y="7240647"/>
            <a:ext cx="85351" cy="6462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1516" y="7258933"/>
            <a:ext cx="85351" cy="64623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089077" y="6416310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Properties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of materials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95386" y="6321419"/>
            <a:ext cx="857927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Living things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and their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habitats</a:t>
            </a:r>
            <a:endParaRPr lang="en-GB" sz="1000" b="1" dirty="0">
              <a:solidFill>
                <a:prstClr val="black"/>
              </a:solidFill>
            </a:endParaRPr>
          </a:p>
          <a:p>
            <a:pPr lvl="0"/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8831" y="7510106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The science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of sport.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22475" y="6249511"/>
            <a:ext cx="801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Evolution and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inheritance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48290" y="7400372"/>
            <a:ext cx="784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The human body and </a:t>
            </a:r>
          </a:p>
          <a:p>
            <a:pPr lvl="0"/>
            <a:r>
              <a:rPr lang="en-GB" sz="1000" dirty="0" smtClean="0">
                <a:solidFill>
                  <a:prstClr val="black"/>
                </a:solidFill>
              </a:rPr>
              <a:t>living things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76266" y="6280356"/>
            <a:ext cx="76703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prstClr val="black"/>
                </a:solidFill>
              </a:rPr>
              <a:t>Famous scientists</a:t>
            </a:r>
            <a:endParaRPr lang="en-GB" sz="1000" b="1" dirty="0">
              <a:solidFill>
                <a:prstClr val="black"/>
              </a:solidFill>
            </a:endParaRPr>
          </a:p>
          <a:p>
            <a:pPr lvl="0"/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26961" y="5255195"/>
            <a:ext cx="849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/>
              <a:t>Cell Biology; </a:t>
            </a:r>
            <a:endParaRPr lang="en-GB" sz="1000" dirty="0" smtClean="0"/>
          </a:p>
          <a:p>
            <a:pPr lvl="0"/>
            <a:r>
              <a:rPr lang="en-GB" sz="1000" dirty="0" smtClean="0"/>
              <a:t>Organisation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191" y="4154026"/>
            <a:ext cx="79255" cy="65842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575" y="4113423"/>
            <a:ext cx="79255" cy="65842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525" y="4265649"/>
            <a:ext cx="79255" cy="65842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963" y="5077063"/>
            <a:ext cx="85351" cy="646232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828" y="5193254"/>
            <a:ext cx="85351" cy="64623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580" y="5092795"/>
            <a:ext cx="85351" cy="64623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720" y="5197200"/>
            <a:ext cx="85351" cy="64623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469940" y="4262533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/>
              <a:t>Infection and response; </a:t>
            </a:r>
            <a:endParaRPr lang="en-GB" sz="1000" dirty="0" smtClean="0"/>
          </a:p>
          <a:p>
            <a:pPr lvl="0"/>
            <a:r>
              <a:rPr lang="en-GB" sz="1000" dirty="0" smtClean="0"/>
              <a:t>and </a:t>
            </a:r>
            <a:r>
              <a:rPr lang="en-GB" sz="1000" dirty="0"/>
              <a:t>Bioenergetics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22040" y="5397075"/>
            <a:ext cx="1312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/>
              <a:t>Homeostasis and response; Inheritance, variation and evolution; and Ecology.</a:t>
            </a:r>
            <a:endParaRPr lang="en-GB" sz="900" b="1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4005" y="5412863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900" dirty="0"/>
              <a:t>The rate and extent of chemical change; </a:t>
            </a:r>
            <a:endParaRPr lang="en-GB" sz="900" dirty="0" smtClean="0"/>
          </a:p>
          <a:p>
            <a:pPr lvl="0"/>
            <a:r>
              <a:rPr lang="en-GB" sz="900" dirty="0" smtClean="0"/>
              <a:t>Organic </a:t>
            </a:r>
            <a:r>
              <a:rPr lang="en-GB" sz="900" dirty="0"/>
              <a:t>chemistry; Chemical analysis; </a:t>
            </a:r>
            <a:endParaRPr lang="en-GB" sz="900" dirty="0" smtClean="0"/>
          </a:p>
          <a:p>
            <a:pPr lvl="0"/>
            <a:r>
              <a:rPr lang="en-GB" sz="900" dirty="0" smtClean="0"/>
              <a:t>Chemistry </a:t>
            </a:r>
            <a:r>
              <a:rPr lang="en-GB" sz="900" dirty="0"/>
              <a:t>of the atmosphere; and </a:t>
            </a:r>
            <a:endParaRPr lang="en-GB" sz="900" dirty="0" smtClean="0"/>
          </a:p>
          <a:p>
            <a:pPr lvl="0"/>
            <a:r>
              <a:rPr lang="en-GB" sz="900" dirty="0" smtClean="0"/>
              <a:t>Using </a:t>
            </a:r>
            <a:r>
              <a:rPr lang="en-GB" sz="900" dirty="0"/>
              <a:t>resources.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68806" y="5408242"/>
            <a:ext cx="18149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900" dirty="0"/>
              <a:t>Atomic structure and the </a:t>
            </a:r>
            <a:endParaRPr lang="en-GB" sz="900" dirty="0" smtClean="0"/>
          </a:p>
          <a:p>
            <a:pPr lvl="0"/>
            <a:r>
              <a:rPr lang="en-GB" sz="900" dirty="0" smtClean="0"/>
              <a:t>periodic </a:t>
            </a:r>
            <a:r>
              <a:rPr lang="en-GB" sz="900" dirty="0"/>
              <a:t>table; Bonding, structure, </a:t>
            </a:r>
            <a:endParaRPr lang="en-GB" sz="900" dirty="0" smtClean="0"/>
          </a:p>
          <a:p>
            <a:pPr lvl="0"/>
            <a:r>
              <a:rPr lang="en-GB" sz="900" dirty="0" smtClean="0"/>
              <a:t>and </a:t>
            </a:r>
            <a:r>
              <a:rPr lang="en-GB" sz="900" dirty="0"/>
              <a:t>the properties of matter</a:t>
            </a:r>
            <a:endParaRPr lang="en-GB" sz="900" b="1" dirty="0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60207" y="4130820"/>
            <a:ext cx="13179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900" dirty="0"/>
              <a:t>Quantitative chemistry; </a:t>
            </a:r>
            <a:endParaRPr lang="en-GB" sz="900" dirty="0" smtClean="0"/>
          </a:p>
          <a:p>
            <a:pPr lvl="0"/>
            <a:r>
              <a:rPr lang="en-GB" sz="900" dirty="0" smtClean="0"/>
              <a:t>Chemical </a:t>
            </a:r>
            <a:r>
              <a:rPr lang="en-GB" sz="900" dirty="0"/>
              <a:t>changes; and </a:t>
            </a:r>
            <a:endParaRPr lang="en-GB" sz="900" dirty="0" smtClean="0"/>
          </a:p>
          <a:p>
            <a:pPr lvl="0"/>
            <a:r>
              <a:rPr lang="en-GB" sz="900" dirty="0" smtClean="0"/>
              <a:t>Energy changes</a:t>
            </a:r>
            <a:endParaRPr lang="en-GB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4778121" y="3246214"/>
            <a:ext cx="9060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Science Week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348" y="1925227"/>
            <a:ext cx="79255" cy="65842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574" y="1891012"/>
            <a:ext cx="79255" cy="65842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537" y="1947449"/>
            <a:ext cx="79255" cy="65842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742" y="2905420"/>
            <a:ext cx="85351" cy="64623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228" y="2887134"/>
            <a:ext cx="85351" cy="64623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331" y="2965714"/>
            <a:ext cx="85351" cy="646232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2595792" y="1857967"/>
            <a:ext cx="16285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/>
              <a:t>Revision and exam technique - Using resources including BBC bitesize.</a:t>
            </a:r>
            <a:endParaRPr lang="en-GB" sz="1000" dirty="0"/>
          </a:p>
        </p:txBody>
      </p:sp>
      <p:sp>
        <p:nvSpPr>
          <p:cNvPr id="159" name="Rectangle 158"/>
          <p:cNvSpPr/>
          <p:nvPr/>
        </p:nvSpPr>
        <p:spPr>
          <a:xfrm>
            <a:off x="1406790" y="3066668"/>
            <a:ext cx="1933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smtClean="0">
                <a:solidFill>
                  <a:srgbClr val="00B050"/>
                </a:solidFill>
              </a:rPr>
              <a:t>Equals Semi-formal Curriculum</a:t>
            </a:r>
          </a:p>
          <a:p>
            <a:pPr lvl="0"/>
            <a:r>
              <a:rPr lang="en-GB" sz="1000" dirty="0" smtClean="0">
                <a:solidFill>
                  <a:srgbClr val="00B050"/>
                </a:solidFill>
              </a:rPr>
              <a:t>Accreditation -</a:t>
            </a:r>
          </a:p>
          <a:p>
            <a:pPr lvl="0"/>
            <a:r>
              <a:rPr lang="en-GB" sz="1000" dirty="0" smtClean="0">
                <a:solidFill>
                  <a:srgbClr val="00B050"/>
                </a:solidFill>
              </a:rPr>
              <a:t>Unit </a:t>
            </a:r>
            <a:r>
              <a:rPr lang="en-GB" sz="1000" dirty="0">
                <a:solidFill>
                  <a:srgbClr val="00B050"/>
                </a:solidFill>
              </a:rPr>
              <a:t>award </a:t>
            </a:r>
            <a:r>
              <a:rPr lang="en-GB" sz="1000" dirty="0" smtClean="0">
                <a:solidFill>
                  <a:srgbClr val="00B050"/>
                </a:solidFill>
              </a:rPr>
              <a:t>Science </a:t>
            </a:r>
            <a:r>
              <a:rPr lang="en-GB" sz="1000" dirty="0">
                <a:solidFill>
                  <a:srgbClr val="00B050"/>
                </a:solidFill>
              </a:rPr>
              <a:t>- </a:t>
            </a:r>
            <a:r>
              <a:rPr lang="en-GB" sz="1000" dirty="0" smtClean="0">
                <a:solidFill>
                  <a:srgbClr val="00B050"/>
                </a:solidFill>
              </a:rPr>
              <a:t>AQA</a:t>
            </a:r>
            <a:endParaRPr lang="en-GB" sz="1000" dirty="0">
              <a:solidFill>
                <a:srgbClr val="00B050"/>
              </a:solidFill>
            </a:endParaRPr>
          </a:p>
          <a:p>
            <a:pPr lvl="0"/>
            <a:r>
              <a:rPr lang="en-GB" sz="1000" dirty="0"/>
              <a:t>Individual units selected for </a:t>
            </a:r>
            <a:endParaRPr lang="en-GB" sz="1000" dirty="0" smtClean="0"/>
          </a:p>
          <a:p>
            <a:pPr lvl="0"/>
            <a:r>
              <a:rPr lang="en-GB" sz="1000" dirty="0" smtClean="0"/>
              <a:t>each </a:t>
            </a:r>
            <a:r>
              <a:rPr lang="en-GB" sz="1000" dirty="0"/>
              <a:t>class covering</a:t>
            </a:r>
          </a:p>
          <a:p>
            <a:pPr lvl="0"/>
            <a:r>
              <a:rPr lang="en-GB" sz="1000" dirty="0" smtClean="0"/>
              <a:t>The Human body, </a:t>
            </a:r>
          </a:p>
          <a:p>
            <a:pPr lvl="0"/>
            <a:r>
              <a:rPr lang="en-GB" sz="1000" dirty="0" smtClean="0"/>
              <a:t>Acids and Alkalis, </a:t>
            </a:r>
          </a:p>
          <a:p>
            <a:pPr lvl="0"/>
            <a:r>
              <a:rPr lang="en-GB" sz="1000" dirty="0" smtClean="0"/>
              <a:t>The Solar system etc.</a:t>
            </a:r>
            <a:endParaRPr lang="en-GB" sz="1000" b="1" dirty="0"/>
          </a:p>
        </p:txBody>
      </p:sp>
      <p:sp>
        <p:nvSpPr>
          <p:cNvPr id="160" name="Rectangle 159"/>
          <p:cNvSpPr/>
          <p:nvPr/>
        </p:nvSpPr>
        <p:spPr>
          <a:xfrm>
            <a:off x="5239288" y="1866685"/>
            <a:ext cx="12202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/>
              <a:t>Forces; Waves; and </a:t>
            </a:r>
            <a:endParaRPr lang="en-GB" sz="1000" dirty="0" smtClean="0"/>
          </a:p>
          <a:p>
            <a:pPr lvl="0"/>
            <a:r>
              <a:rPr lang="en-GB" sz="1000" dirty="0" smtClean="0"/>
              <a:t>Magnetism </a:t>
            </a:r>
            <a:r>
              <a:rPr lang="en-GB" sz="1000" dirty="0"/>
              <a:t>and </a:t>
            </a:r>
            <a:endParaRPr lang="en-GB" sz="1000" dirty="0" smtClean="0"/>
          </a:p>
          <a:p>
            <a:pPr lvl="0"/>
            <a:r>
              <a:rPr lang="en-GB" sz="1000" dirty="0" smtClean="0"/>
              <a:t>electromagnetism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111387" y="3131182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/>
              <a:t>Particle model of matter; </a:t>
            </a:r>
            <a:endParaRPr lang="en-GB" sz="1000" dirty="0" smtClean="0"/>
          </a:p>
          <a:p>
            <a:pPr lvl="0"/>
            <a:r>
              <a:rPr lang="en-GB" sz="1000" dirty="0" smtClean="0"/>
              <a:t>and </a:t>
            </a:r>
            <a:r>
              <a:rPr lang="en-GB" sz="1000" dirty="0"/>
              <a:t>Atomic structure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539281" y="1917988"/>
            <a:ext cx="848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/>
              <a:t>Energy; Electricity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8668" y="4852354"/>
            <a:ext cx="3361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AQA GCSE Combined Science: Trilogy – Year 1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681" y="2633899"/>
            <a:ext cx="39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</a:rPr>
              <a:t>AQA GCSE Combined Science: </a:t>
            </a:r>
            <a:r>
              <a:rPr lang="en-GB" sz="1200" dirty="0" smtClean="0">
                <a:solidFill>
                  <a:srgbClr val="00B050"/>
                </a:solidFill>
              </a:rPr>
              <a:t>Trilogy – Year 2</a:t>
            </a:r>
            <a:endParaRPr lang="en-GB" sz="1200" dirty="0">
              <a:solidFill>
                <a:srgbClr val="00B05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6869" y="1177692"/>
            <a:ext cx="731583" cy="6401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7157" y="1702598"/>
            <a:ext cx="518205" cy="883997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763" y="3132338"/>
            <a:ext cx="603556" cy="603556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6247" y="4039287"/>
            <a:ext cx="603556" cy="603556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6572" y="7473012"/>
            <a:ext cx="603556" cy="603556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3481" y="8377456"/>
            <a:ext cx="603556" cy="603556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002" y="14096746"/>
            <a:ext cx="603556" cy="6035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3847" y="12029519"/>
            <a:ext cx="603556" cy="6035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6322" y="16233423"/>
            <a:ext cx="603556" cy="6035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7507" y="16191578"/>
            <a:ext cx="745237" cy="74523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7325" y="14773897"/>
            <a:ext cx="710671" cy="71067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2015" y="14747615"/>
            <a:ext cx="940424" cy="94042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5460" y="16490434"/>
            <a:ext cx="790370" cy="79037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8402" y="14348198"/>
            <a:ext cx="689963" cy="6899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0208" y="14058758"/>
            <a:ext cx="809762" cy="809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7355" y="13987180"/>
            <a:ext cx="681604" cy="68160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48487" y="12519391"/>
            <a:ext cx="831818" cy="83181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43639" y="12609255"/>
            <a:ext cx="879114" cy="87911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28497" y="11712715"/>
            <a:ext cx="652654" cy="6526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76266" y="10516422"/>
            <a:ext cx="604044" cy="60404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00042" y="10340511"/>
            <a:ext cx="796584" cy="79658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89480" y="9642046"/>
            <a:ext cx="993648" cy="9936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90292" y="9643541"/>
            <a:ext cx="943789" cy="9437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97042" y="9663583"/>
            <a:ext cx="731289" cy="73128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79302" y="9475216"/>
            <a:ext cx="740931" cy="74093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09860" y="8173667"/>
            <a:ext cx="875717" cy="87571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50853" y="7804773"/>
            <a:ext cx="907308" cy="90730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32513" y="7480992"/>
            <a:ext cx="660534" cy="66053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97865" y="7407945"/>
            <a:ext cx="1022987" cy="102298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16478" y="6027872"/>
            <a:ext cx="1072786" cy="10727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354841" y="6087650"/>
            <a:ext cx="692913" cy="69291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816726" y="5893803"/>
            <a:ext cx="671533" cy="6715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27107" y="3427965"/>
            <a:ext cx="896297" cy="8962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265605" y="3352780"/>
            <a:ext cx="663142" cy="66314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71241" y="5620421"/>
            <a:ext cx="759583" cy="7595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86814" y="1720647"/>
            <a:ext cx="742549" cy="74254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205218" y="1511703"/>
            <a:ext cx="932419" cy="932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136285" y="10444517"/>
            <a:ext cx="692578" cy="692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32968" y="11787308"/>
            <a:ext cx="583694" cy="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84146" y="220694"/>
            <a:ext cx="9271513" cy="17054871"/>
          </a:xfrm>
          <a:prstGeom prst="rect">
            <a:avLst/>
          </a:prstGeom>
          <a:solidFill>
            <a:schemeClr val="bg1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Received a phone call at 6:30pm 27</a:t>
            </a:r>
            <a:r>
              <a:rPr lang="en-US" sz="24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June 2023 from the trauma clinic to say that a doctor had looked at my hand x-ray and that I had fractures to the ring and little fingers of my right hand. They also said a letter is being sent to my home address including information about some physiotherapy.</a:t>
            </a:r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14179" y="15522198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62007"/>
            <a:ext cx="5774265" cy="612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3587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8" y="4966051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67734" y="4668112"/>
            <a:ext cx="5774266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500712" y="4340098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693641" y="453318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532817" y="1310812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723521" y="1329239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897104" y="15586294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</a:t>
            </a:r>
            <a:endParaRPr lang="en-US" sz="5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723521" y="1341086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719770" y="1342613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52482" y="1123813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68068" y="6882868"/>
            <a:ext cx="76102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664965" y="461767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5</a:t>
            </a:r>
            <a:endParaRPr lang="en-US" sz="48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84127" y="2565555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6</a:t>
            </a:r>
            <a:endParaRPr lang="en-US" sz="4800" b="1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473890" y="874372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682717" y="894521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666086" y="902669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736663" y="111762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666086" y="896791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657214" y="453822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</a:t>
            </a:r>
            <a:endParaRPr lang="en-US" sz="1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92" y="300667"/>
            <a:ext cx="1580398" cy="176403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745905" y="431221"/>
            <a:ext cx="5270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F1F1F"/>
                </a:solidFill>
              </a:rPr>
              <a:t>Subject learning </a:t>
            </a:r>
            <a:r>
              <a:rPr lang="en-GB" sz="2800" b="1" dirty="0" smtClean="0">
                <a:solidFill>
                  <a:srgbClr val="1F1F1F"/>
                </a:solidFill>
              </a:rPr>
              <a:t>journey – Science</a:t>
            </a:r>
            <a:endParaRPr lang="en-GB" sz="2800" b="1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2332448" y="1593335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774180" y="15036074"/>
            <a:ext cx="0" cy="613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248290" y="15026289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816986" y="15933358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802" y="15982606"/>
            <a:ext cx="79255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758" y="14990817"/>
            <a:ext cx="79255" cy="65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7082" y="14990817"/>
            <a:ext cx="7205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>
                <a:solidFill>
                  <a:schemeClr val="dk1"/>
                </a:solidFill>
              </a:rPr>
              <a:t>Exploring materials  Explore living things.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6057" y="16214165"/>
            <a:ext cx="6941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>
                <a:solidFill>
                  <a:schemeClr val="dk1"/>
                </a:solidFill>
              </a:rPr>
              <a:t>Exploring lives of themselves and </a:t>
            </a:r>
            <a:r>
              <a:rPr lang="en-GB" sz="550" dirty="0" smtClean="0">
                <a:solidFill>
                  <a:schemeClr val="dk1"/>
                </a:solidFill>
              </a:rPr>
              <a:t>others.</a:t>
            </a:r>
            <a:r>
              <a:rPr lang="en-GB" sz="550" dirty="0">
                <a:solidFill>
                  <a:schemeClr val="dk1"/>
                </a:solidFill>
              </a:rPr>
              <a:t>  </a:t>
            </a:r>
            <a:endParaRPr lang="en-GB" sz="550" dirty="0" smtClean="0">
              <a:solidFill>
                <a:schemeClr val="dk1"/>
              </a:solidFill>
            </a:endParaRPr>
          </a:p>
          <a:p>
            <a:r>
              <a:rPr lang="en-GB" sz="550" dirty="0" smtClean="0">
                <a:solidFill>
                  <a:schemeClr val="dk1"/>
                </a:solidFill>
              </a:rPr>
              <a:t>Investigate </a:t>
            </a:r>
            <a:r>
              <a:rPr lang="en-GB" sz="550" dirty="0">
                <a:solidFill>
                  <a:schemeClr val="dk1"/>
                </a:solidFill>
              </a:rPr>
              <a:t>light and dark.  Explore properties of </a:t>
            </a:r>
            <a:r>
              <a:rPr lang="en-GB" sz="550" dirty="0" smtClean="0">
                <a:solidFill>
                  <a:schemeClr val="dk1"/>
                </a:solidFill>
              </a:rPr>
              <a:t>ice.</a:t>
            </a:r>
            <a:endParaRPr lang="en-GB" sz="550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129" y="14990817"/>
            <a:ext cx="684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>
                <a:solidFill>
                  <a:schemeClr val="dk1"/>
                </a:solidFill>
              </a:rPr>
              <a:t>Investigate different vehicles &amp; how they </a:t>
            </a:r>
            <a:r>
              <a:rPr lang="en-GB" sz="550" dirty="0" smtClean="0">
                <a:solidFill>
                  <a:schemeClr val="dk1"/>
                </a:solidFill>
              </a:rPr>
              <a:t>move</a:t>
            </a:r>
            <a:r>
              <a:rPr lang="en-GB" sz="550" dirty="0" smtClean="0"/>
              <a:t>.</a:t>
            </a:r>
            <a:endParaRPr lang="en-GB" sz="550" dirty="0">
              <a:solidFill>
                <a:schemeClr val="dk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4588" y="16214165"/>
            <a:ext cx="705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>
                <a:solidFill>
                  <a:schemeClr val="dk1"/>
                </a:solidFill>
              </a:rPr>
              <a:t>Exploring life cycles &amp; caring.</a:t>
            </a:r>
            <a:endParaRPr lang="en-GB" sz="550" dirty="0"/>
          </a:p>
        </p:txBody>
      </p:sp>
      <p:sp>
        <p:nvSpPr>
          <p:cNvPr id="9" name="TextBox 8"/>
          <p:cNvSpPr txBox="1"/>
          <p:nvPr/>
        </p:nvSpPr>
        <p:spPr>
          <a:xfrm>
            <a:off x="3200013" y="15036074"/>
            <a:ext cx="91094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 smtClean="0">
                <a:solidFill>
                  <a:schemeClr val="dk1"/>
                </a:solidFill>
              </a:rPr>
              <a:t>Investigate </a:t>
            </a:r>
            <a:r>
              <a:rPr lang="en-GB" sz="550" dirty="0">
                <a:solidFill>
                  <a:schemeClr val="dk1"/>
                </a:solidFill>
              </a:rPr>
              <a:t>changing materials - cooking  Exploring differences in family </a:t>
            </a:r>
            <a:r>
              <a:rPr lang="en-GB" sz="550" dirty="0" smtClean="0">
                <a:solidFill>
                  <a:schemeClr val="dk1"/>
                </a:solidFill>
              </a:rPr>
              <a:t>members</a:t>
            </a:r>
            <a:endParaRPr lang="en-GB" sz="550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1387" y="16266920"/>
            <a:ext cx="67040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>
                <a:solidFill>
                  <a:schemeClr val="dk1"/>
                </a:solidFill>
              </a:rPr>
              <a:t>Exploring properties of </a:t>
            </a:r>
            <a:r>
              <a:rPr lang="en-GB" sz="550" dirty="0" smtClean="0">
                <a:solidFill>
                  <a:schemeClr val="dk1"/>
                </a:solidFill>
              </a:rPr>
              <a:t>materials</a:t>
            </a:r>
            <a:r>
              <a:rPr lang="en-GB" sz="550" dirty="0" smtClean="0"/>
              <a:t>.</a:t>
            </a:r>
            <a:endParaRPr lang="en-GB" sz="55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344" y="15910307"/>
            <a:ext cx="79255" cy="64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0083" y="16233423"/>
            <a:ext cx="61727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" dirty="0" smtClean="0"/>
              <a:t>Science Week</a:t>
            </a:r>
            <a:endParaRPr lang="en-GB" sz="5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5" y="16490434"/>
            <a:ext cx="587798" cy="587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68" y="16161054"/>
            <a:ext cx="761428" cy="7614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98" y="13760557"/>
            <a:ext cx="79255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58" y="13733250"/>
            <a:ext cx="79255" cy="6462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18" y="13764415"/>
            <a:ext cx="79255" cy="6462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10" y="13722782"/>
            <a:ext cx="79255" cy="6462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614" y="11592489"/>
            <a:ext cx="79255" cy="646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460" y="9430798"/>
            <a:ext cx="79255" cy="6462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835" y="11504471"/>
            <a:ext cx="79255" cy="6462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080" y="11537574"/>
            <a:ext cx="79255" cy="6462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942" y="9412695"/>
            <a:ext cx="85351" cy="646232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8954" y="9411787"/>
            <a:ext cx="85351" cy="646232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978" y="10630754"/>
            <a:ext cx="79255" cy="658425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389" y="10661522"/>
            <a:ext cx="79255" cy="658425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452" y="10625622"/>
            <a:ext cx="79255" cy="658425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452" y="10597271"/>
            <a:ext cx="79255" cy="658425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33" y="12911054"/>
            <a:ext cx="79255" cy="658425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72" y="12890939"/>
            <a:ext cx="79255" cy="658425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665" y="8598519"/>
            <a:ext cx="79255" cy="658425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927" y="12985253"/>
            <a:ext cx="79255" cy="658425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5343416" y="14053889"/>
            <a:ext cx="582211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913835" y="11905811"/>
            <a:ext cx="582211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4931575" y="4252344"/>
            <a:ext cx="582211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4668188" y="7599727"/>
            <a:ext cx="582211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5248290" y="8548411"/>
            <a:ext cx="582211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Science Week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2696590" y="14075590"/>
            <a:ext cx="72006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Animals including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Humans – identify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common animals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3985140" y="14065164"/>
            <a:ext cx="79380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Everyday materials –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Identify common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materials.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010645" y="10703628"/>
            <a:ext cx="830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Animals including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Humans – basic needs of animals</a:t>
            </a:r>
          </a:p>
          <a:p>
            <a:pPr lvl="0"/>
            <a:r>
              <a:rPr lang="en-GB" sz="550" b="1" dirty="0" smtClean="0">
                <a:solidFill>
                  <a:prstClr val="black"/>
                </a:solidFill>
              </a:rPr>
              <a:t>(</a:t>
            </a:r>
            <a:r>
              <a:rPr lang="en-GB" sz="550" dirty="0" smtClean="0">
                <a:solidFill>
                  <a:prstClr val="black"/>
                </a:solidFill>
              </a:rPr>
              <a:t>water/food)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7151897" y="12913868"/>
            <a:ext cx="86113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Working scientifically –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observe using simple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equipment.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5043681" y="12771365"/>
            <a:ext cx="7868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Seasonal changes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Spring/Summer – describe weather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changes and changes in the length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of day.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240763" y="12740178"/>
            <a:ext cx="6719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Seasonal changes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Autumn/Winter –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observe change in weather.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551155" y="14045898"/>
            <a:ext cx="68961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Plants –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Identify common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plants.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30124" y="11880563"/>
            <a:ext cx="976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The environment – reduce,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reuse and recycle.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627053" y="10681805"/>
            <a:ext cx="117852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Uses of everyday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Materials – compare suitability of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Materials for jobs.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922606" y="10683125"/>
            <a:ext cx="8322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Working Scientifically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- perform simple tests</a:t>
            </a:r>
            <a:r>
              <a:rPr lang="en-GB" sz="550" b="1" dirty="0" smtClean="0">
                <a:solidFill>
                  <a:prstClr val="black"/>
                </a:solidFill>
              </a:rPr>
              <a:t>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457812" y="11854987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Plants – seeds and bulbs grow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Into mature plants.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227444" y="10496181"/>
            <a:ext cx="6656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Living things and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their habitats – name plants, animals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a</a:t>
            </a:r>
            <a:r>
              <a:rPr lang="en-GB" sz="550" dirty="0" smtClean="0">
                <a:solidFill>
                  <a:prstClr val="black"/>
                </a:solidFill>
              </a:rPr>
              <a:t>nd their habitats.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028211" y="9729514"/>
            <a:ext cx="84189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Animals including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Humans  -functions of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skeletons and muscles.</a:t>
            </a:r>
            <a:endParaRPr lang="en-GB" sz="550" b="1" dirty="0">
              <a:solidFill>
                <a:prstClr val="black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109" y="6291768"/>
            <a:ext cx="79255" cy="65842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129" y="6356670"/>
            <a:ext cx="79255" cy="65842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870" y="8484902"/>
            <a:ext cx="79255" cy="65842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107" y="9468591"/>
            <a:ext cx="79255" cy="646232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6543497" y="8617325"/>
            <a:ext cx="801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Plants – functions of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parts of plants.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641995" y="9649894"/>
            <a:ext cx="1247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Rocks and fossils – compare rocks –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How are fossils made?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399288" y="9682309"/>
            <a:ext cx="95410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Forces and Magnets –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some forces need contact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but magnets don’t.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761148" y="8608155"/>
            <a:ext cx="817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Light – sources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of light and shadows</a:t>
            </a:r>
            <a:r>
              <a:rPr lang="en-GB" sz="550" b="1" dirty="0" smtClean="0">
                <a:solidFill>
                  <a:prstClr val="black"/>
                </a:solidFill>
              </a:rPr>
              <a:t>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528267" y="9721682"/>
            <a:ext cx="8883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Working Scientifically – 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s</a:t>
            </a:r>
            <a:r>
              <a:rPr lang="en-GB" sz="550" dirty="0" smtClean="0">
                <a:solidFill>
                  <a:prstClr val="black"/>
                </a:solidFill>
              </a:rPr>
              <a:t>et up simple tests.</a:t>
            </a:r>
            <a:endParaRPr lang="en-GB" sz="550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8635" y="8490975"/>
            <a:ext cx="79255" cy="6584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005" y="6280442"/>
            <a:ext cx="79255" cy="6584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604" y="6300962"/>
            <a:ext cx="79255" cy="6584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8809" y="7258933"/>
            <a:ext cx="85351" cy="6462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295" y="7240647"/>
            <a:ext cx="85351" cy="6462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1516" y="7258933"/>
            <a:ext cx="85351" cy="64623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089077" y="6416310"/>
            <a:ext cx="7986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Working Scientifically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record findings in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tables and charts</a:t>
            </a:r>
            <a:r>
              <a:rPr lang="en-GB" sz="550" b="1" dirty="0" smtClean="0">
                <a:solidFill>
                  <a:prstClr val="black"/>
                </a:solidFill>
              </a:rPr>
              <a:t>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95386" y="6321419"/>
            <a:ext cx="85632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Living things and their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habitats – habitats </a:t>
            </a:r>
            <a:r>
              <a:rPr lang="en-GB" sz="550" dirty="0">
                <a:solidFill>
                  <a:prstClr val="black"/>
                </a:solidFill>
              </a:rPr>
              <a:t>and </a:t>
            </a:r>
            <a:endParaRPr lang="en-GB" sz="550" dirty="0" smtClean="0">
              <a:solidFill>
                <a:prstClr val="black"/>
              </a:solidFill>
            </a:endParaRP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environments can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change </a:t>
            </a:r>
            <a:r>
              <a:rPr lang="en-GB" sz="550" dirty="0">
                <a:solidFill>
                  <a:prstClr val="black"/>
                </a:solidFill>
              </a:rPr>
              <a:t>– which leads </a:t>
            </a:r>
            <a:endParaRPr lang="en-GB" sz="550" dirty="0" smtClean="0">
              <a:solidFill>
                <a:prstClr val="black"/>
              </a:solidFill>
            </a:endParaRP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to </a:t>
            </a:r>
            <a:r>
              <a:rPr lang="en-GB" sz="550" dirty="0">
                <a:solidFill>
                  <a:prstClr val="black"/>
                </a:solidFill>
              </a:rPr>
              <a:t>dangers </a:t>
            </a:r>
            <a:r>
              <a:rPr lang="en-GB" sz="550" dirty="0" smtClean="0">
                <a:solidFill>
                  <a:prstClr val="black"/>
                </a:solidFill>
              </a:rPr>
              <a:t>for </a:t>
            </a:r>
            <a:r>
              <a:rPr lang="en-GB" sz="550" dirty="0">
                <a:solidFill>
                  <a:prstClr val="black"/>
                </a:solidFill>
              </a:rPr>
              <a:t>animals</a:t>
            </a:r>
            <a:endParaRPr lang="en-GB" sz="550" b="1" dirty="0">
              <a:solidFill>
                <a:prstClr val="black"/>
              </a:solidFill>
            </a:endParaRPr>
          </a:p>
          <a:p>
            <a:pPr lvl="0"/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8831" y="7510106"/>
            <a:ext cx="8130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Electricity – building 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s</a:t>
            </a:r>
            <a:r>
              <a:rPr lang="en-GB" sz="550" dirty="0" smtClean="0">
                <a:solidFill>
                  <a:prstClr val="black"/>
                </a:solidFill>
              </a:rPr>
              <a:t>imple series circuits.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14522" y="6386914"/>
            <a:ext cx="70724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States of matter -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g</a:t>
            </a:r>
            <a:r>
              <a:rPr lang="en-GB" sz="550" dirty="0" smtClean="0">
                <a:solidFill>
                  <a:prstClr val="black"/>
                </a:solidFill>
              </a:rPr>
              <a:t>rouping solids,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liquids and gases</a:t>
            </a:r>
            <a:r>
              <a:rPr lang="en-GB" sz="550" b="1" dirty="0" smtClean="0">
                <a:solidFill>
                  <a:prstClr val="black"/>
                </a:solidFill>
              </a:rPr>
              <a:t>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43777" y="7484748"/>
            <a:ext cx="68289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Sounds – how sounds are made –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when something vibrates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96231" y="6339071"/>
            <a:ext cx="8515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Animals </a:t>
            </a:r>
            <a:r>
              <a:rPr lang="en-GB" sz="550" dirty="0" smtClean="0">
                <a:solidFill>
                  <a:prstClr val="black"/>
                </a:solidFill>
              </a:rPr>
              <a:t>including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h</a:t>
            </a:r>
            <a:r>
              <a:rPr lang="en-GB" sz="550" dirty="0" smtClean="0">
                <a:solidFill>
                  <a:prstClr val="black"/>
                </a:solidFill>
              </a:rPr>
              <a:t>umans – </a:t>
            </a:r>
            <a:r>
              <a:rPr lang="en-GB" sz="550" dirty="0">
                <a:solidFill>
                  <a:prstClr val="black"/>
                </a:solidFill>
              </a:rPr>
              <a:t>digestive 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system including teeth.</a:t>
            </a:r>
            <a:endParaRPr lang="en-GB" sz="550" b="1" dirty="0">
              <a:solidFill>
                <a:prstClr val="black"/>
              </a:solidFill>
            </a:endParaRPr>
          </a:p>
          <a:p>
            <a:pPr lvl="0"/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31569" y="5434149"/>
            <a:ext cx="109356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Animals including </a:t>
            </a:r>
            <a:endParaRPr lang="en-GB" sz="550" dirty="0" smtClean="0">
              <a:solidFill>
                <a:prstClr val="black"/>
              </a:solidFill>
            </a:endParaRP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h</a:t>
            </a:r>
            <a:r>
              <a:rPr lang="en-GB" sz="550" dirty="0" smtClean="0">
                <a:solidFill>
                  <a:prstClr val="black"/>
                </a:solidFill>
              </a:rPr>
              <a:t>umans –  changes as humans </a:t>
            </a:r>
          </a:p>
          <a:p>
            <a:pPr lvl="0"/>
            <a:r>
              <a:rPr lang="en-GB" sz="550" dirty="0">
                <a:solidFill>
                  <a:prstClr val="black"/>
                </a:solidFill>
              </a:rPr>
              <a:t>d</a:t>
            </a:r>
            <a:r>
              <a:rPr lang="en-GB" sz="550" dirty="0" smtClean="0">
                <a:solidFill>
                  <a:prstClr val="black"/>
                </a:solidFill>
              </a:rPr>
              <a:t>evelop to old age.</a:t>
            </a:r>
            <a:endParaRPr lang="en-GB" sz="550" dirty="0">
              <a:solidFill>
                <a:prstClr val="black"/>
              </a:solidFill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973" y="4225491"/>
            <a:ext cx="79255" cy="65842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575" y="4197359"/>
            <a:ext cx="79255" cy="65842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525" y="4265649"/>
            <a:ext cx="79255" cy="65842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6963" y="5077063"/>
            <a:ext cx="85351" cy="646232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389" y="5126548"/>
            <a:ext cx="85351" cy="64623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9243" y="5104752"/>
            <a:ext cx="85351" cy="64623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555" y="5108273"/>
            <a:ext cx="85351" cy="64623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666973" y="4256183"/>
            <a:ext cx="111440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Earth and Space – movement of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earth, and other planets around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the Sun.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08776" y="5307501"/>
            <a:ext cx="77855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Properties and changes of materials – separating materials – filtering, sieving etc.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31918" y="5406899"/>
            <a:ext cx="107112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Working Scientifically – taking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measurements with increasing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accuracy.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83454" y="5318823"/>
            <a:ext cx="675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Living things and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their habitats – differences in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life cycles.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82478" y="4273851"/>
            <a:ext cx="86433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Forces – gravity, air and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water resistance and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friction.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778121" y="3246214"/>
            <a:ext cx="582211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Science Week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69" y="1890747"/>
            <a:ext cx="79255" cy="65842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062" y="2003157"/>
            <a:ext cx="79255" cy="65842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1938" y="1926929"/>
            <a:ext cx="79255" cy="65842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537" y="1947449"/>
            <a:ext cx="79255" cy="65842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8742" y="2905420"/>
            <a:ext cx="85351" cy="64623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7228" y="2887134"/>
            <a:ext cx="85351" cy="64623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1449" y="2905420"/>
            <a:ext cx="85351" cy="646232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2402007" y="1840752"/>
            <a:ext cx="85792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Working Scientifically-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planning enquiries to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answer questions.</a:t>
            </a:r>
            <a:endParaRPr lang="en-GB" sz="550" dirty="0">
              <a:solidFill>
                <a:prstClr val="black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029973" y="1875083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Living things and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their habitats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05512" y="3175367"/>
            <a:ext cx="593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Evolution and 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inheritance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483454" y="1942573"/>
            <a:ext cx="340158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Light 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047298" y="3226122"/>
            <a:ext cx="466794" cy="17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 smtClean="0">
                <a:solidFill>
                  <a:prstClr val="black"/>
                </a:solidFill>
              </a:rPr>
              <a:t>Electricity</a:t>
            </a:r>
            <a:endParaRPr lang="en-GB" sz="550" b="1" dirty="0">
              <a:solidFill>
                <a:prstClr val="black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486387" y="2025424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50" dirty="0">
                <a:solidFill>
                  <a:prstClr val="black"/>
                </a:solidFill>
              </a:rPr>
              <a:t>Animals </a:t>
            </a:r>
            <a:r>
              <a:rPr lang="en-GB" sz="550" dirty="0" smtClean="0">
                <a:solidFill>
                  <a:prstClr val="black"/>
                </a:solidFill>
              </a:rPr>
              <a:t>including</a:t>
            </a:r>
          </a:p>
          <a:p>
            <a:pPr lvl="0"/>
            <a:r>
              <a:rPr lang="en-GB" sz="550" dirty="0" smtClean="0">
                <a:solidFill>
                  <a:prstClr val="black"/>
                </a:solidFill>
              </a:rPr>
              <a:t>humans</a:t>
            </a:r>
            <a:endParaRPr lang="en-GB" sz="550" b="1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1600" y="14798756"/>
            <a:ext cx="723876" cy="723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234" y="16175312"/>
            <a:ext cx="529463" cy="52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5215" y="12557085"/>
            <a:ext cx="704303" cy="7043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2448" y="14340109"/>
            <a:ext cx="780180" cy="7801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2607" y="12657399"/>
            <a:ext cx="726675" cy="726675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4794" y="13994911"/>
            <a:ext cx="765498" cy="76549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4497" y="12622670"/>
            <a:ext cx="733996" cy="733996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3517" y="11728577"/>
            <a:ext cx="776040" cy="776040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93967" y="11787852"/>
            <a:ext cx="651823" cy="651823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77228" y="10354338"/>
            <a:ext cx="792402" cy="7924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44572" y="10323285"/>
            <a:ext cx="663255" cy="6632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32879" y="9686255"/>
            <a:ext cx="607052" cy="60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29714" y="9710751"/>
            <a:ext cx="802690" cy="8026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60332" y="11871067"/>
            <a:ext cx="601279" cy="6012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70858" y="14093425"/>
            <a:ext cx="603556" cy="6035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81676" y="16233423"/>
            <a:ext cx="603556" cy="60355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01543" y="8423136"/>
            <a:ext cx="603556" cy="60355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67028" y="7490059"/>
            <a:ext cx="603556" cy="60355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2314" y="8193879"/>
            <a:ext cx="779445" cy="779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36615" y="8286283"/>
            <a:ext cx="845011" cy="8450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95617" y="7455289"/>
            <a:ext cx="627762" cy="62776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10441" y="7489694"/>
            <a:ext cx="614697" cy="614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4940" y="3162583"/>
            <a:ext cx="603556" cy="6035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22750" y="4050355"/>
            <a:ext cx="603556" cy="6035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91151" y="5286591"/>
            <a:ext cx="866872" cy="86687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108488" y="5288724"/>
            <a:ext cx="800164" cy="80016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83438" y="3881607"/>
            <a:ext cx="725790" cy="72579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36282" y="6107903"/>
            <a:ext cx="726012" cy="7260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77036" y="5981762"/>
            <a:ext cx="841886" cy="84188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80000" y="3841802"/>
            <a:ext cx="816716" cy="81671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281114" y="3101137"/>
            <a:ext cx="674749" cy="67474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403608" y="3085508"/>
            <a:ext cx="620970" cy="62097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647763" y="1731635"/>
            <a:ext cx="711151" cy="71115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084360" y="1682864"/>
            <a:ext cx="741292" cy="74129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682306" y="1828095"/>
            <a:ext cx="593539" cy="59353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187586" y="1850998"/>
            <a:ext cx="572893" cy="5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784</Words>
  <Application>Microsoft Office PowerPoint</Application>
  <PresentationFormat>Custom</PresentationFormat>
  <Paragraphs>221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Claire James</cp:lastModifiedBy>
  <cp:revision>289</cp:revision>
  <cp:lastPrinted>2023-03-23T12:53:33Z</cp:lastPrinted>
  <dcterms:created xsi:type="dcterms:W3CDTF">2018-02-08T08:28:53Z</dcterms:created>
  <dcterms:modified xsi:type="dcterms:W3CDTF">2024-01-10T08:01:20Z</dcterms:modified>
</cp:coreProperties>
</file>