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58" r:id="rId2"/>
    <p:sldId id="256" r:id="rId3"/>
    <p:sldId id="257" r:id="rId4"/>
  </p:sldIdLst>
  <p:sldSz cx="9720263" cy="17640300"/>
  <p:notesSz cx="6797675" cy="9926638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5E00"/>
    <a:srgbClr val="00602B"/>
    <a:srgbClr val="144856"/>
    <a:srgbClr val="175A68"/>
    <a:srgbClr val="F8B308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50000" autoAdjust="0"/>
    <p:restoredTop sz="95833" autoAdjust="0"/>
  </p:normalViewPr>
  <p:slideViewPr>
    <p:cSldViewPr snapToGrid="0">
      <p:cViewPr>
        <p:scale>
          <a:sx n="60" d="100"/>
          <a:sy n="60" d="100"/>
        </p:scale>
        <p:origin x="202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41425"/>
            <a:ext cx="18446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76500" y="1241425"/>
            <a:ext cx="184467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76500" y="1241425"/>
            <a:ext cx="184467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874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thenounproject.com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18" Type="http://schemas.openxmlformats.org/officeDocument/2006/relationships/image" Target="../media/image36.png"/><Relationship Id="rId3" Type="http://schemas.openxmlformats.org/officeDocument/2006/relationships/image" Target="../media/image1.png"/><Relationship Id="rId21" Type="http://schemas.openxmlformats.org/officeDocument/2006/relationships/image" Target="../media/image39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17" Type="http://schemas.openxmlformats.org/officeDocument/2006/relationships/image" Target="../media/image3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34.png"/><Relationship Id="rId20" Type="http://schemas.openxmlformats.org/officeDocument/2006/relationships/image" Target="../media/image3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24" Type="http://schemas.openxmlformats.org/officeDocument/2006/relationships/image" Target="../media/image42.png"/><Relationship Id="rId5" Type="http://schemas.openxmlformats.org/officeDocument/2006/relationships/image" Target="../media/image23.png"/><Relationship Id="rId15" Type="http://schemas.openxmlformats.org/officeDocument/2006/relationships/image" Target="../media/image33.png"/><Relationship Id="rId23" Type="http://schemas.openxmlformats.org/officeDocument/2006/relationships/image" Target="../media/image41.png"/><Relationship Id="rId10" Type="http://schemas.openxmlformats.org/officeDocument/2006/relationships/image" Target="../media/image28.png"/><Relationship Id="rId19" Type="http://schemas.openxmlformats.org/officeDocument/2006/relationships/image" Target="../media/image37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Relationship Id="rId14" Type="http://schemas.openxmlformats.org/officeDocument/2006/relationships/image" Target="../media/image32.png"/><Relationship Id="rId22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 flipV="1">
            <a:off x="1299411" y="3544170"/>
            <a:ext cx="3606" cy="6020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BD8ADA5-D946-5C42-A4AE-03B3AA1B8A94}"/>
              </a:ext>
            </a:extLst>
          </p:cNvPr>
          <p:cNvCxnSpPr>
            <a:cxnSpLocks/>
          </p:cNvCxnSpPr>
          <p:nvPr/>
        </p:nvCxnSpPr>
        <p:spPr>
          <a:xfrm>
            <a:off x="1825234" y="3506518"/>
            <a:ext cx="0" cy="63966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D5654B3-6730-9743-8B5B-BB63078882F5}"/>
              </a:ext>
            </a:extLst>
          </p:cNvPr>
          <p:cNvCxnSpPr>
            <a:cxnSpLocks/>
          </p:cNvCxnSpPr>
          <p:nvPr/>
        </p:nvCxnSpPr>
        <p:spPr>
          <a:xfrm flipH="1">
            <a:off x="2238738" y="3544170"/>
            <a:ext cx="4221" cy="61474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 flipV="1">
            <a:off x="885291" y="3544170"/>
            <a:ext cx="0" cy="6020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44658" y="-196085"/>
            <a:ext cx="7536815" cy="3740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To help keep a consistent format - please use font</a:t>
            </a:r>
            <a:r>
              <a:rPr lang="en-GB" dirty="0"/>
              <a:t>: Calibri (Body</a:t>
            </a:r>
            <a:r>
              <a:rPr lang="en-GB" dirty="0" smtClean="0"/>
              <a:t>)</a:t>
            </a:r>
          </a:p>
          <a:p>
            <a:endParaRPr lang="en-GB" dirty="0"/>
          </a:p>
          <a:p>
            <a:r>
              <a:rPr lang="en-GB" dirty="0" smtClean="0"/>
              <a:t>Please use this web link to add any images:</a:t>
            </a:r>
          </a:p>
          <a:p>
            <a:endParaRPr lang="en-GB" u="sng" dirty="0">
              <a:hlinkClick r:id="rId2"/>
            </a:endParaRPr>
          </a:p>
          <a:p>
            <a:r>
              <a:rPr lang="en-GB" dirty="0">
                <a:hlinkClick r:id="rId2"/>
              </a:rPr>
              <a:t>Noun Project: Free Icons &amp; Stock Photos for Everything (thenounproject.com</a:t>
            </a:r>
            <a:r>
              <a:rPr lang="en-GB" dirty="0" smtClean="0">
                <a:hlinkClick r:id="rId2"/>
              </a:rPr>
              <a:t>)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Please copy and paste the timeline markers 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8351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Rectangle 399">
            <a:extLst>
              <a:ext uri="{FF2B5EF4-FFF2-40B4-BE49-F238E27FC236}">
                <a16:creationId xmlns:a16="http://schemas.microsoft.com/office/drawing/2014/main" id="{001523A3-D0A5-3447-9A4B-DA59FA07C8E9}"/>
              </a:ext>
            </a:extLst>
          </p:cNvPr>
          <p:cNvSpPr/>
          <p:nvPr/>
        </p:nvSpPr>
        <p:spPr>
          <a:xfrm>
            <a:off x="4060" y="-6035"/>
            <a:ext cx="9726896" cy="176403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7E6DF-4EA3-D14D-8E13-28AB8D609DDE}"/>
              </a:ext>
            </a:extLst>
          </p:cNvPr>
          <p:cNvSpPr/>
          <p:nvPr/>
        </p:nvSpPr>
        <p:spPr>
          <a:xfrm>
            <a:off x="208546" y="216290"/>
            <a:ext cx="9271513" cy="17054871"/>
          </a:xfrm>
          <a:prstGeom prst="rect">
            <a:avLst/>
          </a:prstGeom>
          <a:solidFill>
            <a:schemeClr val="bg1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777378" y="13650370"/>
            <a:ext cx="2780712" cy="21844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2140307" y="15522189"/>
            <a:ext cx="6414913" cy="6107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6465923" y="11434591"/>
            <a:ext cx="2847721" cy="2231207"/>
          </a:xfrm>
          <a:prstGeom prst="blockArc">
            <a:avLst>
              <a:gd name="adj1" fmla="val 10886207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2167734" y="13345965"/>
            <a:ext cx="5774265" cy="61205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2032661" y="11133587"/>
            <a:ext cx="5841604" cy="61628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719462" y="9269323"/>
            <a:ext cx="2767587" cy="2193515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6400348" y="7059340"/>
            <a:ext cx="2847721" cy="228791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2032661" y="8981637"/>
            <a:ext cx="5909338" cy="652772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2114179" y="6821733"/>
            <a:ext cx="5827821" cy="6173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758788" y="4966051"/>
            <a:ext cx="2763039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6413793" y="2754900"/>
            <a:ext cx="2804502" cy="2271582"/>
          </a:xfrm>
          <a:prstGeom prst="blockArc">
            <a:avLst>
              <a:gd name="adj1" fmla="val 11003978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167734" y="4668112"/>
            <a:ext cx="5774266" cy="62483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>
            <a:extLst>
              <a:ext uri="{FF2B5EF4-FFF2-40B4-BE49-F238E27FC236}">
                <a16:creationId xmlns:a16="http://schemas.microsoft.com/office/drawing/2014/main" id="{93022D3B-34E7-7A4B-A8E5-560DEA516668}"/>
              </a:ext>
            </a:extLst>
          </p:cNvPr>
          <p:cNvSpPr/>
          <p:nvPr/>
        </p:nvSpPr>
        <p:spPr>
          <a:xfrm>
            <a:off x="1500712" y="4340098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>
            <a:extLst>
              <a:ext uri="{FF2B5EF4-FFF2-40B4-BE49-F238E27FC236}">
                <a16:creationId xmlns:a16="http://schemas.microsoft.com/office/drawing/2014/main" id="{84983B9C-0FBB-A043-AF69-BE33CCD6172D}"/>
              </a:ext>
            </a:extLst>
          </p:cNvPr>
          <p:cNvSpPr/>
          <p:nvPr/>
        </p:nvSpPr>
        <p:spPr>
          <a:xfrm>
            <a:off x="1693641" y="4533186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>
            <a:extLst>
              <a:ext uri="{FF2B5EF4-FFF2-40B4-BE49-F238E27FC236}">
                <a16:creationId xmlns:a16="http://schemas.microsoft.com/office/drawing/2014/main" id="{73B2E537-2E94-164D-A891-794C913A475F}"/>
              </a:ext>
            </a:extLst>
          </p:cNvPr>
          <p:cNvSpPr/>
          <p:nvPr/>
        </p:nvSpPr>
        <p:spPr>
          <a:xfrm>
            <a:off x="7581115" y="6620985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>
            <a:extLst>
              <a:ext uri="{FF2B5EF4-FFF2-40B4-BE49-F238E27FC236}">
                <a16:creationId xmlns:a16="http://schemas.microsoft.com/office/drawing/2014/main" id="{7F00163B-8BDB-AF44-A463-AD1ACB8794F0}"/>
              </a:ext>
            </a:extLst>
          </p:cNvPr>
          <p:cNvSpPr/>
          <p:nvPr/>
        </p:nvSpPr>
        <p:spPr>
          <a:xfrm>
            <a:off x="7768071" y="6821769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>
            <a:extLst>
              <a:ext uri="{FF2B5EF4-FFF2-40B4-BE49-F238E27FC236}">
                <a16:creationId xmlns:a16="http://schemas.microsoft.com/office/drawing/2014/main" id="{ACF0C630-75E2-F848-B9E5-7E5905E2C993}"/>
              </a:ext>
            </a:extLst>
          </p:cNvPr>
          <p:cNvSpPr/>
          <p:nvPr/>
        </p:nvSpPr>
        <p:spPr>
          <a:xfrm>
            <a:off x="7557618" y="10934406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37258FC4-E633-1F40-B961-0AFD7DEF4AD4}"/>
              </a:ext>
            </a:extLst>
          </p:cNvPr>
          <p:cNvSpPr/>
          <p:nvPr/>
        </p:nvSpPr>
        <p:spPr>
          <a:xfrm>
            <a:off x="7744572" y="11135190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>
            <a:extLst>
              <a:ext uri="{FF2B5EF4-FFF2-40B4-BE49-F238E27FC236}">
                <a16:creationId xmlns:a16="http://schemas.microsoft.com/office/drawing/2014/main" id="{A716D0B4-6237-2645-A384-C1B927AF0552}"/>
              </a:ext>
            </a:extLst>
          </p:cNvPr>
          <p:cNvSpPr/>
          <p:nvPr/>
        </p:nvSpPr>
        <p:spPr>
          <a:xfrm>
            <a:off x="1018235" y="13606691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>
            <a:extLst>
              <a:ext uri="{FF2B5EF4-FFF2-40B4-BE49-F238E27FC236}">
                <a16:creationId xmlns:a16="http://schemas.microsoft.com/office/drawing/2014/main" id="{7112001F-C49E-A041-A930-D9070852FCB6}"/>
              </a:ext>
            </a:extLst>
          </p:cNvPr>
          <p:cNvSpPr/>
          <p:nvPr/>
        </p:nvSpPr>
        <p:spPr>
          <a:xfrm>
            <a:off x="1203689" y="13800147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>
            <a:extLst>
              <a:ext uri="{FF2B5EF4-FFF2-40B4-BE49-F238E27FC236}">
                <a16:creationId xmlns:a16="http://schemas.microsoft.com/office/drawing/2014/main" id="{AB96207F-9876-7A4C-8CB8-0378596E3D43}"/>
              </a:ext>
            </a:extLst>
          </p:cNvPr>
          <p:cNvSpPr/>
          <p:nvPr/>
        </p:nvSpPr>
        <p:spPr>
          <a:xfrm>
            <a:off x="7720399" y="15236441"/>
            <a:ext cx="1156114" cy="1233121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>
            <a:extLst>
              <a:ext uri="{FF2B5EF4-FFF2-40B4-BE49-F238E27FC236}">
                <a16:creationId xmlns:a16="http://schemas.microsoft.com/office/drawing/2014/main" id="{78D87C2B-4ED1-1C4B-B314-D95374A7846D}"/>
              </a:ext>
            </a:extLst>
          </p:cNvPr>
          <p:cNvSpPr/>
          <p:nvPr/>
        </p:nvSpPr>
        <p:spPr>
          <a:xfrm>
            <a:off x="7907353" y="15365478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1785122" y="2482424"/>
            <a:ext cx="6023138" cy="63052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16200000">
            <a:off x="992866" y="2404929"/>
            <a:ext cx="938427" cy="735967"/>
          </a:xfrm>
          <a:prstGeom prst="triangl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  <a:gs pos="39000">
                <a:schemeClr val="accent1">
                  <a:lumMod val="45000"/>
                  <a:lumOff val="55000"/>
                </a:schemeClr>
              </a:gs>
              <a:gs pos="84000">
                <a:srgbClr val="0020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7909718" y="15522198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6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EC6A36B-BE5D-9742-9412-BEDB5350E9B4}"/>
              </a:ext>
            </a:extLst>
          </p:cNvPr>
          <p:cNvSpPr txBox="1"/>
          <p:nvPr/>
        </p:nvSpPr>
        <p:spPr>
          <a:xfrm>
            <a:off x="1176976" y="13852905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8E84878-B999-3E45-A62E-A5D9A1ABF6E1}"/>
              </a:ext>
            </a:extLst>
          </p:cNvPr>
          <p:cNvSpPr txBox="1"/>
          <p:nvPr/>
        </p:nvSpPr>
        <p:spPr>
          <a:xfrm>
            <a:off x="7752482" y="11238133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8</a:t>
            </a:r>
            <a:endParaRPr lang="en-US" sz="4800" b="1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60EBA4B-8AEC-D046-B76B-ED0FD5A6C7DD}"/>
              </a:ext>
            </a:extLst>
          </p:cNvPr>
          <p:cNvSpPr txBox="1"/>
          <p:nvPr/>
        </p:nvSpPr>
        <p:spPr>
          <a:xfrm>
            <a:off x="7688018" y="6846238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Step</a:t>
            </a:r>
            <a:endParaRPr lang="en-US" sz="1200" b="1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219AB6F-CC39-9542-9CB4-66613FD228E7}"/>
              </a:ext>
            </a:extLst>
          </p:cNvPr>
          <p:cNvSpPr txBox="1"/>
          <p:nvPr/>
        </p:nvSpPr>
        <p:spPr>
          <a:xfrm>
            <a:off x="7736663" y="6917614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10</a:t>
            </a:r>
            <a:endParaRPr lang="en-US" sz="4800" b="1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5ED9127-A30D-104E-8EB4-510CC7FB4FC3}"/>
              </a:ext>
            </a:extLst>
          </p:cNvPr>
          <p:cNvSpPr txBox="1"/>
          <p:nvPr/>
        </p:nvSpPr>
        <p:spPr>
          <a:xfrm>
            <a:off x="1351885" y="4511615"/>
            <a:ext cx="15245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P16</a:t>
            </a:r>
            <a:endParaRPr lang="en-US" sz="4800" b="1" dirty="0"/>
          </a:p>
        </p:txBody>
      </p:sp>
      <p:sp>
        <p:nvSpPr>
          <p:cNvPr id="222" name="Oval 221">
            <a:extLst>
              <a:ext uri="{FF2B5EF4-FFF2-40B4-BE49-F238E27FC236}">
                <a16:creationId xmlns:a16="http://schemas.microsoft.com/office/drawing/2014/main" id="{80735897-8BBA-DB41-B061-A9B018CCEA5B}"/>
              </a:ext>
            </a:extLst>
          </p:cNvPr>
          <p:cNvSpPr/>
          <p:nvPr/>
        </p:nvSpPr>
        <p:spPr>
          <a:xfrm>
            <a:off x="1473725" y="8792598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>
            <a:extLst>
              <a:ext uri="{FF2B5EF4-FFF2-40B4-BE49-F238E27FC236}">
                <a16:creationId xmlns:a16="http://schemas.microsoft.com/office/drawing/2014/main" id="{B86E97AE-F6AD-3941-9977-D85456F283F2}"/>
              </a:ext>
            </a:extLst>
          </p:cNvPr>
          <p:cNvSpPr/>
          <p:nvPr/>
        </p:nvSpPr>
        <p:spPr>
          <a:xfrm>
            <a:off x="1682717" y="8945210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418B80D-A453-EC4A-95CC-6785F89B09BA}"/>
              </a:ext>
            </a:extLst>
          </p:cNvPr>
          <p:cNvSpPr txBox="1"/>
          <p:nvPr/>
        </p:nvSpPr>
        <p:spPr>
          <a:xfrm>
            <a:off x="1666086" y="8991247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9</a:t>
            </a:r>
            <a:endParaRPr lang="en-US" sz="4800" b="1" dirty="0"/>
          </a:p>
        </p:txBody>
      </p:sp>
      <p:sp>
        <p:nvSpPr>
          <p:cNvPr id="71" name="Triangle 70">
            <a:extLst>
              <a:ext uri="{FF2B5EF4-FFF2-40B4-BE49-F238E27FC236}">
                <a16:creationId xmlns:a16="http://schemas.microsoft.com/office/drawing/2014/main" id="{06B7D164-1858-4541-8C3A-54F75AAFB537}"/>
              </a:ext>
            </a:extLst>
          </p:cNvPr>
          <p:cNvSpPr/>
          <p:nvPr/>
        </p:nvSpPr>
        <p:spPr>
          <a:xfrm>
            <a:off x="4114178" y="1442614"/>
            <a:ext cx="731521" cy="642998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47000">
                <a:schemeClr val="accent1">
                  <a:lumMod val="45000"/>
                  <a:lumOff val="55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84000">
                <a:srgbClr val="00206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9D66A49-1463-9D47-A58E-F5C50C17B380}"/>
              </a:ext>
            </a:extLst>
          </p:cNvPr>
          <p:cNvSpPr/>
          <p:nvPr/>
        </p:nvSpPr>
        <p:spPr>
          <a:xfrm rot="16200000">
            <a:off x="4058728" y="2267766"/>
            <a:ext cx="883544" cy="51923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 flipH="1">
            <a:off x="4205188" y="13680004"/>
            <a:ext cx="55080" cy="43589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1BD8ADA5-D946-5C42-A4AE-03B3AA1B8A94}"/>
              </a:ext>
            </a:extLst>
          </p:cNvPr>
          <p:cNvCxnSpPr>
            <a:cxnSpLocks/>
          </p:cNvCxnSpPr>
          <p:nvPr/>
        </p:nvCxnSpPr>
        <p:spPr>
          <a:xfrm flipH="1">
            <a:off x="7581114" y="15253259"/>
            <a:ext cx="1" cy="46207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 flipV="1">
            <a:off x="3834559" y="15714897"/>
            <a:ext cx="0" cy="6020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7" name="TextBox 366">
            <a:extLst>
              <a:ext uri="{FF2B5EF4-FFF2-40B4-BE49-F238E27FC236}">
                <a16:creationId xmlns:a16="http://schemas.microsoft.com/office/drawing/2014/main" id="{E2392CED-199C-044B-8C83-9528D182044C}"/>
              </a:ext>
            </a:extLst>
          </p:cNvPr>
          <p:cNvSpPr txBox="1"/>
          <p:nvPr/>
        </p:nvSpPr>
        <p:spPr>
          <a:xfrm>
            <a:off x="7896701" y="15437898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Step</a:t>
            </a:r>
            <a:endParaRPr lang="en-US" sz="1200" b="1" dirty="0"/>
          </a:p>
        </p:txBody>
      </p:sp>
      <p:sp>
        <p:nvSpPr>
          <p:cNvPr id="370" name="TextBox 369">
            <a:extLst>
              <a:ext uri="{FF2B5EF4-FFF2-40B4-BE49-F238E27FC236}">
                <a16:creationId xmlns:a16="http://schemas.microsoft.com/office/drawing/2014/main" id="{E2392CED-199C-044B-8C83-9528D182044C}"/>
              </a:ext>
            </a:extLst>
          </p:cNvPr>
          <p:cNvSpPr txBox="1"/>
          <p:nvPr/>
        </p:nvSpPr>
        <p:spPr>
          <a:xfrm>
            <a:off x="7736663" y="11176275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Step</a:t>
            </a:r>
            <a:endParaRPr lang="en-US" sz="1200" b="1" dirty="0"/>
          </a:p>
        </p:txBody>
      </p:sp>
      <p:sp>
        <p:nvSpPr>
          <p:cNvPr id="371" name="TextBox 370">
            <a:extLst>
              <a:ext uri="{FF2B5EF4-FFF2-40B4-BE49-F238E27FC236}">
                <a16:creationId xmlns:a16="http://schemas.microsoft.com/office/drawing/2014/main" id="{E2392CED-199C-044B-8C83-9528D182044C}"/>
              </a:ext>
            </a:extLst>
          </p:cNvPr>
          <p:cNvSpPr txBox="1"/>
          <p:nvPr/>
        </p:nvSpPr>
        <p:spPr>
          <a:xfrm>
            <a:off x="1666086" y="8967913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Step</a:t>
            </a:r>
            <a:endParaRPr lang="en-US" sz="1200" b="1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0512" y="314818"/>
            <a:ext cx="1580398" cy="1764030"/>
          </a:xfrm>
          <a:prstGeom prst="rect">
            <a:avLst/>
          </a:prstGeom>
        </p:spPr>
      </p:pic>
      <p:sp>
        <p:nvSpPr>
          <p:cNvPr id="106" name="Rectangle 105"/>
          <p:cNvSpPr/>
          <p:nvPr/>
        </p:nvSpPr>
        <p:spPr>
          <a:xfrm>
            <a:off x="642608" y="332103"/>
            <a:ext cx="61169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1F1F1F"/>
                </a:solidFill>
              </a:rPr>
              <a:t>Subject learning </a:t>
            </a:r>
            <a:r>
              <a:rPr lang="en-GB" sz="2800" b="1" dirty="0" smtClean="0">
                <a:solidFill>
                  <a:srgbClr val="1F1F1F"/>
                </a:solidFill>
              </a:rPr>
              <a:t>journey – Mathematics</a:t>
            </a:r>
            <a:endParaRPr lang="en-GB" sz="2800" b="1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2392CED-199C-044B-8C83-9528D182044C}"/>
              </a:ext>
            </a:extLst>
          </p:cNvPr>
          <p:cNvSpPr txBox="1"/>
          <p:nvPr/>
        </p:nvSpPr>
        <p:spPr>
          <a:xfrm>
            <a:off x="1207660" y="13797244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Step</a:t>
            </a:r>
            <a:endParaRPr lang="en-US" sz="1200" b="1" dirty="0"/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1BD8ADA5-D946-5C42-A4AE-03B3AA1B8A94}"/>
              </a:ext>
            </a:extLst>
          </p:cNvPr>
          <p:cNvCxnSpPr>
            <a:cxnSpLocks/>
          </p:cNvCxnSpPr>
          <p:nvPr/>
        </p:nvCxnSpPr>
        <p:spPr>
          <a:xfrm>
            <a:off x="3054841" y="4533186"/>
            <a:ext cx="145172" cy="36826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169792" y="3305052"/>
            <a:ext cx="1747496" cy="1408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Pre-entry level: </a:t>
            </a:r>
          </a:p>
          <a:p>
            <a:r>
              <a:rPr lang="en-GB" sz="1600" dirty="0" smtClean="0"/>
              <a:t>ASDAN</a:t>
            </a:r>
            <a:endParaRPr lang="en-GB" sz="1600" dirty="0"/>
          </a:p>
          <a:p>
            <a:r>
              <a:rPr lang="en-GB" sz="1600" dirty="0"/>
              <a:t>Realising Aspirations</a:t>
            </a:r>
          </a:p>
          <a:p>
            <a:endParaRPr lang="en-GB" dirty="0"/>
          </a:p>
        </p:txBody>
      </p:sp>
      <p:sp>
        <p:nvSpPr>
          <p:cNvPr id="63" name="TextBox 62"/>
          <p:cNvSpPr txBox="1"/>
          <p:nvPr/>
        </p:nvSpPr>
        <p:spPr>
          <a:xfrm>
            <a:off x="3645865" y="3653836"/>
            <a:ext cx="16886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AQA Entry Level Certificate</a:t>
            </a:r>
            <a:endParaRPr lang="en-GB" dirty="0"/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1BD8ADA5-D946-5C42-A4AE-03B3AA1B8A94}"/>
              </a:ext>
            </a:extLst>
          </p:cNvPr>
          <p:cNvCxnSpPr>
            <a:cxnSpLocks/>
          </p:cNvCxnSpPr>
          <p:nvPr/>
        </p:nvCxnSpPr>
        <p:spPr>
          <a:xfrm>
            <a:off x="4371090" y="4550897"/>
            <a:ext cx="9514" cy="34967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1BD8ADA5-D946-5C42-A4AE-03B3AA1B8A94}"/>
              </a:ext>
            </a:extLst>
          </p:cNvPr>
          <p:cNvCxnSpPr>
            <a:cxnSpLocks/>
          </p:cNvCxnSpPr>
          <p:nvPr/>
        </p:nvCxnSpPr>
        <p:spPr>
          <a:xfrm>
            <a:off x="7665471" y="4511615"/>
            <a:ext cx="327433" cy="36399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6845128" y="3609426"/>
            <a:ext cx="1659503" cy="1408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Functional Skills:</a:t>
            </a:r>
          </a:p>
          <a:p>
            <a:r>
              <a:rPr lang="en-GB" sz="1600" dirty="0" smtClean="0"/>
              <a:t>Level 1</a:t>
            </a:r>
          </a:p>
          <a:p>
            <a:r>
              <a:rPr lang="en-GB" sz="1600" dirty="0" smtClean="0"/>
              <a:t>Level 2</a:t>
            </a:r>
          </a:p>
          <a:p>
            <a:endParaRPr lang="en-GB" dirty="0"/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1BD8ADA5-D946-5C42-A4AE-03B3AA1B8A94}"/>
              </a:ext>
            </a:extLst>
          </p:cNvPr>
          <p:cNvCxnSpPr>
            <a:cxnSpLocks/>
          </p:cNvCxnSpPr>
          <p:nvPr/>
        </p:nvCxnSpPr>
        <p:spPr>
          <a:xfrm flipV="1">
            <a:off x="5980861" y="2686345"/>
            <a:ext cx="0" cy="53503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5584465" y="3193582"/>
            <a:ext cx="2466364" cy="1408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GCSE:</a:t>
            </a:r>
          </a:p>
          <a:p>
            <a:r>
              <a:rPr lang="en-GB" sz="1600" dirty="0" smtClean="0"/>
              <a:t>Foundation paper</a:t>
            </a:r>
          </a:p>
          <a:p>
            <a:r>
              <a:rPr lang="en-GB" sz="1600" dirty="0" smtClean="0"/>
              <a:t>Higher paper</a:t>
            </a:r>
          </a:p>
          <a:p>
            <a:r>
              <a:rPr lang="en-GB" sz="1600" dirty="0" smtClean="0"/>
              <a:t>Grades 1-9</a:t>
            </a:r>
          </a:p>
          <a:p>
            <a:endParaRPr lang="en-GB" dirty="0"/>
          </a:p>
        </p:txBody>
      </p:sp>
      <p:sp>
        <p:nvSpPr>
          <p:cNvPr id="74" name="TextBox 73"/>
          <p:cNvSpPr txBox="1"/>
          <p:nvPr/>
        </p:nvSpPr>
        <p:spPr>
          <a:xfrm>
            <a:off x="4856220" y="1334415"/>
            <a:ext cx="3082780" cy="1655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To pursue further education:</a:t>
            </a:r>
          </a:p>
          <a:p>
            <a:r>
              <a:rPr lang="en-GB" sz="1600" dirty="0" smtClean="0"/>
              <a:t>Apprenticeships</a:t>
            </a:r>
          </a:p>
          <a:p>
            <a:r>
              <a:rPr lang="en-GB" sz="1600" dirty="0" smtClean="0"/>
              <a:t>College</a:t>
            </a:r>
          </a:p>
          <a:p>
            <a:r>
              <a:rPr lang="en-GB" sz="1600" dirty="0" smtClean="0"/>
              <a:t>University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endParaRPr lang="en-GB" dirty="0"/>
          </a:p>
        </p:txBody>
      </p:sp>
      <p:sp>
        <p:nvSpPr>
          <p:cNvPr id="75" name="TextBox 74"/>
          <p:cNvSpPr txBox="1"/>
          <p:nvPr/>
        </p:nvSpPr>
        <p:spPr>
          <a:xfrm>
            <a:off x="1234521" y="1382556"/>
            <a:ext cx="1452920" cy="1162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Enter the workplace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endParaRPr lang="en-GB" dirty="0"/>
          </a:p>
        </p:txBody>
      </p:sp>
      <p:pic>
        <p:nvPicPr>
          <p:cNvPr id="1026" name="Picture 2" descr="university Icon 382059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5437" y="1621164"/>
            <a:ext cx="557787" cy="557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Work Icon 131143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3119" y="1798208"/>
            <a:ext cx="796296" cy="796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exam Icon 270934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2962" y="4051700"/>
            <a:ext cx="469560" cy="469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alculator Icon 457600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1661" y="3182276"/>
            <a:ext cx="416795" cy="416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maths Icon 402912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2482" y="3970664"/>
            <a:ext cx="366992" cy="366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together Icon 4964154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676" y="3747662"/>
            <a:ext cx="563695" cy="563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world Icon 162768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943" y="2300394"/>
            <a:ext cx="532556" cy="532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Rectangle 80">
            <a:extLst>
              <a:ext uri="{FF2B5EF4-FFF2-40B4-BE49-F238E27FC236}">
                <a16:creationId xmlns:a16="http://schemas.microsoft.com/office/drawing/2014/main" id="{79D66A49-1463-9D47-A58E-F5C50C17B380}"/>
              </a:ext>
            </a:extLst>
          </p:cNvPr>
          <p:cNvSpPr/>
          <p:nvPr/>
        </p:nvSpPr>
        <p:spPr>
          <a:xfrm rot="16200000">
            <a:off x="2353449" y="2197970"/>
            <a:ext cx="883544" cy="51923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riangle 70">
            <a:extLst>
              <a:ext uri="{FF2B5EF4-FFF2-40B4-BE49-F238E27FC236}">
                <a16:creationId xmlns:a16="http://schemas.microsoft.com/office/drawing/2014/main" id="{06B7D164-1858-4541-8C3A-54F75AAFB537}"/>
              </a:ext>
            </a:extLst>
          </p:cNvPr>
          <p:cNvSpPr/>
          <p:nvPr/>
        </p:nvSpPr>
        <p:spPr>
          <a:xfrm>
            <a:off x="2449209" y="1377201"/>
            <a:ext cx="731521" cy="642998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47000">
                <a:schemeClr val="accent1">
                  <a:lumMod val="45000"/>
                  <a:lumOff val="55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84000">
                <a:srgbClr val="00206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92491" y="2915508"/>
            <a:ext cx="1452920" cy="1162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Explore the world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endParaRPr lang="en-GB" dirty="0"/>
          </a:p>
        </p:txBody>
      </p:sp>
      <p:sp>
        <p:nvSpPr>
          <p:cNvPr id="76" name="Rectangle 75"/>
          <p:cNvSpPr/>
          <p:nvPr/>
        </p:nvSpPr>
        <p:spPr>
          <a:xfrm>
            <a:off x="535476" y="755701"/>
            <a:ext cx="63312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 smtClean="0"/>
              <a:t>*See additional document for mathematics curriculum delivery route in Years 1-11, working on steps 1-10 of Squared. </a:t>
            </a:r>
            <a:endParaRPr lang="en-GB" sz="1400" dirty="0"/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1BD8ADA5-D946-5C42-A4AE-03B3AA1B8A94}"/>
              </a:ext>
            </a:extLst>
          </p:cNvPr>
          <p:cNvCxnSpPr>
            <a:cxnSpLocks/>
          </p:cNvCxnSpPr>
          <p:nvPr/>
        </p:nvCxnSpPr>
        <p:spPr>
          <a:xfrm>
            <a:off x="5201661" y="6558733"/>
            <a:ext cx="129488" cy="38873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1BD8ADA5-D946-5C42-A4AE-03B3AA1B8A94}"/>
              </a:ext>
            </a:extLst>
          </p:cNvPr>
          <p:cNvCxnSpPr>
            <a:cxnSpLocks/>
          </p:cNvCxnSpPr>
          <p:nvPr/>
        </p:nvCxnSpPr>
        <p:spPr>
          <a:xfrm>
            <a:off x="7358000" y="6646246"/>
            <a:ext cx="9514" cy="34967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1BD8ADA5-D946-5C42-A4AE-03B3AA1B8A94}"/>
              </a:ext>
            </a:extLst>
          </p:cNvPr>
          <p:cNvCxnSpPr>
            <a:cxnSpLocks/>
          </p:cNvCxnSpPr>
          <p:nvPr/>
        </p:nvCxnSpPr>
        <p:spPr>
          <a:xfrm flipH="1">
            <a:off x="1500712" y="6078448"/>
            <a:ext cx="460269" cy="9916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6085421" y="5304657"/>
            <a:ext cx="281202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chemeClr val="accent1"/>
                </a:solidFill>
              </a:rPr>
              <a:t>Number and place value</a:t>
            </a:r>
            <a:endParaRPr lang="en-GB" sz="2000" b="1" dirty="0">
              <a:solidFill>
                <a:schemeClr val="accent1"/>
              </a:solidFill>
            </a:endParaRPr>
          </a:p>
          <a:p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5776464" y="5608639"/>
            <a:ext cx="392039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1"/>
                </a:solidFill>
              </a:rPr>
              <a:t>Analyse numbers and algebraic expressions</a:t>
            </a:r>
            <a:endParaRPr lang="en-GB" sz="1600" dirty="0"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1"/>
                </a:solidFill>
              </a:rPr>
              <a:t>ratio and proportion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1"/>
                </a:solidFill>
              </a:rPr>
              <a:t>Linear and quadratic graphs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1"/>
                </a:solidFill>
              </a:rPr>
              <a:t>Develop formal mathematical knowledge to solve problems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400" dirty="0" smtClean="0">
              <a:solidFill>
                <a:schemeClr val="accent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2549564" y="5349865"/>
            <a:ext cx="331124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chemeClr val="accent2"/>
                </a:solidFill>
              </a:rPr>
              <a:t>Measurement and geometry</a:t>
            </a:r>
            <a:endParaRPr lang="en-GB" sz="2000" b="1" dirty="0">
              <a:solidFill>
                <a:schemeClr val="accent2"/>
              </a:solidFill>
            </a:endParaRPr>
          </a:p>
          <a:p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2523792" y="5646219"/>
            <a:ext cx="312095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2"/>
                </a:solidFill>
              </a:rPr>
              <a:t>Algebraic and graphical fluency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2"/>
                </a:solidFill>
              </a:rPr>
              <a:t>Precisely analyse number, statistics, probability and shapes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2"/>
                </a:solidFill>
              </a:rPr>
              <a:t>Solve financial problems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2"/>
                </a:solidFill>
              </a:rPr>
              <a:t>Apply angle facts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400" dirty="0" smtClean="0">
              <a:solidFill>
                <a:schemeClr val="accent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accent2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155118" y="4940214"/>
            <a:ext cx="25605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chemeClr val="accent6"/>
                </a:solidFill>
              </a:rPr>
              <a:t>Statistics</a:t>
            </a:r>
            <a:endParaRPr lang="en-GB" sz="2000" b="1" dirty="0">
              <a:solidFill>
                <a:schemeClr val="accent6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-163284" y="5292942"/>
            <a:ext cx="15287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6"/>
                </a:solidFill>
              </a:rPr>
              <a:t>Linear and quadratic functions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6"/>
                </a:solidFill>
              </a:rPr>
              <a:t>Calculate theoretical probabilities</a:t>
            </a:r>
            <a:endParaRPr lang="en-GB" sz="1400" dirty="0">
              <a:solidFill>
                <a:schemeClr val="accent6"/>
              </a:solidFill>
            </a:endParaRPr>
          </a:p>
        </p:txBody>
      </p:sp>
      <p:pic>
        <p:nvPicPr>
          <p:cNvPr id="2050" name="Picture 2" descr="angle Icon 5824279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0995" y="6019161"/>
            <a:ext cx="527865" cy="527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1BD8ADA5-D946-5C42-A4AE-03B3AA1B8A94}"/>
              </a:ext>
            </a:extLst>
          </p:cNvPr>
          <p:cNvCxnSpPr>
            <a:cxnSpLocks/>
          </p:cNvCxnSpPr>
          <p:nvPr/>
        </p:nvCxnSpPr>
        <p:spPr>
          <a:xfrm flipV="1">
            <a:off x="6821023" y="10970745"/>
            <a:ext cx="24105" cy="57836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6178079" y="13994375"/>
            <a:ext cx="281202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chemeClr val="accent1"/>
                </a:solidFill>
              </a:rPr>
              <a:t>Number and place value</a:t>
            </a:r>
            <a:endParaRPr lang="en-GB" sz="2000" b="1" dirty="0">
              <a:solidFill>
                <a:schemeClr val="accent1"/>
              </a:solidFill>
            </a:endParaRPr>
          </a:p>
          <a:p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4027063" y="16036715"/>
            <a:ext cx="33112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chemeClr val="accent2"/>
                </a:solidFill>
              </a:rPr>
              <a:t>Measurement and geometry</a:t>
            </a:r>
            <a:endParaRPr lang="en-GB" sz="2000" b="1" dirty="0">
              <a:solidFill>
                <a:schemeClr val="accent2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329061" y="15838550"/>
            <a:ext cx="25605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chemeClr val="accent6"/>
                </a:solidFill>
              </a:rPr>
              <a:t>Statistics</a:t>
            </a:r>
            <a:endParaRPr lang="en-GB" sz="2000" b="1" dirty="0">
              <a:solidFill>
                <a:schemeClr val="accent6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130193" y="16321031"/>
            <a:ext cx="38203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6"/>
                </a:solidFill>
              </a:rPr>
              <a:t>Interpret and construct: tally charts, block diagrams, tables and tally charts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6"/>
                </a:solidFill>
              </a:rPr>
              <a:t>Suggest ways to improve data collection</a:t>
            </a:r>
            <a:endParaRPr lang="en-GB" sz="1400" dirty="0">
              <a:solidFill>
                <a:schemeClr val="accent6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3834559" y="16636348"/>
            <a:ext cx="473964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400" dirty="0" smtClean="0">
              <a:solidFill>
                <a:schemeClr val="accent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accent2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3830207" y="16290802"/>
            <a:ext cx="5426087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2"/>
                </a:solidFill>
              </a:rPr>
              <a:t>Read scales in divisions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2"/>
                </a:solidFill>
              </a:rPr>
              <a:t>Use standard units of measure and recognise abbreviations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2"/>
                </a:solidFill>
              </a:rPr>
              <a:t>Tell the time to quarter hours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2"/>
                </a:solidFill>
              </a:rPr>
              <a:t>Add and subtract money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400" dirty="0" smtClean="0">
              <a:solidFill>
                <a:schemeClr val="accent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accent2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5541284" y="14294185"/>
            <a:ext cx="342900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1"/>
                </a:solidFill>
              </a:rPr>
              <a:t>Count beyond 100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1"/>
                </a:solidFill>
              </a:rPr>
              <a:t>Read and write numbers to 100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1"/>
                </a:solidFill>
              </a:rPr>
              <a:t>Add and subtract two-digit numbers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1"/>
                </a:solidFill>
              </a:rPr>
              <a:t>Multiplication and division facts for 2,5 and 10 times tables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400" dirty="0" smtClean="0">
              <a:solidFill>
                <a:schemeClr val="accent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554966" y="11771067"/>
            <a:ext cx="281202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chemeClr val="accent1"/>
                </a:solidFill>
              </a:rPr>
              <a:t>Number and place value</a:t>
            </a:r>
            <a:endParaRPr lang="en-GB" sz="2000" b="1" dirty="0">
              <a:solidFill>
                <a:schemeClr val="accent1"/>
              </a:solidFill>
            </a:endParaRPr>
          </a:p>
          <a:p>
            <a:endParaRPr lang="en-GB" sz="2400" dirty="0">
              <a:solidFill>
                <a:schemeClr val="accent1"/>
              </a:solidFill>
            </a:endParaRPr>
          </a:p>
        </p:txBody>
      </p:sp>
      <p:pic>
        <p:nvPicPr>
          <p:cNvPr id="2052" name="Picture 4" descr="pound Icon 4530758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3557" y="16426661"/>
            <a:ext cx="686446" cy="686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data Icon 3132347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08" y="15248061"/>
            <a:ext cx="629041" cy="629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arithmetic Icon 5432185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1644" y="14460197"/>
            <a:ext cx="424094" cy="469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" name="Rectangle 104"/>
          <p:cNvSpPr/>
          <p:nvPr/>
        </p:nvSpPr>
        <p:spPr>
          <a:xfrm>
            <a:off x="338332" y="12026000"/>
            <a:ext cx="377584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1"/>
                </a:solidFill>
              </a:rPr>
              <a:t>Negative numbers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1"/>
                </a:solidFill>
              </a:rPr>
              <a:t>Counting in multiples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1"/>
                </a:solidFill>
              </a:rPr>
              <a:t>Place value for four-digits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1"/>
                </a:solidFill>
              </a:rPr>
              <a:t>Rounding to the nearest 10, 100 or 1000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1"/>
                </a:solidFill>
              </a:rPr>
              <a:t>Formal written methods of addition and subtraction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400" dirty="0" smtClean="0">
              <a:solidFill>
                <a:schemeClr val="accent1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3989123" y="11857237"/>
            <a:ext cx="33112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chemeClr val="accent2"/>
                </a:solidFill>
              </a:rPr>
              <a:t>Measurement and geometry</a:t>
            </a:r>
            <a:endParaRPr lang="en-GB" sz="2000" b="1" dirty="0">
              <a:solidFill>
                <a:schemeClr val="accent2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4291575" y="12189140"/>
            <a:ext cx="441550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2"/>
                </a:solidFill>
              </a:rPr>
              <a:t>Read scales in divisions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2"/>
                </a:solidFill>
              </a:rPr>
              <a:t>Use standard units of measure and recognise abbreviations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2"/>
                </a:solidFill>
              </a:rPr>
              <a:t>Tell the time to quarter hours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2"/>
                </a:solidFill>
              </a:rPr>
              <a:t>Add and subtract money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400" dirty="0" smtClean="0">
              <a:solidFill>
                <a:schemeClr val="accent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accent2"/>
              </a:solidFill>
            </a:endParaRPr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 flipH="1">
            <a:off x="1246496" y="15484338"/>
            <a:ext cx="308493" cy="38295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 flipH="1" flipV="1">
            <a:off x="6862273" y="13072608"/>
            <a:ext cx="345428" cy="48197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 flipH="1" flipV="1">
            <a:off x="2098528" y="13251885"/>
            <a:ext cx="421643" cy="30373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ectangle 114"/>
          <p:cNvSpPr/>
          <p:nvPr/>
        </p:nvSpPr>
        <p:spPr>
          <a:xfrm>
            <a:off x="2883257" y="13857724"/>
            <a:ext cx="25605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chemeClr val="accent6"/>
                </a:solidFill>
              </a:rPr>
              <a:t>Statistics</a:t>
            </a:r>
            <a:endParaRPr lang="en-GB" sz="2000" b="1" dirty="0">
              <a:solidFill>
                <a:schemeClr val="accent6"/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1920534" y="14081841"/>
            <a:ext cx="456930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6"/>
                </a:solidFill>
              </a:rPr>
              <a:t>Interpret and present discrete and continuous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6"/>
                </a:solidFill>
              </a:rPr>
              <a:t>Extract information from timetables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6"/>
                </a:solidFill>
              </a:rPr>
              <a:t>Use scales in charts</a:t>
            </a:r>
            <a:endParaRPr lang="en-GB" sz="1400" dirty="0">
              <a:solidFill>
                <a:schemeClr val="accent6"/>
              </a:solidFill>
            </a:endParaRPr>
          </a:p>
        </p:txBody>
      </p:sp>
      <p:pic>
        <p:nvPicPr>
          <p:cNvPr id="2058" name="Picture 10" descr="time Icon 678615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887" y="12777368"/>
            <a:ext cx="487033" cy="487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timetable Icon 4575672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3247" y="14542086"/>
            <a:ext cx="547349" cy="54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maths Icon 4955319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126" y="12007994"/>
            <a:ext cx="681648" cy="681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" name="Rectangle 121"/>
          <p:cNvSpPr/>
          <p:nvPr/>
        </p:nvSpPr>
        <p:spPr>
          <a:xfrm>
            <a:off x="5496032" y="9580629"/>
            <a:ext cx="281202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chemeClr val="accent1"/>
                </a:solidFill>
              </a:rPr>
              <a:t>Number and place value</a:t>
            </a:r>
            <a:endParaRPr lang="en-GB" sz="2000" b="1" dirty="0">
              <a:solidFill>
                <a:schemeClr val="accent1"/>
              </a:solidFill>
            </a:endParaRPr>
          </a:p>
          <a:p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6861698" y="9818430"/>
            <a:ext cx="267501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1"/>
                </a:solidFill>
              </a:rPr>
              <a:t>Work with numbers to 1,000,000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1"/>
                </a:solidFill>
              </a:rPr>
              <a:t>Count in powers of 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1"/>
                </a:solidFill>
              </a:rPr>
              <a:t>Identify multiples and factors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1"/>
                </a:solidFill>
              </a:rPr>
              <a:t>Long and short multiplication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400" dirty="0" smtClean="0">
              <a:solidFill>
                <a:schemeClr val="accent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825212" y="9888820"/>
            <a:ext cx="25985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accent1"/>
                </a:solidFill>
              </a:rPr>
              <a:t>Short division, with remainders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accent1"/>
                </a:solidFill>
              </a:rPr>
              <a:t>Working with fractions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accent1"/>
                </a:solidFill>
              </a:rPr>
              <a:t>Introduction to algebra</a:t>
            </a:r>
          </a:p>
        </p:txBody>
      </p: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 flipH="1" flipV="1">
            <a:off x="3375404" y="11009763"/>
            <a:ext cx="16018" cy="38905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 flipH="1" flipV="1">
            <a:off x="7014673" y="13225008"/>
            <a:ext cx="345428" cy="48197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2766467" y="9571460"/>
            <a:ext cx="22176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chemeClr val="accent2"/>
                </a:solidFill>
              </a:rPr>
              <a:t>Measurement and geometry</a:t>
            </a:r>
            <a:endParaRPr lang="en-GB" sz="2000" b="1" dirty="0">
              <a:solidFill>
                <a:schemeClr val="accent2"/>
              </a:solidFill>
            </a:endParaRPr>
          </a:p>
        </p:txBody>
      </p: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 flipH="1" flipV="1">
            <a:off x="1137861" y="9609244"/>
            <a:ext cx="345428" cy="48197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Rectangle 128"/>
          <p:cNvSpPr/>
          <p:nvPr/>
        </p:nvSpPr>
        <p:spPr>
          <a:xfrm>
            <a:off x="247381" y="9115688"/>
            <a:ext cx="25605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chemeClr val="accent6"/>
                </a:solidFill>
              </a:rPr>
              <a:t>Statistics</a:t>
            </a:r>
            <a:endParaRPr lang="en-GB" sz="2000" b="1" dirty="0">
              <a:solidFill>
                <a:schemeClr val="accent6"/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-43964" y="9584158"/>
            <a:ext cx="151219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6"/>
                </a:solidFill>
              </a:rPr>
              <a:t>Solve comparison, sum and difference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6"/>
                </a:solidFill>
              </a:rPr>
              <a:t>Pie charts and line graphs</a:t>
            </a:r>
            <a:endParaRPr lang="en-GB" sz="1400" dirty="0">
              <a:solidFill>
                <a:schemeClr val="accent6"/>
              </a:solidFill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2086337" y="10126256"/>
            <a:ext cx="311905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2"/>
                </a:solidFill>
              </a:rPr>
              <a:t>Converting between units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2"/>
                </a:solidFill>
              </a:rPr>
              <a:t>Calculating perimeter, area and volume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2"/>
                </a:solidFill>
              </a:rPr>
              <a:t>Draw and describe angles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400" dirty="0" smtClean="0">
              <a:solidFill>
                <a:schemeClr val="accent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400" dirty="0" smtClean="0">
              <a:solidFill>
                <a:schemeClr val="accent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accent2"/>
              </a:solidFill>
            </a:endParaRPr>
          </a:p>
        </p:txBody>
      </p: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 flipH="1">
            <a:off x="7992904" y="8094444"/>
            <a:ext cx="545745" cy="753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 flipV="1">
            <a:off x="3945194" y="8857813"/>
            <a:ext cx="5299" cy="42892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 flipH="1" flipV="1">
            <a:off x="2669015" y="8867993"/>
            <a:ext cx="399566" cy="3801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ctangle 143"/>
          <p:cNvSpPr/>
          <p:nvPr/>
        </p:nvSpPr>
        <p:spPr>
          <a:xfrm>
            <a:off x="323255" y="7359806"/>
            <a:ext cx="24346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chemeClr val="accent1"/>
                </a:solidFill>
              </a:rPr>
              <a:t>Number and place value</a:t>
            </a:r>
            <a:endParaRPr lang="en-GB" sz="2000" b="1" dirty="0">
              <a:solidFill>
                <a:schemeClr val="accent1"/>
              </a:solidFill>
            </a:endParaRPr>
          </a:p>
          <a:p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226258" y="7932542"/>
            <a:ext cx="393629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1"/>
                </a:solidFill>
              </a:rPr>
              <a:t>Solve equations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1"/>
                </a:solidFill>
              </a:rPr>
              <a:t>Expressions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1"/>
                </a:solidFill>
              </a:rPr>
              <a:t>Solve complex number problems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1"/>
                </a:solidFill>
              </a:rPr>
              <a:t>Multiply and divide fractions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400" dirty="0" smtClean="0">
              <a:solidFill>
                <a:schemeClr val="accent1"/>
              </a:solidFill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6419618" y="7807195"/>
            <a:ext cx="25605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chemeClr val="accent6"/>
                </a:solidFill>
              </a:rPr>
              <a:t>Statistics</a:t>
            </a:r>
            <a:endParaRPr lang="en-GB" sz="2000" b="1" dirty="0">
              <a:solidFill>
                <a:schemeClr val="accent6"/>
              </a:solidFill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5890693" y="8164808"/>
            <a:ext cx="24883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6"/>
                </a:solidFill>
              </a:rPr>
              <a:t>Understand probability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6"/>
                </a:solidFill>
              </a:rPr>
              <a:t>Mean, median and mode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6"/>
                </a:solidFill>
              </a:rPr>
              <a:t>Scatter graphs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accent6"/>
              </a:solidFill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3338043" y="7446979"/>
            <a:ext cx="33577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chemeClr val="accent2"/>
                </a:solidFill>
              </a:rPr>
              <a:t>Measurement and geometry</a:t>
            </a:r>
            <a:endParaRPr lang="en-GB" sz="2000" b="1" dirty="0">
              <a:solidFill>
                <a:schemeClr val="accent2"/>
              </a:solidFill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3121686" y="7791961"/>
            <a:ext cx="311905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2"/>
                </a:solidFill>
              </a:rPr>
              <a:t>Reason in geometry, number and algebra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2"/>
                </a:solidFill>
              </a:rPr>
              <a:t>Interpret mathematical relationships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400" dirty="0" smtClean="0">
              <a:solidFill>
                <a:schemeClr val="accent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400" dirty="0" smtClean="0">
              <a:solidFill>
                <a:schemeClr val="accent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accent2"/>
              </a:solidFill>
            </a:endParaRPr>
          </a:p>
        </p:txBody>
      </p:sp>
      <p:pic>
        <p:nvPicPr>
          <p:cNvPr id="2064" name="Picture 16" descr="factor Icon 5229618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4673" y="9146045"/>
            <a:ext cx="618562" cy="618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area Icon 5289489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618" y="9934936"/>
            <a:ext cx="487033" cy="487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pie chart Icon 5828460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66" y="10974951"/>
            <a:ext cx="811078" cy="811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Picture 22" descr="algebra Icon 24030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589" y="7756896"/>
            <a:ext cx="629849" cy="629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2" name="Picture 24" descr="geometry Icon 1218726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4090" y="8366053"/>
            <a:ext cx="502374" cy="515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4" name="Picture 26" descr="ratio Icon 5436254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3896" y="4725694"/>
            <a:ext cx="644089" cy="644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Rectangle 399">
            <a:extLst>
              <a:ext uri="{FF2B5EF4-FFF2-40B4-BE49-F238E27FC236}">
                <a16:creationId xmlns:a16="http://schemas.microsoft.com/office/drawing/2014/main" id="{001523A3-D0A5-3447-9A4B-DA59FA07C8E9}"/>
              </a:ext>
            </a:extLst>
          </p:cNvPr>
          <p:cNvSpPr/>
          <p:nvPr/>
        </p:nvSpPr>
        <p:spPr>
          <a:xfrm>
            <a:off x="4060" y="-6035"/>
            <a:ext cx="9726896" cy="176403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7E6DF-4EA3-D14D-8E13-28AB8D609DDE}"/>
              </a:ext>
            </a:extLst>
          </p:cNvPr>
          <p:cNvSpPr/>
          <p:nvPr/>
        </p:nvSpPr>
        <p:spPr>
          <a:xfrm>
            <a:off x="218324" y="417772"/>
            <a:ext cx="9271513" cy="17054871"/>
          </a:xfrm>
          <a:prstGeom prst="rect">
            <a:avLst/>
          </a:prstGeom>
          <a:solidFill>
            <a:schemeClr val="bg1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smtClean="0"/>
          </a:p>
          <a:p>
            <a:pPr algn="ctr"/>
            <a:endParaRPr lang="en-US" b="1" dirty="0"/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777378" y="13650370"/>
            <a:ext cx="2780712" cy="21844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2114179" y="15522198"/>
            <a:ext cx="6414913" cy="6107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6465923" y="11434591"/>
            <a:ext cx="2847721" cy="2231207"/>
          </a:xfrm>
          <a:prstGeom prst="blockArc">
            <a:avLst>
              <a:gd name="adj1" fmla="val 10886207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2167734" y="13362007"/>
            <a:ext cx="5774265" cy="61205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2032661" y="11133587"/>
            <a:ext cx="5841604" cy="61628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719462" y="9269323"/>
            <a:ext cx="2767587" cy="2193515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6400348" y="7059340"/>
            <a:ext cx="2847721" cy="228791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2032661" y="8981637"/>
            <a:ext cx="5909338" cy="652772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2114179" y="6821733"/>
            <a:ext cx="5827821" cy="6173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758788" y="4966051"/>
            <a:ext cx="2763039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6413793" y="2754900"/>
            <a:ext cx="2804502" cy="2271582"/>
          </a:xfrm>
          <a:prstGeom prst="blockArc">
            <a:avLst>
              <a:gd name="adj1" fmla="val 11003978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167734" y="4668112"/>
            <a:ext cx="5774266" cy="62483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>
            <a:extLst>
              <a:ext uri="{FF2B5EF4-FFF2-40B4-BE49-F238E27FC236}">
                <a16:creationId xmlns:a16="http://schemas.microsoft.com/office/drawing/2014/main" id="{93022D3B-34E7-7A4B-A8E5-560DEA516668}"/>
              </a:ext>
            </a:extLst>
          </p:cNvPr>
          <p:cNvSpPr/>
          <p:nvPr/>
        </p:nvSpPr>
        <p:spPr>
          <a:xfrm>
            <a:off x="1500712" y="4340098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>
            <a:extLst>
              <a:ext uri="{FF2B5EF4-FFF2-40B4-BE49-F238E27FC236}">
                <a16:creationId xmlns:a16="http://schemas.microsoft.com/office/drawing/2014/main" id="{84983B9C-0FBB-A043-AF69-BE33CCD6172D}"/>
              </a:ext>
            </a:extLst>
          </p:cNvPr>
          <p:cNvSpPr/>
          <p:nvPr/>
        </p:nvSpPr>
        <p:spPr>
          <a:xfrm>
            <a:off x="1693641" y="4533186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>
            <a:extLst>
              <a:ext uri="{FF2B5EF4-FFF2-40B4-BE49-F238E27FC236}">
                <a16:creationId xmlns:a16="http://schemas.microsoft.com/office/drawing/2014/main" id="{73B2E537-2E94-164D-A891-794C913A475F}"/>
              </a:ext>
            </a:extLst>
          </p:cNvPr>
          <p:cNvSpPr/>
          <p:nvPr/>
        </p:nvSpPr>
        <p:spPr>
          <a:xfrm>
            <a:off x="7581115" y="6620985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>
            <a:extLst>
              <a:ext uri="{FF2B5EF4-FFF2-40B4-BE49-F238E27FC236}">
                <a16:creationId xmlns:a16="http://schemas.microsoft.com/office/drawing/2014/main" id="{7F00163B-8BDB-AF44-A463-AD1ACB8794F0}"/>
              </a:ext>
            </a:extLst>
          </p:cNvPr>
          <p:cNvSpPr/>
          <p:nvPr/>
        </p:nvSpPr>
        <p:spPr>
          <a:xfrm>
            <a:off x="7768071" y="6821769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>
            <a:extLst>
              <a:ext uri="{FF2B5EF4-FFF2-40B4-BE49-F238E27FC236}">
                <a16:creationId xmlns:a16="http://schemas.microsoft.com/office/drawing/2014/main" id="{ACF0C630-75E2-F848-B9E5-7E5905E2C993}"/>
              </a:ext>
            </a:extLst>
          </p:cNvPr>
          <p:cNvSpPr/>
          <p:nvPr/>
        </p:nvSpPr>
        <p:spPr>
          <a:xfrm>
            <a:off x="7589420" y="11099678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37258FC4-E633-1F40-B961-0AFD7DEF4AD4}"/>
              </a:ext>
            </a:extLst>
          </p:cNvPr>
          <p:cNvSpPr/>
          <p:nvPr/>
        </p:nvSpPr>
        <p:spPr>
          <a:xfrm>
            <a:off x="7776372" y="11314862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>
            <a:extLst>
              <a:ext uri="{FF2B5EF4-FFF2-40B4-BE49-F238E27FC236}">
                <a16:creationId xmlns:a16="http://schemas.microsoft.com/office/drawing/2014/main" id="{A716D0B4-6237-2645-A384-C1B927AF0552}"/>
              </a:ext>
            </a:extLst>
          </p:cNvPr>
          <p:cNvSpPr/>
          <p:nvPr/>
        </p:nvSpPr>
        <p:spPr>
          <a:xfrm>
            <a:off x="1532817" y="13108123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>
            <a:extLst>
              <a:ext uri="{FF2B5EF4-FFF2-40B4-BE49-F238E27FC236}">
                <a16:creationId xmlns:a16="http://schemas.microsoft.com/office/drawing/2014/main" id="{7112001F-C49E-A041-A930-D9070852FCB6}"/>
              </a:ext>
            </a:extLst>
          </p:cNvPr>
          <p:cNvSpPr/>
          <p:nvPr/>
        </p:nvSpPr>
        <p:spPr>
          <a:xfrm>
            <a:off x="1723521" y="13292390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>
            <a:extLst>
              <a:ext uri="{FF2B5EF4-FFF2-40B4-BE49-F238E27FC236}">
                <a16:creationId xmlns:a16="http://schemas.microsoft.com/office/drawing/2014/main" id="{AB96207F-9876-7A4C-8CB8-0378596E3D43}"/>
              </a:ext>
            </a:extLst>
          </p:cNvPr>
          <p:cNvSpPr/>
          <p:nvPr/>
        </p:nvSpPr>
        <p:spPr>
          <a:xfrm>
            <a:off x="7720399" y="15164693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>
            <a:extLst>
              <a:ext uri="{FF2B5EF4-FFF2-40B4-BE49-F238E27FC236}">
                <a16:creationId xmlns:a16="http://schemas.microsoft.com/office/drawing/2014/main" id="{78D87C2B-4ED1-1C4B-B314-D95374A7846D}"/>
              </a:ext>
            </a:extLst>
          </p:cNvPr>
          <p:cNvSpPr/>
          <p:nvPr/>
        </p:nvSpPr>
        <p:spPr>
          <a:xfrm>
            <a:off x="7907353" y="15365478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1800112" y="2488340"/>
            <a:ext cx="6023138" cy="63052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3AE9E14-E10F-B948-9B98-448B424F5230}"/>
              </a:ext>
            </a:extLst>
          </p:cNvPr>
          <p:cNvSpPr/>
          <p:nvPr/>
        </p:nvSpPr>
        <p:spPr>
          <a:xfrm>
            <a:off x="8001656" y="2513222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>
            <a:extLst>
              <a:ext uri="{FF2B5EF4-FFF2-40B4-BE49-F238E27FC236}">
                <a16:creationId xmlns:a16="http://schemas.microsoft.com/office/drawing/2014/main" id="{4223162F-40D5-754F-8102-37C01098A339}"/>
              </a:ext>
            </a:extLst>
          </p:cNvPr>
          <p:cNvSpPr/>
          <p:nvPr/>
        </p:nvSpPr>
        <p:spPr>
          <a:xfrm>
            <a:off x="8219416" y="2667764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7720399" y="15287233"/>
            <a:ext cx="12524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EYFS Nursery</a:t>
            </a:r>
            <a:endParaRPr lang="en-US" sz="5400" b="1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EC6A36B-BE5D-9742-9412-BEDB5350E9B4}"/>
              </a:ext>
            </a:extLst>
          </p:cNvPr>
          <p:cNvSpPr txBox="1"/>
          <p:nvPr/>
        </p:nvSpPr>
        <p:spPr>
          <a:xfrm>
            <a:off x="1299630" y="13268428"/>
            <a:ext cx="17362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EYFS Reception</a:t>
            </a:r>
            <a:endParaRPr lang="en-US" sz="2400" b="1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8E84878-B999-3E45-A62E-A5D9A1ABF6E1}"/>
              </a:ext>
            </a:extLst>
          </p:cNvPr>
          <p:cNvSpPr txBox="1"/>
          <p:nvPr/>
        </p:nvSpPr>
        <p:spPr>
          <a:xfrm>
            <a:off x="7766906" y="11450754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219AB6F-CC39-9542-9CB4-66613FD228E7}"/>
              </a:ext>
            </a:extLst>
          </p:cNvPr>
          <p:cNvSpPr txBox="1"/>
          <p:nvPr/>
        </p:nvSpPr>
        <p:spPr>
          <a:xfrm>
            <a:off x="7768068" y="6882868"/>
            <a:ext cx="76102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5ED9127-A30D-104E-8EB4-510CC7FB4FC3}"/>
              </a:ext>
            </a:extLst>
          </p:cNvPr>
          <p:cNvSpPr txBox="1"/>
          <p:nvPr/>
        </p:nvSpPr>
        <p:spPr>
          <a:xfrm>
            <a:off x="1664965" y="4617672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4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3EF93840-4D42-2E4E-BB42-2F6115088283}"/>
              </a:ext>
            </a:extLst>
          </p:cNvPr>
          <p:cNvSpPr txBox="1"/>
          <p:nvPr/>
        </p:nvSpPr>
        <p:spPr>
          <a:xfrm>
            <a:off x="8233976" y="2715142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5</a:t>
            </a:r>
          </a:p>
        </p:txBody>
      </p:sp>
      <p:sp>
        <p:nvSpPr>
          <p:cNvPr id="222" name="Oval 221">
            <a:extLst>
              <a:ext uri="{FF2B5EF4-FFF2-40B4-BE49-F238E27FC236}">
                <a16:creationId xmlns:a16="http://schemas.microsoft.com/office/drawing/2014/main" id="{80735897-8BBA-DB41-B061-A9B018CCEA5B}"/>
              </a:ext>
            </a:extLst>
          </p:cNvPr>
          <p:cNvSpPr/>
          <p:nvPr/>
        </p:nvSpPr>
        <p:spPr>
          <a:xfrm>
            <a:off x="1473890" y="8743726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>
            <a:extLst>
              <a:ext uri="{FF2B5EF4-FFF2-40B4-BE49-F238E27FC236}">
                <a16:creationId xmlns:a16="http://schemas.microsoft.com/office/drawing/2014/main" id="{B86E97AE-F6AD-3941-9977-D85456F283F2}"/>
              </a:ext>
            </a:extLst>
          </p:cNvPr>
          <p:cNvSpPr/>
          <p:nvPr/>
        </p:nvSpPr>
        <p:spPr>
          <a:xfrm>
            <a:off x="1682717" y="8945210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418B80D-A453-EC4A-95CC-6785F89B09BA}"/>
              </a:ext>
            </a:extLst>
          </p:cNvPr>
          <p:cNvSpPr txBox="1"/>
          <p:nvPr/>
        </p:nvSpPr>
        <p:spPr>
          <a:xfrm>
            <a:off x="1666086" y="9026692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2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9107" y="358495"/>
            <a:ext cx="1580398" cy="1764030"/>
          </a:xfrm>
          <a:prstGeom prst="rect">
            <a:avLst/>
          </a:prstGeom>
        </p:spPr>
      </p:pic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 flipH="1" flipV="1">
            <a:off x="3120985" y="13165781"/>
            <a:ext cx="12905" cy="41846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1BD8ADA5-D946-5C42-A4AE-03B3AA1B8A94}"/>
              </a:ext>
            </a:extLst>
          </p:cNvPr>
          <p:cNvCxnSpPr>
            <a:cxnSpLocks/>
          </p:cNvCxnSpPr>
          <p:nvPr/>
        </p:nvCxnSpPr>
        <p:spPr>
          <a:xfrm flipH="1" flipV="1">
            <a:off x="6353426" y="15827563"/>
            <a:ext cx="3646" cy="40680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ED5654B3-6730-9743-8B5B-BB63078882F5}"/>
              </a:ext>
            </a:extLst>
          </p:cNvPr>
          <p:cNvCxnSpPr>
            <a:cxnSpLocks/>
          </p:cNvCxnSpPr>
          <p:nvPr/>
        </p:nvCxnSpPr>
        <p:spPr>
          <a:xfrm flipV="1">
            <a:off x="2796644" y="16003020"/>
            <a:ext cx="48834" cy="46654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642608" y="332103"/>
            <a:ext cx="61169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1F1F1F"/>
                </a:solidFill>
              </a:rPr>
              <a:t>Subject learning </a:t>
            </a:r>
            <a:r>
              <a:rPr lang="en-GB" sz="2800" b="1" dirty="0" smtClean="0">
                <a:solidFill>
                  <a:srgbClr val="1F1F1F"/>
                </a:solidFill>
              </a:rPr>
              <a:t>journey – Mathematics</a:t>
            </a:r>
            <a:endParaRPr lang="en-GB" sz="2800" b="1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2392CED-199C-044B-8C83-9528D182044C}"/>
              </a:ext>
            </a:extLst>
          </p:cNvPr>
          <p:cNvSpPr txBox="1"/>
          <p:nvPr/>
        </p:nvSpPr>
        <p:spPr>
          <a:xfrm>
            <a:off x="7722479" y="11374761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Step</a:t>
            </a:r>
            <a:endParaRPr lang="en-US" sz="1200" b="1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2392CED-199C-044B-8C83-9528D182044C}"/>
              </a:ext>
            </a:extLst>
          </p:cNvPr>
          <p:cNvSpPr txBox="1"/>
          <p:nvPr/>
        </p:nvSpPr>
        <p:spPr>
          <a:xfrm>
            <a:off x="1657214" y="8945208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Step</a:t>
            </a:r>
            <a:endParaRPr lang="en-US" sz="1200" b="1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2392CED-199C-044B-8C83-9528D182044C}"/>
              </a:ext>
            </a:extLst>
          </p:cNvPr>
          <p:cNvSpPr txBox="1"/>
          <p:nvPr/>
        </p:nvSpPr>
        <p:spPr>
          <a:xfrm>
            <a:off x="7784127" y="6814480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Step</a:t>
            </a:r>
            <a:endParaRPr lang="en-US" sz="1200" b="1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E2392CED-199C-044B-8C83-9528D182044C}"/>
              </a:ext>
            </a:extLst>
          </p:cNvPr>
          <p:cNvSpPr txBox="1"/>
          <p:nvPr/>
        </p:nvSpPr>
        <p:spPr>
          <a:xfrm>
            <a:off x="1678754" y="4523897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Step</a:t>
            </a:r>
            <a:endParaRPr lang="en-US" sz="1200" b="1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2392CED-199C-044B-8C83-9528D182044C}"/>
              </a:ext>
            </a:extLst>
          </p:cNvPr>
          <p:cNvSpPr txBox="1"/>
          <p:nvPr/>
        </p:nvSpPr>
        <p:spPr>
          <a:xfrm>
            <a:off x="8209096" y="2703760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Step</a:t>
            </a:r>
            <a:endParaRPr lang="en-US" sz="1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914693" y="14374809"/>
            <a:ext cx="21567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Mathematics taught as one of the 7 areas of the EYFS curriculum. </a:t>
            </a:r>
            <a:endParaRPr lang="en-GB" sz="1600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4292030" y="16208632"/>
            <a:ext cx="4062488" cy="1562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/>
              <a:t>2 year old provision: </a:t>
            </a:r>
          </a:p>
          <a:p>
            <a:r>
              <a:rPr lang="en-GB" sz="1400" dirty="0" smtClean="0"/>
              <a:t>Role play, building blocks, construction kits, vocabulary linked to the passage of time, rhymes and songs, preparing and sharing snack, pouring water.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endParaRPr lang="en-GB" dirty="0"/>
          </a:p>
        </p:txBody>
      </p:sp>
      <p:pic>
        <p:nvPicPr>
          <p:cNvPr id="2050" name="Picture 2" descr="playing Icon 425822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0930" y="16501394"/>
            <a:ext cx="839561" cy="839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2205650" y="16543378"/>
            <a:ext cx="20202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Count and learn numerals to 5</a:t>
            </a:r>
          </a:p>
          <a:p>
            <a:pPr marL="285750" indent="-285750">
              <a:buFontTx/>
              <a:buChar char="-"/>
            </a:pPr>
            <a:endParaRPr lang="en-GB" sz="1600" dirty="0"/>
          </a:p>
        </p:txBody>
      </p:sp>
      <p:sp>
        <p:nvSpPr>
          <p:cNvPr id="67" name="TextBox 66"/>
          <p:cNvSpPr txBox="1"/>
          <p:nvPr/>
        </p:nvSpPr>
        <p:spPr>
          <a:xfrm>
            <a:off x="2004883" y="14537313"/>
            <a:ext cx="308019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Vocabulary to compare and describe: </a:t>
            </a:r>
          </a:p>
          <a:p>
            <a:r>
              <a:rPr lang="en-GB" sz="1400" dirty="0" smtClean="0"/>
              <a:t>Long, short, heavy, light, tall, short, full, empty, big, small, more, less</a:t>
            </a:r>
          </a:p>
          <a:p>
            <a:pPr marL="285750" indent="-285750">
              <a:buFontTx/>
              <a:buChar char="-"/>
            </a:pPr>
            <a:endParaRPr lang="en-GB" sz="1600" dirty="0"/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ED5654B3-6730-9743-8B5B-BB63078882F5}"/>
              </a:ext>
            </a:extLst>
          </p:cNvPr>
          <p:cNvCxnSpPr>
            <a:cxnSpLocks/>
          </p:cNvCxnSpPr>
          <p:nvPr/>
        </p:nvCxnSpPr>
        <p:spPr>
          <a:xfrm flipH="1">
            <a:off x="1471445" y="15926424"/>
            <a:ext cx="312298" cy="31808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890187" y="16422019"/>
            <a:ext cx="12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Repeating patterns</a:t>
            </a:r>
          </a:p>
          <a:p>
            <a:pPr marL="285750" indent="-285750">
              <a:buFontTx/>
              <a:buChar char="-"/>
            </a:pPr>
            <a:endParaRPr lang="en-GB" sz="1600" dirty="0"/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ED5654B3-6730-9743-8B5B-BB63078882F5}"/>
              </a:ext>
            </a:extLst>
          </p:cNvPr>
          <p:cNvCxnSpPr>
            <a:cxnSpLocks/>
          </p:cNvCxnSpPr>
          <p:nvPr/>
        </p:nvCxnSpPr>
        <p:spPr>
          <a:xfrm>
            <a:off x="801097" y="14139734"/>
            <a:ext cx="628511" cy="23782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332539" y="13500701"/>
            <a:ext cx="12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2D and 3D shapes</a:t>
            </a:r>
          </a:p>
          <a:p>
            <a:pPr marL="285750" indent="-285750">
              <a:buFontTx/>
              <a:buChar char="-"/>
            </a:pPr>
            <a:endParaRPr lang="en-GB" sz="1600" dirty="0"/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ED5654B3-6730-9743-8B5B-BB63078882F5}"/>
              </a:ext>
            </a:extLst>
          </p:cNvPr>
          <p:cNvCxnSpPr>
            <a:cxnSpLocks/>
          </p:cNvCxnSpPr>
          <p:nvPr/>
        </p:nvCxnSpPr>
        <p:spPr>
          <a:xfrm flipH="1">
            <a:off x="1541113" y="14987095"/>
            <a:ext cx="387785" cy="10921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2663131" y="12116187"/>
            <a:ext cx="25945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accent1"/>
                </a:solidFill>
              </a:rPr>
              <a:t>Number</a:t>
            </a:r>
          </a:p>
          <a:p>
            <a:r>
              <a:rPr lang="en-GB" sz="1400" dirty="0" smtClean="0">
                <a:solidFill>
                  <a:schemeClr val="accent1"/>
                </a:solidFill>
              </a:rPr>
              <a:t>Count to 100</a:t>
            </a:r>
          </a:p>
          <a:p>
            <a:r>
              <a:rPr lang="en-GB" sz="1400" dirty="0" smtClean="0">
                <a:solidFill>
                  <a:schemeClr val="accent1"/>
                </a:solidFill>
              </a:rPr>
              <a:t>Doubles and halves to 10</a:t>
            </a:r>
          </a:p>
          <a:p>
            <a:r>
              <a:rPr lang="en-GB" sz="1400" dirty="0" smtClean="0">
                <a:solidFill>
                  <a:schemeClr val="accent1"/>
                </a:solidFill>
              </a:rPr>
              <a:t>Odd and even</a:t>
            </a:r>
          </a:p>
          <a:p>
            <a:endParaRPr lang="en-GB" sz="1600" dirty="0" smtClean="0">
              <a:solidFill>
                <a:schemeClr val="accent1"/>
              </a:solidFill>
            </a:endParaRPr>
          </a:p>
          <a:p>
            <a:pPr marL="285750" indent="-285750">
              <a:buFontTx/>
              <a:buChar char="-"/>
            </a:pPr>
            <a:endParaRPr lang="en-GB" sz="1600" dirty="0"/>
          </a:p>
        </p:txBody>
      </p:sp>
      <p:sp>
        <p:nvSpPr>
          <p:cNvPr id="79" name="TextBox 78"/>
          <p:cNvSpPr txBox="1"/>
          <p:nvPr/>
        </p:nvSpPr>
        <p:spPr>
          <a:xfrm>
            <a:off x="5133059" y="11984839"/>
            <a:ext cx="29538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FE5E00"/>
                </a:solidFill>
              </a:rPr>
              <a:t>Shape, Space, Measure</a:t>
            </a:r>
          </a:p>
          <a:p>
            <a:r>
              <a:rPr lang="en-GB" sz="1400" dirty="0" smtClean="0">
                <a:solidFill>
                  <a:srgbClr val="FE5E00"/>
                </a:solidFill>
              </a:rPr>
              <a:t>Sorting shapes</a:t>
            </a:r>
          </a:p>
          <a:p>
            <a:r>
              <a:rPr lang="en-GB" sz="1400" dirty="0" smtClean="0">
                <a:solidFill>
                  <a:srgbClr val="FE5E00"/>
                </a:solidFill>
              </a:rPr>
              <a:t>Using non-standard measures</a:t>
            </a:r>
          </a:p>
          <a:p>
            <a:r>
              <a:rPr lang="en-GB" sz="1400" dirty="0" smtClean="0">
                <a:solidFill>
                  <a:srgbClr val="FE5E00"/>
                </a:solidFill>
              </a:rPr>
              <a:t>Days of the week</a:t>
            </a:r>
          </a:p>
          <a:p>
            <a:r>
              <a:rPr lang="en-GB" sz="1400" dirty="0" smtClean="0">
                <a:solidFill>
                  <a:srgbClr val="FE5E00"/>
                </a:solidFill>
              </a:rPr>
              <a:t>Making comparisons</a:t>
            </a:r>
          </a:p>
          <a:p>
            <a:endParaRPr lang="en-GB" sz="1600" dirty="0" smtClean="0">
              <a:solidFill>
                <a:srgbClr val="FE5E00"/>
              </a:solidFill>
            </a:endParaRPr>
          </a:p>
          <a:p>
            <a:endParaRPr lang="en-GB" sz="1600" dirty="0" smtClean="0">
              <a:solidFill>
                <a:schemeClr val="accent1"/>
              </a:solidFill>
            </a:endParaRPr>
          </a:p>
          <a:p>
            <a:pPr marL="285750" indent="-285750">
              <a:buFontTx/>
              <a:buChar char="-"/>
            </a:pPr>
            <a:endParaRPr lang="en-GB" sz="1600" dirty="0"/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 flipV="1">
            <a:off x="7045895" y="13095408"/>
            <a:ext cx="0" cy="6020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shape Icon 23957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3885" y="12292284"/>
            <a:ext cx="812882" cy="812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2" descr="maths Icon 105152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062" y="12461761"/>
            <a:ext cx="489059" cy="489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peak Icon 171400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6081" y="14057499"/>
            <a:ext cx="557626" cy="557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attern Icon 217772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74" y="16492342"/>
            <a:ext cx="499244" cy="499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shape Icon 426169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39" y="14149423"/>
            <a:ext cx="689305" cy="689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>
            <a:off x="7295685" y="11020633"/>
            <a:ext cx="10628" cy="51045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360891" y="9710402"/>
            <a:ext cx="281202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chemeClr val="accent1"/>
                </a:solidFill>
              </a:rPr>
              <a:t>Number and place value</a:t>
            </a:r>
            <a:endParaRPr lang="en-GB" sz="2000" b="1" dirty="0">
              <a:solidFill>
                <a:schemeClr val="accent1"/>
              </a:solidFill>
            </a:endParaRPr>
          </a:p>
          <a:p>
            <a:endParaRPr lang="en-GB" sz="2400" dirty="0">
              <a:solidFill>
                <a:schemeClr val="accent1"/>
              </a:solidFill>
            </a:endParaRPr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>
            <a:off x="1096087" y="9690205"/>
            <a:ext cx="456206" cy="21814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 flipH="1">
            <a:off x="2635443" y="11016226"/>
            <a:ext cx="154021" cy="40953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>
          <a:xfrm>
            <a:off x="2728454" y="9622853"/>
            <a:ext cx="326977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chemeClr val="accent2"/>
                </a:solidFill>
              </a:rPr>
              <a:t>Measurement and geometry</a:t>
            </a:r>
            <a:endParaRPr lang="en-GB" sz="2000" b="1" dirty="0">
              <a:solidFill>
                <a:schemeClr val="accent2"/>
              </a:solidFill>
            </a:endParaRPr>
          </a:p>
          <a:p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8072" y="9337830"/>
            <a:ext cx="25605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chemeClr val="accent6"/>
                </a:solidFill>
              </a:rPr>
              <a:t>Statistics</a:t>
            </a:r>
            <a:endParaRPr lang="en-GB" sz="2000" b="1" dirty="0">
              <a:solidFill>
                <a:schemeClr val="accent6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-51527" y="9777457"/>
            <a:ext cx="15287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6"/>
                </a:solidFill>
              </a:rPr>
              <a:t>One to one matching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6"/>
                </a:solidFill>
              </a:rPr>
              <a:t>Sorting objects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6"/>
                </a:solidFill>
              </a:rPr>
              <a:t>Grouping into simple sets</a:t>
            </a:r>
            <a:endParaRPr lang="en-GB" sz="1400" dirty="0">
              <a:solidFill>
                <a:schemeClr val="accent6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2496592" y="9886476"/>
            <a:ext cx="464814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2"/>
                </a:solidFill>
              </a:rPr>
              <a:t>Heavy and light, big and small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2"/>
                </a:solidFill>
              </a:rPr>
              <a:t>Water play- fill and pour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2"/>
                </a:solidFill>
              </a:rPr>
              <a:t>Respond to daily schedule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2"/>
                </a:solidFill>
              </a:rPr>
              <a:t>Handle, match and explore shapes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2"/>
                </a:solidFill>
              </a:rPr>
              <a:t>Build towers and describe up, down, in and out</a:t>
            </a:r>
            <a:endParaRPr lang="en-GB" sz="1400" dirty="0">
              <a:solidFill>
                <a:schemeClr val="accent2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6464279" y="10061629"/>
            <a:ext cx="324453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1"/>
                </a:solidFill>
              </a:rPr>
              <a:t>1:1 correspondence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1"/>
                </a:solidFill>
              </a:rPr>
              <a:t>Showing “one” and “lots”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1"/>
                </a:solidFill>
              </a:rPr>
              <a:t>Matching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1"/>
                </a:solidFill>
              </a:rPr>
              <a:t>Sharing in play and with objects</a:t>
            </a:r>
            <a:endParaRPr lang="en-GB" sz="1400" dirty="0">
              <a:solidFill>
                <a:schemeClr val="accent1"/>
              </a:solidFill>
            </a:endParaRP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>
            <a:off x="2531944" y="8531340"/>
            <a:ext cx="340578" cy="67572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459087" y="7369700"/>
            <a:ext cx="281202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chemeClr val="accent1"/>
                </a:solidFill>
              </a:rPr>
              <a:t>Number and place value</a:t>
            </a:r>
            <a:endParaRPr lang="en-GB" sz="2000" b="1" dirty="0">
              <a:solidFill>
                <a:schemeClr val="accent1"/>
              </a:solidFill>
            </a:endParaRPr>
          </a:p>
          <a:p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164722" y="7606663"/>
            <a:ext cx="3920398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1"/>
                </a:solidFill>
              </a:rPr>
              <a:t>Count and name to 5: numerals, objects, pictures, coins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1"/>
                </a:solidFill>
              </a:rPr>
              <a:t>Respond to “how many”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1"/>
                </a:solidFill>
              </a:rPr>
              <a:t>Make groups of objects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1"/>
                </a:solidFill>
              </a:rPr>
              <a:t>Share concrete objects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accent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3735260" y="7390052"/>
            <a:ext cx="326977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chemeClr val="accent2"/>
                </a:solidFill>
              </a:rPr>
              <a:t>Measurement and geometry</a:t>
            </a:r>
            <a:endParaRPr lang="en-GB" sz="2000" b="1" dirty="0">
              <a:solidFill>
                <a:schemeClr val="accent2"/>
              </a:solidFill>
            </a:endParaRPr>
          </a:p>
          <a:p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3557271" y="7699976"/>
            <a:ext cx="464814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2"/>
                </a:solidFill>
              </a:rPr>
              <a:t>Balance scales with objects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2"/>
                </a:solidFill>
              </a:rPr>
              <a:t>Order by size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2"/>
                </a:solidFill>
              </a:rPr>
              <a:t>Sorting by size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2"/>
                </a:solidFill>
              </a:rPr>
              <a:t>Talking about daily routine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2"/>
                </a:solidFill>
              </a:rPr>
              <a:t>Shopping role-play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2"/>
                </a:solidFill>
              </a:rPr>
              <a:t>Making patterns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accent2"/>
              </a:solidFill>
            </a:endParaRPr>
          </a:p>
        </p:txBody>
      </p: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>
            <a:off x="5574735" y="8631297"/>
            <a:ext cx="131063" cy="51755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angle 101"/>
          <p:cNvSpPr/>
          <p:nvPr/>
        </p:nvSpPr>
        <p:spPr>
          <a:xfrm>
            <a:off x="6726950" y="7688664"/>
            <a:ext cx="25605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chemeClr val="accent6"/>
                </a:solidFill>
              </a:rPr>
              <a:t>Statistics</a:t>
            </a:r>
            <a:endParaRPr lang="en-GB" sz="2000" b="1" dirty="0">
              <a:solidFill>
                <a:schemeClr val="accent6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6068209" y="8025974"/>
            <a:ext cx="23246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6"/>
                </a:solidFill>
              </a:rPr>
              <a:t>Finding things in common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6"/>
                </a:solidFill>
              </a:rPr>
              <a:t>Finding differences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6"/>
                </a:solidFill>
              </a:rPr>
              <a:t>Sorting everyday objects</a:t>
            </a:r>
            <a:endParaRPr lang="en-GB" sz="1400" dirty="0">
              <a:solidFill>
                <a:schemeClr val="accent6"/>
              </a:solidFill>
            </a:endParaRPr>
          </a:p>
        </p:txBody>
      </p: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>
            <a:off x="8072355" y="8037549"/>
            <a:ext cx="446328" cy="1805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2" descr="Box Icon 5578220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8098" y="9815043"/>
            <a:ext cx="903111" cy="903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number one Icon 4251739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4518" y="9755363"/>
            <a:ext cx="1276391" cy="1276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sets Icon 1736283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14" y="11099678"/>
            <a:ext cx="471445" cy="471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8" descr="hand Icon 60004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2662" y="7823574"/>
            <a:ext cx="555624" cy="555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0" descr="balance scale Icon 1441640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160" y="7855111"/>
            <a:ext cx="586089" cy="586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ntegration Icon 339027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420" y="7891073"/>
            <a:ext cx="882623" cy="88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 flipV="1">
            <a:off x="1101426" y="6852080"/>
            <a:ext cx="332909" cy="145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>
            <a:off x="3648253" y="6652346"/>
            <a:ext cx="52853" cy="43913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>
            <a:off x="6804160" y="6697649"/>
            <a:ext cx="24350" cy="45296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>
            <a:off x="2622544" y="4198089"/>
            <a:ext cx="257838" cy="61814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>
            <a:off x="4195571" y="4606077"/>
            <a:ext cx="13245" cy="31051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 flipH="1" flipV="1">
            <a:off x="7907353" y="4019117"/>
            <a:ext cx="478550" cy="8742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ectangle 116"/>
          <p:cNvSpPr/>
          <p:nvPr/>
        </p:nvSpPr>
        <p:spPr>
          <a:xfrm>
            <a:off x="6049789" y="5303172"/>
            <a:ext cx="281202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chemeClr val="accent1"/>
                </a:solidFill>
              </a:rPr>
              <a:t>Number and place value</a:t>
            </a:r>
            <a:endParaRPr lang="en-GB" sz="2000" b="1" dirty="0">
              <a:solidFill>
                <a:schemeClr val="accent1"/>
              </a:solidFill>
            </a:endParaRPr>
          </a:p>
          <a:p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5727365" y="5585456"/>
            <a:ext cx="3920398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1"/>
                </a:solidFill>
              </a:rPr>
              <a:t>Counting to 10, numerals to 10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1"/>
                </a:solidFill>
              </a:rPr>
              <a:t>Comparing within 10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1"/>
                </a:solidFill>
              </a:rPr>
              <a:t>Ordinal numbers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1"/>
                </a:solidFill>
              </a:rPr>
              <a:t>Discuss half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1"/>
                </a:solidFill>
              </a:rPr>
              <a:t>Combine groups to add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accent1"/>
              </a:solidFill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2627560" y="5278320"/>
            <a:ext cx="326977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chemeClr val="accent2"/>
                </a:solidFill>
              </a:rPr>
              <a:t>Measurement and geometry</a:t>
            </a:r>
            <a:endParaRPr lang="en-GB" sz="2000" b="1" dirty="0">
              <a:solidFill>
                <a:schemeClr val="accent2"/>
              </a:solidFill>
            </a:endParaRPr>
          </a:p>
          <a:p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2345874" y="5576319"/>
            <a:ext cx="4648149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2"/>
                </a:solidFill>
              </a:rPr>
              <a:t>Comparing and ordering measures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2"/>
                </a:solidFill>
              </a:rPr>
              <a:t>Understanding hot and cold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2"/>
                </a:solidFill>
              </a:rPr>
              <a:t>Naming days of the week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2"/>
                </a:solidFill>
              </a:rPr>
              <a:t>Sequencing daily events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2"/>
                </a:solidFill>
              </a:rPr>
              <a:t>Repeating patterns using shapes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accent2"/>
              </a:solidFill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226905" y="5770827"/>
            <a:ext cx="25605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chemeClr val="accent6"/>
                </a:solidFill>
              </a:rPr>
              <a:t>Statistics</a:t>
            </a:r>
            <a:endParaRPr lang="en-GB" sz="2000" b="1" dirty="0">
              <a:solidFill>
                <a:schemeClr val="accent6"/>
              </a:solidFill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-68238" y="6097765"/>
            <a:ext cx="15287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6"/>
                </a:solidFill>
              </a:rPr>
              <a:t>Tally chart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6"/>
                </a:solidFill>
              </a:rPr>
              <a:t>Pictograms</a:t>
            </a:r>
            <a:endParaRPr lang="en-GB" sz="1400" dirty="0">
              <a:solidFill>
                <a:schemeClr val="accent6"/>
              </a:solidFill>
            </a:endParaRPr>
          </a:p>
        </p:txBody>
      </p:sp>
      <p:pic>
        <p:nvPicPr>
          <p:cNvPr id="1038" name="Picture 14" descr="tally Icon 2098704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981" y="6573825"/>
            <a:ext cx="520231" cy="520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calendar Icon 317983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3" y="5943137"/>
            <a:ext cx="488508" cy="488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ten Icon 3678622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9636" y="5773405"/>
            <a:ext cx="628616" cy="628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4" name="Rectangle 143"/>
          <p:cNvSpPr/>
          <p:nvPr/>
        </p:nvSpPr>
        <p:spPr>
          <a:xfrm>
            <a:off x="282948" y="2590583"/>
            <a:ext cx="151363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chemeClr val="accent1"/>
                </a:solidFill>
              </a:rPr>
              <a:t>Number and place value</a:t>
            </a:r>
            <a:endParaRPr lang="en-GB" sz="2000" b="1" dirty="0">
              <a:solidFill>
                <a:schemeClr val="accent1"/>
              </a:solidFill>
            </a:endParaRPr>
          </a:p>
          <a:p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305537" y="3204865"/>
            <a:ext cx="392039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1"/>
                </a:solidFill>
              </a:rPr>
              <a:t>1 more, 1 less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1"/>
                </a:solidFill>
              </a:rPr>
              <a:t>Understand equals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1"/>
                </a:solidFill>
              </a:rPr>
              <a:t>Read and write numbers to 20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1"/>
                </a:solidFill>
              </a:rPr>
              <a:t>Count to 100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1"/>
                </a:solidFill>
              </a:rPr>
              <a:t>Use symbols + - =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1"/>
                </a:solidFill>
              </a:rPr>
              <a:t>Doubles to 10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400" dirty="0" smtClean="0"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accent1"/>
              </a:solidFill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3019020" y="3002495"/>
            <a:ext cx="326977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chemeClr val="accent2"/>
                </a:solidFill>
              </a:rPr>
              <a:t>Measurement and geometry</a:t>
            </a:r>
            <a:endParaRPr lang="en-GB" sz="2000" b="1" dirty="0">
              <a:solidFill>
                <a:schemeClr val="accent2"/>
              </a:solidFill>
            </a:endParaRPr>
          </a:p>
          <a:p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3022157" y="3253381"/>
            <a:ext cx="4648149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2"/>
                </a:solidFill>
              </a:rPr>
              <a:t>Estimating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2"/>
                </a:solidFill>
              </a:rPr>
              <a:t>Recording using non-standard measures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2"/>
                </a:solidFill>
              </a:rPr>
              <a:t>Read hours, half hours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2"/>
                </a:solidFill>
              </a:rPr>
              <a:t>Naming days and months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2"/>
                </a:solidFill>
              </a:rPr>
              <a:t>Name common 2D and 3D shapes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2"/>
                </a:solidFill>
              </a:rPr>
              <a:t>Describe position, right and left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400" dirty="0" smtClean="0">
              <a:solidFill>
                <a:schemeClr val="accent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accent2"/>
              </a:solidFill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6694139" y="3254945"/>
            <a:ext cx="25605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chemeClr val="accent6"/>
                </a:solidFill>
              </a:rPr>
              <a:t>Statistics</a:t>
            </a:r>
            <a:endParaRPr lang="en-GB" sz="2000" b="1" dirty="0">
              <a:solidFill>
                <a:schemeClr val="accent6"/>
              </a:solidFill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6406094" y="3538494"/>
            <a:ext cx="18045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6"/>
                </a:solidFill>
              </a:rPr>
              <a:t>Record in a table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6"/>
                </a:solidFill>
              </a:rPr>
              <a:t>Extract simple information</a:t>
            </a:r>
            <a:endParaRPr lang="en-GB" sz="1400" dirty="0">
              <a:solidFill>
                <a:schemeClr val="accent6"/>
              </a:solidFill>
            </a:endParaRPr>
          </a:p>
        </p:txBody>
      </p: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 flipV="1">
            <a:off x="8030731" y="2323089"/>
            <a:ext cx="0" cy="34689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>
            <a:off x="5166342" y="2310592"/>
            <a:ext cx="36403" cy="45643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>
            <a:off x="1931549" y="2271003"/>
            <a:ext cx="175140" cy="54804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Rectangle 160"/>
          <p:cNvSpPr/>
          <p:nvPr/>
        </p:nvSpPr>
        <p:spPr>
          <a:xfrm>
            <a:off x="6610004" y="613154"/>
            <a:ext cx="16633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chemeClr val="accent1"/>
                </a:solidFill>
              </a:rPr>
              <a:t>Number and place value</a:t>
            </a:r>
            <a:endParaRPr lang="en-GB" sz="2000" b="1" dirty="0">
              <a:solidFill>
                <a:schemeClr val="accent1"/>
              </a:solidFill>
            </a:endParaRPr>
          </a:p>
          <a:p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405491" y="755146"/>
            <a:ext cx="25605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chemeClr val="accent6"/>
                </a:solidFill>
              </a:rPr>
              <a:t>Statistics</a:t>
            </a:r>
            <a:endParaRPr lang="en-GB" sz="2000" b="1" dirty="0">
              <a:solidFill>
                <a:schemeClr val="accent6"/>
              </a:solidFill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234276" y="1141041"/>
            <a:ext cx="273180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6"/>
                </a:solidFill>
              </a:rPr>
              <a:t>Ask and answer data questions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6"/>
                </a:solidFill>
              </a:rPr>
              <a:t>Record in tables, charts and block diagram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6"/>
                </a:solidFill>
              </a:rPr>
              <a:t>Sorting using criteria</a:t>
            </a:r>
            <a:endParaRPr lang="en-GB" sz="1400" dirty="0">
              <a:solidFill>
                <a:schemeClr val="accent6"/>
              </a:solidFill>
            </a:endParaRPr>
          </a:p>
        </p:txBody>
      </p:sp>
      <p:pic>
        <p:nvPicPr>
          <p:cNvPr id="1044" name="Picture 20" descr="maths Icon 2245254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509" y="3139323"/>
            <a:ext cx="533279" cy="533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clock Icon 5826125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332" y="4072965"/>
            <a:ext cx="547742" cy="547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table chart Icon 3555799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265" y="4019117"/>
            <a:ext cx="643333" cy="643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" name="Rectangle 173"/>
          <p:cNvSpPr/>
          <p:nvPr/>
        </p:nvSpPr>
        <p:spPr>
          <a:xfrm>
            <a:off x="2963404" y="846238"/>
            <a:ext cx="331124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chemeClr val="accent2"/>
                </a:solidFill>
              </a:rPr>
              <a:t>Measurement and geometry</a:t>
            </a:r>
            <a:endParaRPr lang="en-GB" sz="2000" b="1" dirty="0">
              <a:solidFill>
                <a:schemeClr val="accent2"/>
              </a:solidFill>
            </a:endParaRPr>
          </a:p>
          <a:p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2771197" y="1155256"/>
            <a:ext cx="312095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2"/>
                </a:solidFill>
              </a:rPr>
              <a:t>Recording using standard units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2"/>
                </a:solidFill>
              </a:rPr>
              <a:t>Comparing using &lt; &gt; =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2"/>
                </a:solidFill>
              </a:rPr>
              <a:t>Sequence intervals of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2"/>
                </a:solidFill>
              </a:rPr>
              <a:t>Make equivalent amounts of coins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2"/>
                </a:solidFill>
              </a:rPr>
              <a:t>Use £ and 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400" dirty="0" smtClean="0">
              <a:solidFill>
                <a:schemeClr val="accent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400" dirty="0" smtClean="0">
              <a:solidFill>
                <a:schemeClr val="accent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accent2"/>
              </a:solidFill>
            </a:endParaRPr>
          </a:p>
        </p:txBody>
      </p:sp>
      <p:sp>
        <p:nvSpPr>
          <p:cNvPr id="176" name="Rectangle 175"/>
          <p:cNvSpPr/>
          <p:nvPr/>
        </p:nvSpPr>
        <p:spPr>
          <a:xfrm>
            <a:off x="5837884" y="1149254"/>
            <a:ext cx="248668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1"/>
                </a:solidFill>
              </a:rPr>
              <a:t>Count forwards and backwards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1"/>
                </a:solidFill>
              </a:rPr>
              <a:t>Count in 2s, 5s, 10s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1"/>
                </a:solidFill>
              </a:rPr>
              <a:t>Place value- tens and ones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1"/>
                </a:solidFill>
              </a:rPr>
              <a:t>Number bonds to 20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1"/>
                </a:solidFill>
              </a:rPr>
              <a:t>Half and quarter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400" dirty="0" smtClean="0"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accent1"/>
              </a:solidFill>
            </a:endParaRPr>
          </a:p>
        </p:txBody>
      </p:sp>
      <p:pic>
        <p:nvPicPr>
          <p:cNvPr id="1050" name="Picture 26" descr="quarter Icon 1704181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5640" y="2394485"/>
            <a:ext cx="836393" cy="836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pound wallet Icon 761364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1337" y="2061902"/>
            <a:ext cx="487033" cy="487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chart Icon 5827872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907" y="1162509"/>
            <a:ext cx="487033" cy="487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5217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5326</TotalTime>
  <Words>866</Words>
  <Application>Microsoft Office PowerPoint</Application>
  <PresentationFormat>Custom</PresentationFormat>
  <Paragraphs>223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KCrowther</cp:lastModifiedBy>
  <cp:revision>294</cp:revision>
  <cp:lastPrinted>2023-03-23T12:53:33Z</cp:lastPrinted>
  <dcterms:created xsi:type="dcterms:W3CDTF">2018-02-08T08:28:53Z</dcterms:created>
  <dcterms:modified xsi:type="dcterms:W3CDTF">2023-06-26T17:36:25Z</dcterms:modified>
</cp:coreProperties>
</file>