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57" r:id="rId3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F8B308"/>
    <a:srgbClr val="00602B"/>
    <a:srgbClr val="144856"/>
    <a:srgbClr val="175A6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833" autoAdjust="0"/>
  </p:normalViewPr>
  <p:slideViewPr>
    <p:cSldViewPr snapToGrid="0">
      <p:cViewPr varScale="1">
        <p:scale>
          <a:sx n="45" d="100"/>
          <a:sy n="45" d="100"/>
        </p:scale>
        <p:origin x="3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31751" y="216290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translate 2- dimensional forms in to 3-dimensional creations</a:t>
            </a:r>
            <a:endParaRPr lang="en-US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53104"/>
            <a:ext cx="5774265" cy="62095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25973"/>
            <a:ext cx="5841604" cy="62390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1849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909979" y="15406316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33520" y="13305705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65039" y="11174336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755276" y="681946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60843" y="4540039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94207" y="2513633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13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66086" y="8991247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4002245" y="1389528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526732" y="15099732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527751" y="1599927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0512" y="314818"/>
            <a:ext cx="1580398" cy="1764030"/>
          </a:xfrm>
          <a:prstGeom prst="rect">
            <a:avLst/>
          </a:prstGeom>
        </p:spPr>
      </p:pic>
      <p:sp>
        <p:nvSpPr>
          <p:cNvPr id="106" name="Rectangle 105"/>
          <p:cNvSpPr/>
          <p:nvPr/>
        </p:nvSpPr>
        <p:spPr>
          <a:xfrm>
            <a:off x="642608" y="332103"/>
            <a:ext cx="4628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</a:t>
            </a:r>
            <a:r>
              <a:rPr lang="en-GB" sz="2800" b="1" dirty="0">
                <a:solidFill>
                  <a:srgbClr val="1F1F1F"/>
                </a:solidFill>
              </a:rPr>
              <a:t>A</a:t>
            </a:r>
            <a:r>
              <a:rPr lang="en-GB" sz="2800" b="1" dirty="0" smtClean="0">
                <a:solidFill>
                  <a:srgbClr val="1F1F1F"/>
                </a:solidFill>
              </a:rPr>
              <a:t>rt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81495" y="10482610"/>
            <a:ext cx="846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rgbClr val="FE5E00"/>
                </a:solidFill>
              </a:rPr>
              <a:t>Taro </a:t>
            </a:r>
            <a:r>
              <a:rPr lang="en-GB" sz="800" dirty="0" err="1" smtClean="0">
                <a:solidFill>
                  <a:srgbClr val="FE5E00"/>
                </a:solidFill>
              </a:rPr>
              <a:t>Chiezo</a:t>
            </a:r>
            <a:r>
              <a:rPr lang="en-GB" sz="800" dirty="0" smtClean="0">
                <a:solidFill>
                  <a:srgbClr val="FE5E00"/>
                </a:solidFill>
              </a:rPr>
              <a:t> </a:t>
            </a:r>
          </a:p>
          <a:p>
            <a:r>
              <a:rPr lang="en-GB" sz="800" dirty="0" err="1" smtClean="0"/>
              <a:t>Lambanana</a:t>
            </a:r>
            <a:r>
              <a:rPr lang="en-GB" sz="800" dirty="0" smtClean="0"/>
              <a:t> sculptures Design ideas</a:t>
            </a:r>
          </a:p>
          <a:p>
            <a:endParaRPr lang="en-GB" sz="800" dirty="0"/>
          </a:p>
          <a:p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3079636" y="10615190"/>
            <a:ext cx="69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Pen &amp; ink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Ian </a:t>
            </a:r>
            <a:r>
              <a:rPr lang="en-GB" sz="800" dirty="0" err="1" smtClean="0">
                <a:solidFill>
                  <a:srgbClr val="FE5E00"/>
                </a:solidFill>
              </a:rPr>
              <a:t>Fennelly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8784" y="9642686"/>
            <a:ext cx="1342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Poly print of a building </a:t>
            </a:r>
          </a:p>
          <a:p>
            <a:r>
              <a:rPr lang="en-GB" sz="800" dirty="0" smtClean="0"/>
              <a:t>Dutch architectural design</a:t>
            </a:r>
          </a:p>
          <a:p>
            <a:r>
              <a:rPr lang="en-GB" sz="800" dirty="0"/>
              <a:t>St. Basil’s </a:t>
            </a:r>
            <a:r>
              <a:rPr lang="en-GB" sz="800" dirty="0" smtClean="0"/>
              <a:t>Cathedral</a:t>
            </a:r>
          </a:p>
          <a:p>
            <a:r>
              <a:rPr lang="en-GB" sz="800" dirty="0" err="1" smtClean="0">
                <a:solidFill>
                  <a:srgbClr val="FE5E00"/>
                </a:solidFill>
              </a:rPr>
              <a:t>Hundertwasser</a:t>
            </a:r>
            <a:r>
              <a:rPr lang="en-GB" sz="800" dirty="0" smtClean="0"/>
              <a:t> </a:t>
            </a:r>
          </a:p>
          <a:p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5634399" y="13988483"/>
            <a:ext cx="21812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Food Art  </a:t>
            </a:r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56677" y="15220186"/>
            <a:ext cx="33335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Guy Fawkes Fire work painting - Bonfire Night artwork</a:t>
            </a:r>
            <a:endParaRPr lang="en-GB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9069" y="12767366"/>
            <a:ext cx="913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Monster Character design  </a:t>
            </a:r>
            <a:endParaRPr lang="en-GB" sz="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70670" y="868216"/>
            <a:ext cx="2750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GCSE Art and Design</a:t>
            </a:r>
            <a:endParaRPr lang="en-GB" sz="800" b="1" dirty="0"/>
          </a:p>
          <a:p>
            <a:r>
              <a:rPr lang="en-GB" sz="800" dirty="0"/>
              <a:t>Introduce students to a variety of </a:t>
            </a:r>
            <a:r>
              <a:rPr lang="en-GB" sz="800" dirty="0" smtClean="0"/>
              <a:t>short term </a:t>
            </a:r>
            <a:r>
              <a:rPr lang="en-GB" sz="800" dirty="0"/>
              <a:t>activities related to </a:t>
            </a:r>
            <a:r>
              <a:rPr lang="en-GB" sz="800" dirty="0" smtClean="0"/>
              <a:t>the </a:t>
            </a:r>
            <a:r>
              <a:rPr lang="en-GB" sz="800" dirty="0"/>
              <a:t>areas of </a:t>
            </a:r>
            <a:r>
              <a:rPr lang="en-GB" sz="800" dirty="0" smtClean="0"/>
              <a:t>study. Students </a:t>
            </a:r>
            <a:r>
              <a:rPr lang="en-GB" sz="800" dirty="0"/>
              <a:t>explore and create work related </a:t>
            </a:r>
            <a:r>
              <a:rPr lang="en-GB" sz="800" dirty="0" smtClean="0"/>
              <a:t>to at least </a:t>
            </a:r>
            <a:r>
              <a:rPr lang="en-GB" sz="800" dirty="0"/>
              <a:t>two of the following titles: Fine art, Graphic communication, Textile design, Three-dimensional design and Photography. Students experience a range of traditional and/or experimental ways of developing, refining and recording ideas</a:t>
            </a:r>
            <a:r>
              <a:rPr lang="en-GB" sz="800" dirty="0" smtClean="0"/>
              <a:t>.</a:t>
            </a:r>
          </a:p>
          <a:p>
            <a:endParaRPr lang="en-GB" sz="800" dirty="0"/>
          </a:p>
          <a:p>
            <a:r>
              <a:rPr lang="en-GB" sz="800" dirty="0"/>
              <a:t>Students are given the opportunity to fully engage with a theme and make a personal response. They learn to engage with the process of developing, refining and recording ideas </a:t>
            </a:r>
            <a:endParaRPr lang="en-GB" sz="8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36060" y="3075220"/>
            <a:ext cx="3041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ASDAN Expressive Arts</a:t>
            </a:r>
          </a:p>
          <a:p>
            <a:r>
              <a:rPr lang="en-GB" sz="800" dirty="0" smtClean="0"/>
              <a:t>The </a:t>
            </a:r>
            <a:r>
              <a:rPr lang="en-GB" sz="800" dirty="0"/>
              <a:t>Expressive Arts Short Course will enable learners to</a:t>
            </a:r>
            <a:r>
              <a:rPr lang="en-GB" sz="800" dirty="0" smtClean="0"/>
              <a:t>:</a:t>
            </a:r>
            <a:endParaRPr lang="en-GB" sz="700" dirty="0" smtClean="0"/>
          </a:p>
          <a:p>
            <a:r>
              <a:rPr lang="en-GB" sz="800" dirty="0" smtClean="0"/>
              <a:t>-Learn </a:t>
            </a:r>
            <a:r>
              <a:rPr lang="en-GB" sz="800" dirty="0"/>
              <a:t>and demonstrate techniques in different forms of expressive arts (</a:t>
            </a:r>
            <a:r>
              <a:rPr lang="en-GB" sz="800" dirty="0" err="1"/>
              <a:t>eg</a:t>
            </a:r>
            <a:r>
              <a:rPr lang="en-GB" sz="800" dirty="0"/>
              <a:t> visual arts, performing arts, music, crafts, </a:t>
            </a:r>
            <a:r>
              <a:rPr lang="en-GB" sz="800" dirty="0" smtClean="0"/>
              <a:t>writing.)</a:t>
            </a:r>
          </a:p>
          <a:p>
            <a:endParaRPr lang="en-GB" sz="800" dirty="0"/>
          </a:p>
          <a:p>
            <a:r>
              <a:rPr lang="en-GB" sz="800" dirty="0" smtClean="0"/>
              <a:t>-Develop </a:t>
            </a:r>
            <a:r>
              <a:rPr lang="en-GB" sz="800" dirty="0"/>
              <a:t>an awareness of how creative expression and enjoyment of the arts can have a positive impact on mental health and </a:t>
            </a:r>
            <a:r>
              <a:rPr lang="en-GB" sz="800" dirty="0" smtClean="0"/>
              <a:t>wellbeing.</a:t>
            </a:r>
            <a:endParaRPr lang="en-GB" sz="800" dirty="0"/>
          </a:p>
          <a:p>
            <a:r>
              <a:rPr lang="en-GB" sz="800" dirty="0"/>
              <a:t>develop their own creative voice and produce their own original </a:t>
            </a:r>
            <a:r>
              <a:rPr lang="en-GB" sz="800" dirty="0" smtClean="0"/>
              <a:t>work.</a:t>
            </a:r>
          </a:p>
          <a:p>
            <a:endParaRPr lang="en-GB" sz="800" dirty="0"/>
          </a:p>
          <a:p>
            <a:r>
              <a:rPr lang="en-GB" sz="800" dirty="0" smtClean="0"/>
              <a:t>-Gain </a:t>
            </a:r>
            <a:r>
              <a:rPr lang="en-GB" sz="800" dirty="0"/>
              <a:t>an understanding of the importance of arts and creativity in society and </a:t>
            </a:r>
            <a:r>
              <a:rPr lang="en-GB" sz="800" dirty="0" smtClean="0"/>
              <a:t>industry</a:t>
            </a:r>
            <a:endParaRPr lang="en-GB" sz="800" dirty="0"/>
          </a:p>
        </p:txBody>
      </p:sp>
      <p:sp>
        <p:nvSpPr>
          <p:cNvPr id="23" name="Rectangle 22"/>
          <p:cNvSpPr/>
          <p:nvPr/>
        </p:nvSpPr>
        <p:spPr>
          <a:xfrm>
            <a:off x="1917996" y="852407"/>
            <a:ext cx="335192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 smtClean="0"/>
              <a:t>        GCSE Photography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Introduction to Photography -short </a:t>
            </a:r>
            <a:r>
              <a:rPr lang="en-GB" sz="800" dirty="0"/>
              <a:t>activities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learn </a:t>
            </a:r>
            <a:r>
              <a:rPr lang="en-GB" sz="800" dirty="0"/>
              <a:t>a range of basic </a:t>
            </a:r>
            <a:r>
              <a:rPr lang="en-GB" sz="800" dirty="0" smtClean="0"/>
              <a:t>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gain </a:t>
            </a:r>
            <a:r>
              <a:rPr lang="en-GB" sz="800" dirty="0"/>
              <a:t>an understanding of technical </a:t>
            </a:r>
            <a:r>
              <a:rPr lang="en-GB" sz="800" dirty="0" smtClean="0"/>
              <a:t>principles: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camera </a:t>
            </a:r>
            <a:r>
              <a:rPr lang="en-GB" sz="800" dirty="0"/>
              <a:t>aperture, position and point of focus to control depth of field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camera </a:t>
            </a:r>
            <a:r>
              <a:rPr lang="en-GB" sz="800" dirty="0"/>
              <a:t>shutter speed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explore </a:t>
            </a:r>
            <a:r>
              <a:rPr lang="en-GB" sz="800" dirty="0"/>
              <a:t>the use of the camera controls </a:t>
            </a:r>
            <a:r>
              <a:rPr lang="en-GB" sz="800" dirty="0" smtClean="0"/>
              <a:t>present </a:t>
            </a:r>
            <a:r>
              <a:rPr lang="en-GB" sz="800" dirty="0"/>
              <a:t>work in </a:t>
            </a:r>
            <a:r>
              <a:rPr lang="en-GB" sz="800" dirty="0" smtClean="0"/>
              <a:t>digital </a:t>
            </a:r>
            <a:r>
              <a:rPr lang="en-GB" sz="800" dirty="0"/>
              <a:t>portfolios.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analyse </a:t>
            </a:r>
            <a:r>
              <a:rPr lang="en-GB" sz="800" dirty="0"/>
              <a:t>photographic sources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document </a:t>
            </a:r>
            <a:r>
              <a:rPr lang="en-GB" sz="800" dirty="0"/>
              <a:t>their response.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development their </a:t>
            </a:r>
            <a:r>
              <a:rPr lang="en-GB" sz="800" dirty="0"/>
              <a:t>own ideas. </a:t>
            </a: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/>
              <a:t>record </a:t>
            </a:r>
            <a:r>
              <a:rPr lang="en-GB" sz="800" dirty="0"/>
              <a:t>ideas visually and through written </a:t>
            </a:r>
            <a:r>
              <a:rPr lang="en-GB" sz="800" dirty="0" smtClean="0"/>
              <a:t>analysis</a:t>
            </a:r>
            <a:endParaRPr lang="en-GB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1926365" y="3114501"/>
            <a:ext cx="1711428" cy="2294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OCN level 1 in Photography</a:t>
            </a:r>
          </a:p>
          <a:p>
            <a:endParaRPr lang="en-GB" sz="300" b="1" dirty="0" smtClean="0"/>
          </a:p>
          <a:p>
            <a:pPr>
              <a:lnSpc>
                <a:spcPct val="150000"/>
              </a:lnSpc>
            </a:pPr>
            <a:r>
              <a:rPr lang="en-GB" sz="800" dirty="0" smtClean="0"/>
              <a:t>Basic camera settings and functions</a:t>
            </a:r>
          </a:p>
          <a:p>
            <a:pPr>
              <a:lnSpc>
                <a:spcPct val="150000"/>
              </a:lnSpc>
            </a:pPr>
            <a:r>
              <a:rPr lang="en-GB" sz="800" dirty="0" smtClean="0"/>
              <a:t>Rule of thirds </a:t>
            </a:r>
          </a:p>
          <a:p>
            <a:pPr>
              <a:lnSpc>
                <a:spcPct val="150000"/>
              </a:lnSpc>
            </a:pPr>
            <a:r>
              <a:rPr lang="en-GB" sz="800" dirty="0" smtClean="0"/>
              <a:t>Camera angles </a:t>
            </a:r>
          </a:p>
          <a:p>
            <a:pPr>
              <a:lnSpc>
                <a:spcPct val="150000"/>
              </a:lnSpc>
            </a:pPr>
            <a:r>
              <a:rPr lang="en-GB" sz="800" dirty="0" smtClean="0"/>
              <a:t>Portrait and landscape orientations</a:t>
            </a:r>
          </a:p>
          <a:p>
            <a:pPr>
              <a:lnSpc>
                <a:spcPct val="150000"/>
              </a:lnSpc>
            </a:pPr>
            <a:r>
              <a:rPr lang="en-GB" sz="800" dirty="0" smtClean="0"/>
              <a:t>Good and bad photos  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dirty="0" smtClean="0"/>
          </a:p>
          <a:p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489333" y="3601387"/>
            <a:ext cx="967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Peace Crane Project </a:t>
            </a:r>
          </a:p>
          <a:p>
            <a:r>
              <a:rPr lang="en-GB" sz="800" dirty="0" smtClean="0"/>
              <a:t>Supporting International Peace Day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69534" y="7423101"/>
            <a:ext cx="967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Peace Crane Project </a:t>
            </a:r>
          </a:p>
          <a:p>
            <a:r>
              <a:rPr lang="en-GB" sz="800" dirty="0" smtClean="0"/>
              <a:t>Supporting International Peace Day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745121" y="8249902"/>
            <a:ext cx="974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Peace Crane Project </a:t>
            </a:r>
          </a:p>
          <a:p>
            <a:r>
              <a:rPr lang="en-GB" sz="800" dirty="0" smtClean="0"/>
              <a:t>Supporting International Peace Day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96362" y="8249904"/>
            <a:ext cx="94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1599689" y="16156161"/>
            <a:ext cx="94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82" name="TextBox 81"/>
          <p:cNvSpPr txBox="1"/>
          <p:nvPr/>
        </p:nvSpPr>
        <p:spPr>
          <a:xfrm>
            <a:off x="4149456" y="12762570"/>
            <a:ext cx="850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83" name="TextBox 82"/>
          <p:cNvSpPr txBox="1"/>
          <p:nvPr/>
        </p:nvSpPr>
        <p:spPr>
          <a:xfrm>
            <a:off x="6794967" y="11809160"/>
            <a:ext cx="94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6116627" y="11803696"/>
            <a:ext cx="75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Pumpkin Carving Competition </a:t>
            </a:r>
            <a:endParaRPr lang="en-GB" sz="800" dirty="0"/>
          </a:p>
        </p:txBody>
      </p:sp>
      <p:sp>
        <p:nvSpPr>
          <p:cNvPr id="24" name="Rectangle 23"/>
          <p:cNvSpPr/>
          <p:nvPr/>
        </p:nvSpPr>
        <p:spPr>
          <a:xfrm>
            <a:off x="2764417" y="13018750"/>
            <a:ext cx="61587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FE5E00"/>
                </a:solidFill>
              </a:rPr>
              <a:t>Greg Mike</a:t>
            </a:r>
            <a:endParaRPr lang="en-US" sz="800" dirty="0">
              <a:solidFill>
                <a:srgbClr val="FE5E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35810" y="12754535"/>
            <a:ext cx="66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Monster sculpture</a:t>
            </a:r>
          </a:p>
          <a:p>
            <a:r>
              <a:rPr lang="en-GB" sz="800" dirty="0" smtClean="0"/>
              <a:t>Ceramics </a:t>
            </a:r>
            <a:endParaRPr lang="en-GB" sz="800" dirty="0"/>
          </a:p>
        </p:txBody>
      </p:sp>
      <p:sp>
        <p:nvSpPr>
          <p:cNvPr id="30" name="Rectangle 29"/>
          <p:cNvSpPr/>
          <p:nvPr/>
        </p:nvSpPr>
        <p:spPr>
          <a:xfrm>
            <a:off x="3977081" y="13983852"/>
            <a:ext cx="7762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Tonal drawing - </a:t>
            </a:r>
            <a:r>
              <a:rPr lang="en-GB" sz="800" dirty="0"/>
              <a:t>highlights, mid-tones and </a:t>
            </a:r>
            <a:r>
              <a:rPr lang="en-GB" sz="800" dirty="0" smtClean="0"/>
              <a:t>shadows</a:t>
            </a:r>
            <a:endParaRPr lang="en-GB" sz="800" dirty="0"/>
          </a:p>
        </p:txBody>
      </p:sp>
      <p:sp>
        <p:nvSpPr>
          <p:cNvPr id="31" name="Rectangle 30"/>
          <p:cNvSpPr/>
          <p:nvPr/>
        </p:nvSpPr>
        <p:spPr>
          <a:xfrm>
            <a:off x="4982441" y="12927474"/>
            <a:ext cx="7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Cut </a:t>
            </a:r>
            <a:r>
              <a:rPr lang="en-GB" sz="800" dirty="0"/>
              <a:t>and collage </a:t>
            </a:r>
            <a:r>
              <a:rPr lang="en-GB" sz="800" dirty="0" smtClean="0"/>
              <a:t>shapes</a:t>
            </a:r>
            <a:endParaRPr lang="en-GB" sz="800" dirty="0"/>
          </a:p>
        </p:txBody>
      </p:sp>
      <p:sp>
        <p:nvSpPr>
          <p:cNvPr id="32" name="Rectangle 31"/>
          <p:cNvSpPr/>
          <p:nvPr/>
        </p:nvSpPr>
        <p:spPr>
          <a:xfrm>
            <a:off x="2789413" y="13976347"/>
            <a:ext cx="793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Translate </a:t>
            </a:r>
            <a:r>
              <a:rPr lang="en-GB" sz="800" dirty="0"/>
              <a:t>2- dimensional forms in to 3-dimensional creations.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02505" y="13940635"/>
            <a:ext cx="784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Draw a storyboard for a stop frame animation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6658" y="14493905"/>
            <a:ext cx="6441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Stop </a:t>
            </a:r>
            <a:r>
              <a:rPr lang="en-GB" sz="800" dirty="0"/>
              <a:t>frame animation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50477" y="14482192"/>
            <a:ext cx="4857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Allan </a:t>
            </a:r>
            <a:r>
              <a:rPr lang="en-GB" sz="800" dirty="0" smtClean="0">
                <a:solidFill>
                  <a:srgbClr val="FE5E00"/>
                </a:solidFill>
              </a:rPr>
              <a:t>Egan</a:t>
            </a:r>
          </a:p>
          <a:p>
            <a:r>
              <a:rPr lang="en-GB" sz="800" dirty="0" err="1" smtClean="0">
                <a:solidFill>
                  <a:srgbClr val="FE5E00"/>
                </a:solidFill>
              </a:rPr>
              <a:t>Zaira</a:t>
            </a:r>
            <a:r>
              <a:rPr lang="en-GB" sz="800" dirty="0" smtClean="0">
                <a:solidFill>
                  <a:srgbClr val="FE5E00"/>
                </a:solidFill>
              </a:rPr>
              <a:t> </a:t>
            </a:r>
            <a:r>
              <a:rPr lang="en-GB" sz="800" dirty="0" err="1" smtClean="0">
                <a:solidFill>
                  <a:srgbClr val="FE5E00"/>
                </a:solidFill>
              </a:rPr>
              <a:t>Dzhaubaeva</a:t>
            </a:r>
            <a:endParaRPr lang="en-GB" sz="800" dirty="0" smtClean="0">
              <a:solidFill>
                <a:srgbClr val="FE5E00"/>
              </a:solidFill>
            </a:endParaRPr>
          </a:p>
          <a:p>
            <a:r>
              <a:rPr lang="en-GB" sz="800" dirty="0" smtClean="0">
                <a:solidFill>
                  <a:srgbClr val="FE5E00"/>
                </a:solidFill>
              </a:rPr>
              <a:t>Eric Carle</a:t>
            </a:r>
            <a:endParaRPr lang="en-GB" sz="800" dirty="0">
              <a:solidFill>
                <a:srgbClr val="FE5E00"/>
              </a:solidFill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678748" y="1599927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526843" y="1603904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614325" y="1387249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788628" y="1389528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23306" y="14004222"/>
            <a:ext cx="5431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Press Printing </a:t>
            </a:r>
            <a:endParaRPr lang="en-GB" sz="800" dirty="0"/>
          </a:p>
        </p:txBody>
      </p:sp>
      <p:sp>
        <p:nvSpPr>
          <p:cNvPr id="38" name="Rectangle 37"/>
          <p:cNvSpPr/>
          <p:nvPr/>
        </p:nvSpPr>
        <p:spPr>
          <a:xfrm>
            <a:off x="6285176" y="13976915"/>
            <a:ext cx="766465" cy="11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err="1" smtClean="0">
                <a:solidFill>
                  <a:srgbClr val="FE5E00"/>
                </a:solidFill>
              </a:rPr>
              <a:t>Claes</a:t>
            </a:r>
            <a:r>
              <a:rPr lang="en-GB" sz="800" dirty="0" smtClean="0">
                <a:solidFill>
                  <a:srgbClr val="FE5E00"/>
                </a:solidFill>
              </a:rPr>
              <a:t> Oldenburg </a:t>
            </a:r>
            <a:r>
              <a:rPr lang="en-GB" sz="800" dirty="0" smtClean="0">
                <a:solidFill>
                  <a:srgbClr val="000000"/>
                </a:solidFill>
              </a:rPr>
              <a:t>sculptures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5577006" y="12830671"/>
            <a:ext cx="652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Food </a:t>
            </a:r>
            <a:r>
              <a:rPr lang="en-GB" sz="800" dirty="0">
                <a:solidFill>
                  <a:srgbClr val="000000"/>
                </a:solidFill>
              </a:rPr>
              <a:t>sculptures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617321" y="14140542"/>
            <a:ext cx="590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Wayne </a:t>
            </a:r>
            <a:r>
              <a:rPr lang="en-GB" sz="800" dirty="0" err="1">
                <a:solidFill>
                  <a:srgbClr val="FE5E00"/>
                </a:solidFill>
              </a:rPr>
              <a:t>Thiebaud</a:t>
            </a:r>
            <a:r>
              <a:rPr lang="en-GB" sz="800" dirty="0">
                <a:solidFill>
                  <a:srgbClr val="000000"/>
                </a:solidFill>
              </a:rPr>
              <a:t> paintings</a:t>
            </a:r>
            <a:endParaRPr lang="en-GB" sz="800" dirty="0"/>
          </a:p>
        </p:txBody>
      </p:sp>
      <p:sp>
        <p:nvSpPr>
          <p:cNvPr id="41" name="Rectangle 40"/>
          <p:cNvSpPr/>
          <p:nvPr/>
        </p:nvSpPr>
        <p:spPr>
          <a:xfrm>
            <a:off x="4982718" y="12670579"/>
            <a:ext cx="11857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Mixed</a:t>
            </a:r>
          </a:p>
          <a:p>
            <a:r>
              <a:rPr lang="en-GB" sz="800" dirty="0" smtClean="0"/>
              <a:t>media</a:t>
            </a:r>
            <a:endParaRPr lang="en-GB" sz="800" dirty="0"/>
          </a:p>
        </p:txBody>
      </p:sp>
      <p:sp>
        <p:nvSpPr>
          <p:cNvPr id="43" name="Rectangle 42"/>
          <p:cNvSpPr/>
          <p:nvPr/>
        </p:nvSpPr>
        <p:spPr>
          <a:xfrm>
            <a:off x="6969801" y="13980684"/>
            <a:ext cx="6264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3D </a:t>
            </a:r>
            <a:r>
              <a:rPr lang="en-GB" sz="800" dirty="0" smtClean="0">
                <a:solidFill>
                  <a:srgbClr val="000000"/>
                </a:solidFill>
              </a:rPr>
              <a:t>ceramics doughnut sculpture </a:t>
            </a:r>
            <a:endParaRPr lang="en-GB" sz="800" dirty="0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555972" y="1603904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6238060" y="12824429"/>
            <a:ext cx="8429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Food </a:t>
            </a:r>
            <a:r>
              <a:rPr lang="en-GB" sz="800" dirty="0" smtClean="0">
                <a:solidFill>
                  <a:srgbClr val="000000"/>
                </a:solidFill>
              </a:rPr>
              <a:t>sculpture design ideas</a:t>
            </a:r>
            <a:endParaRPr lang="en-GB" sz="800" dirty="0">
              <a:solidFill>
                <a:srgbClr val="000000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2797780" y="12881846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740291" y="16120075"/>
            <a:ext cx="8124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Japanese Art </a:t>
            </a:r>
            <a:endParaRPr lang="en-GB" sz="800" b="1" dirty="0"/>
          </a:p>
        </p:txBody>
      </p:sp>
      <p:sp>
        <p:nvSpPr>
          <p:cNvPr id="47" name="Rectangle 46"/>
          <p:cNvSpPr/>
          <p:nvPr/>
        </p:nvSpPr>
        <p:spPr>
          <a:xfrm>
            <a:off x="4760768" y="16286239"/>
            <a:ext cx="7430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Novel </a:t>
            </a:r>
            <a:r>
              <a:rPr lang="en-GB" sz="800" dirty="0"/>
              <a:t>'Kensuke's Kingdom'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667226" y="12852986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945996" y="12830012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797780" y="1390840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3523306" y="1390292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311161" y="13867142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969801" y="13894684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41435" y="14102665"/>
            <a:ext cx="1573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Pop Art</a:t>
            </a:r>
          </a:p>
          <a:p>
            <a:r>
              <a:rPr lang="en-GB" sz="800" b="1" dirty="0" smtClean="0"/>
              <a:t> </a:t>
            </a:r>
            <a:endParaRPr lang="en-GB" sz="800" b="1" dirty="0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587808" y="12851722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246195" y="12839856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160245" y="12830012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20430" y="16784578"/>
            <a:ext cx="4082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rgbClr val="0070C0"/>
                </a:solidFill>
              </a:rPr>
              <a:t>Oriental Museum – Durham</a:t>
            </a:r>
          </a:p>
          <a:p>
            <a:r>
              <a:rPr lang="en-GB" sz="800" dirty="0">
                <a:solidFill>
                  <a:srgbClr val="0070C0"/>
                </a:solidFill>
              </a:rPr>
              <a:t> </a:t>
            </a:r>
            <a:r>
              <a:rPr lang="en-GB" sz="800" dirty="0" smtClean="0">
                <a:solidFill>
                  <a:srgbClr val="0070C0"/>
                </a:solidFill>
              </a:rPr>
              <a:t>                               </a:t>
            </a:r>
            <a:endParaRPr lang="en-GB" sz="800" dirty="0">
              <a:solidFill>
                <a:srgbClr val="0070C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58282" y="16454624"/>
            <a:ext cx="720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The uprising 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- </a:t>
            </a:r>
            <a:r>
              <a:rPr lang="en-GB" sz="800" dirty="0" err="1" smtClean="0">
                <a:solidFill>
                  <a:srgbClr val="FE5E00"/>
                </a:solidFill>
              </a:rPr>
              <a:t>Kozyndan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61267" y="16166242"/>
            <a:ext cx="8579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The Great Wave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- Hokusai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57468" y="16135860"/>
            <a:ext cx="13243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Japanese Koi  painting</a:t>
            </a:r>
            <a:endParaRPr lang="en-GB" sz="800" dirty="0"/>
          </a:p>
        </p:txBody>
      </p:sp>
      <p:sp>
        <p:nvSpPr>
          <p:cNvPr id="59" name="Rectangle 58"/>
          <p:cNvSpPr/>
          <p:nvPr/>
        </p:nvSpPr>
        <p:spPr>
          <a:xfrm>
            <a:off x="3563299" y="16290778"/>
            <a:ext cx="9749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Allan </a:t>
            </a:r>
            <a:r>
              <a:rPr lang="en-GB" sz="800" dirty="0" smtClean="0">
                <a:solidFill>
                  <a:srgbClr val="FE5E00"/>
                </a:solidFill>
              </a:rPr>
              <a:t>Egan</a:t>
            </a:r>
          </a:p>
          <a:p>
            <a:r>
              <a:rPr lang="en-GB" sz="800" dirty="0" err="1" smtClean="0">
                <a:solidFill>
                  <a:srgbClr val="FE5E00"/>
                </a:solidFill>
              </a:rPr>
              <a:t>Zaira</a:t>
            </a:r>
            <a:r>
              <a:rPr lang="en-GB" sz="800" dirty="0" smtClean="0">
                <a:solidFill>
                  <a:srgbClr val="FE5E00"/>
                </a:solidFill>
              </a:rPr>
              <a:t> </a:t>
            </a:r>
            <a:r>
              <a:rPr lang="en-GB" sz="800" dirty="0" err="1">
                <a:solidFill>
                  <a:srgbClr val="FE5E00"/>
                </a:solidFill>
              </a:rPr>
              <a:t>Dzhaubaeva</a:t>
            </a:r>
            <a:r>
              <a:rPr lang="en-GB" sz="800" dirty="0">
                <a:solidFill>
                  <a:srgbClr val="FE5E00"/>
                </a:solidFill>
              </a:rPr>
              <a:t>. 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174204" y="12852986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970165" y="10456208"/>
            <a:ext cx="829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/>
              <a:t>Graphic design  </a:t>
            </a:r>
            <a:r>
              <a:rPr lang="en-GB" sz="800" dirty="0"/>
              <a:t>surface design trainer design – fashion design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115490" y="10468549"/>
            <a:ext cx="8294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Colour </a:t>
            </a:r>
            <a:r>
              <a:rPr lang="en-GB" sz="800" dirty="0" smtClean="0"/>
              <a:t>theory</a:t>
            </a:r>
          </a:p>
          <a:p>
            <a:r>
              <a:rPr lang="en-GB" sz="800" dirty="0" smtClean="0"/>
              <a:t> </a:t>
            </a:r>
            <a:r>
              <a:rPr lang="en-GB" sz="800" dirty="0"/>
              <a:t>- colour wheel </a:t>
            </a:r>
          </a:p>
          <a:p>
            <a:r>
              <a:rPr lang="en-GB" sz="800" dirty="0" smtClean="0"/>
              <a:t>-Mix </a:t>
            </a:r>
            <a:r>
              <a:rPr lang="en-GB" sz="800" dirty="0"/>
              <a:t>secondary colours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427150" y="10458756"/>
            <a:ext cx="773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Tints, shades and tones</a:t>
            </a:r>
          </a:p>
          <a:p>
            <a:r>
              <a:rPr lang="en-GB" sz="800" dirty="0"/>
              <a:t>Shape, patterns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235134" y="11787939"/>
            <a:ext cx="1011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Matt Moore </a:t>
            </a:r>
          </a:p>
          <a:p>
            <a:r>
              <a:rPr lang="en-GB" sz="800" dirty="0"/>
              <a:t>Coca Cola </a:t>
            </a:r>
            <a:r>
              <a:rPr lang="en-GB" sz="800" dirty="0" smtClean="0"/>
              <a:t>design </a:t>
            </a:r>
            <a:r>
              <a:rPr lang="en-GB" sz="800" dirty="0"/>
              <a:t>Ray –Ban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339654" y="11784280"/>
            <a:ext cx="1067450" cy="579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London Olympics advertisements  branding and consumerism 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969801" y="1062496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124510" y="1062496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427150" y="1062496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681495" y="1062496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840211" y="1159684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124510" y="1158684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219482" y="11603671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30852" y="11603671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729305" y="10595801"/>
            <a:ext cx="978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/>
              <a:t>Local architecture</a:t>
            </a:r>
          </a:p>
          <a:p>
            <a:r>
              <a:rPr lang="en-GB" sz="800" dirty="0"/>
              <a:t>Tonal drawing – render light-dark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416285" y="11747909"/>
            <a:ext cx="10076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err="1"/>
              <a:t>Zentangle</a:t>
            </a:r>
            <a:r>
              <a:rPr lang="en-GB" sz="800" dirty="0"/>
              <a:t>  </a:t>
            </a:r>
            <a:endParaRPr lang="en-GB" sz="800" dirty="0" smtClean="0"/>
          </a:p>
          <a:p>
            <a:r>
              <a:rPr lang="en-GB" sz="800" dirty="0" smtClean="0"/>
              <a:t>repeated </a:t>
            </a:r>
            <a:r>
              <a:rPr lang="en-GB" sz="800" dirty="0"/>
              <a:t>patterns Art therapy</a:t>
            </a:r>
          </a:p>
          <a:p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75" name="Rectangle 74"/>
          <p:cNvSpPr/>
          <p:nvPr/>
        </p:nvSpPr>
        <p:spPr>
          <a:xfrm>
            <a:off x="2590519" y="11740898"/>
            <a:ext cx="804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Hatching,</a:t>
            </a:r>
          </a:p>
          <a:p>
            <a:r>
              <a:rPr lang="en-GB" sz="800" dirty="0"/>
              <a:t>Cross hatching</a:t>
            </a:r>
          </a:p>
          <a:p>
            <a:r>
              <a:rPr lang="en-GB" sz="800" dirty="0"/>
              <a:t>Mono chrome pattern work </a:t>
            </a:r>
          </a:p>
        </p:txBody>
      </p: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374771" y="1159684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2590519" y="11603671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2340995" y="10566503"/>
            <a:ext cx="8365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Coloured </a:t>
            </a:r>
            <a:r>
              <a:rPr lang="en-GB" sz="800" dirty="0"/>
              <a:t>pattern work  </a:t>
            </a:r>
          </a:p>
          <a:p>
            <a:r>
              <a:rPr lang="en-GB" sz="800" dirty="0">
                <a:solidFill>
                  <a:srgbClr val="FE5E00"/>
                </a:solidFill>
              </a:rPr>
              <a:t>Maria Thomas</a:t>
            </a:r>
          </a:p>
          <a:p>
            <a:r>
              <a:rPr lang="en-GB" sz="800" dirty="0">
                <a:solidFill>
                  <a:srgbClr val="FE5E00"/>
                </a:solidFill>
              </a:rPr>
              <a:t>Tula Moon 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729305" y="1064688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079636" y="1064688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384906" y="10614915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527751" y="16140903"/>
            <a:ext cx="4093596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7030A0"/>
                </a:solidFill>
              </a:rPr>
              <a:t>Semi formal curriculum </a:t>
            </a:r>
            <a:r>
              <a:rPr lang="en-GB" sz="800" b="1" dirty="0" smtClean="0">
                <a:solidFill>
                  <a:srgbClr val="7030A0"/>
                </a:solidFill>
              </a:rPr>
              <a:t>- </a:t>
            </a:r>
            <a:r>
              <a:rPr lang="en-GB" sz="800" b="1" dirty="0" smtClean="0"/>
              <a:t>Creativity </a:t>
            </a:r>
            <a:endParaRPr lang="en-GB" sz="800" b="1" dirty="0"/>
          </a:p>
          <a:p>
            <a:endParaRPr lang="en-GB" sz="200" b="1" dirty="0" smtClean="0">
              <a:solidFill>
                <a:srgbClr val="000000"/>
              </a:solidFill>
            </a:endParaRPr>
          </a:p>
          <a:p>
            <a:endParaRPr lang="en-GB" sz="300" b="1" dirty="0">
              <a:solidFill>
                <a:srgbClr val="7030A0"/>
              </a:solidFill>
            </a:endParaRPr>
          </a:p>
          <a:p>
            <a:r>
              <a:rPr lang="en-GB" sz="800" b="1" dirty="0">
                <a:solidFill>
                  <a:srgbClr val="7030A0"/>
                </a:solidFill>
              </a:rPr>
              <a:t>Artefacts in the community </a:t>
            </a:r>
            <a:endParaRPr lang="en-GB" sz="800" dirty="0">
              <a:solidFill>
                <a:srgbClr val="7030A0"/>
              </a:solidFill>
            </a:endParaRPr>
          </a:p>
          <a:p>
            <a:r>
              <a:rPr lang="en-GB" sz="800" dirty="0">
                <a:solidFill>
                  <a:srgbClr val="7030A0"/>
                </a:solidFill>
              </a:rPr>
              <a:t>The student will learn about and experience artefacts in the community. </a:t>
            </a:r>
          </a:p>
          <a:p>
            <a:endParaRPr lang="en-GB" sz="200" b="1" dirty="0" smtClean="0">
              <a:solidFill>
                <a:srgbClr val="000000"/>
              </a:solidFill>
            </a:endParaRPr>
          </a:p>
          <a:p>
            <a:r>
              <a:rPr lang="en-GB" sz="800" b="1" dirty="0" smtClean="0">
                <a:solidFill>
                  <a:srgbClr val="000000"/>
                </a:solidFill>
              </a:rPr>
              <a:t>Traditional </a:t>
            </a:r>
            <a:r>
              <a:rPr lang="en-GB" sz="800" b="1" dirty="0">
                <a:solidFill>
                  <a:srgbClr val="000000"/>
                </a:solidFill>
              </a:rPr>
              <a:t>music </a:t>
            </a:r>
            <a:endParaRPr lang="en-GB" sz="800" dirty="0">
              <a:solidFill>
                <a:srgbClr val="000000"/>
              </a:solidFill>
            </a:endParaRPr>
          </a:p>
          <a:p>
            <a:r>
              <a:rPr lang="en-GB" sz="800" dirty="0" smtClean="0">
                <a:solidFill>
                  <a:srgbClr val="000000"/>
                </a:solidFill>
              </a:rPr>
              <a:t>The </a:t>
            </a:r>
            <a:r>
              <a:rPr lang="en-GB" sz="800" dirty="0">
                <a:solidFill>
                  <a:srgbClr val="000000"/>
                </a:solidFill>
              </a:rPr>
              <a:t>student will learn about and experience the traditional music of a chosen community. </a:t>
            </a:r>
            <a:endParaRPr lang="en-GB" sz="800" dirty="0" smtClean="0"/>
          </a:p>
          <a:p>
            <a:endParaRPr lang="en-GB" sz="400" b="1" dirty="0">
              <a:solidFill>
                <a:srgbClr val="7030A0"/>
              </a:solidFill>
            </a:endParaRPr>
          </a:p>
          <a:p>
            <a:r>
              <a:rPr lang="en-GB" sz="800" b="1" dirty="0" smtClean="0">
                <a:solidFill>
                  <a:srgbClr val="000000"/>
                </a:solidFill>
              </a:rPr>
              <a:t>Drama </a:t>
            </a:r>
            <a:r>
              <a:rPr lang="en-GB" sz="800" b="1" dirty="0">
                <a:solidFill>
                  <a:srgbClr val="000000"/>
                </a:solidFill>
              </a:rPr>
              <a:t>in the community </a:t>
            </a:r>
            <a:endParaRPr lang="en-GB" sz="800" dirty="0">
              <a:solidFill>
                <a:srgbClr val="000000"/>
              </a:solidFill>
            </a:endParaRPr>
          </a:p>
          <a:p>
            <a:r>
              <a:rPr lang="en-GB" sz="800" dirty="0" smtClean="0">
                <a:solidFill>
                  <a:srgbClr val="000000"/>
                </a:solidFill>
              </a:rPr>
              <a:t>The </a:t>
            </a:r>
            <a:r>
              <a:rPr lang="en-GB" sz="800" dirty="0">
                <a:solidFill>
                  <a:srgbClr val="000000"/>
                </a:solidFill>
              </a:rPr>
              <a:t>student will learn about and experience drama in the community.  </a:t>
            </a:r>
            <a:endParaRPr lang="en-GB" sz="8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262921" y="15251705"/>
            <a:ext cx="1613392" cy="79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Onomatopoeia </a:t>
            </a:r>
          </a:p>
          <a:p>
            <a:r>
              <a:rPr lang="en-GB" sz="800" dirty="0" smtClean="0"/>
              <a:t>typography </a:t>
            </a:r>
          </a:p>
          <a:p>
            <a:r>
              <a:rPr lang="en-GB" sz="800" dirty="0" smtClean="0"/>
              <a:t>Graphic design</a:t>
            </a:r>
          </a:p>
          <a:p>
            <a:r>
              <a:rPr lang="en-GB" sz="800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219214" y="14233022"/>
            <a:ext cx="9428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FE5E00"/>
                </a:solidFill>
              </a:rPr>
              <a:t>Roy Lichtenstein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 smtClean="0"/>
              <a:t>Primary and</a:t>
            </a:r>
          </a:p>
          <a:p>
            <a:r>
              <a:rPr lang="en-GB" sz="800" dirty="0" smtClean="0"/>
              <a:t>secondary colours</a:t>
            </a:r>
            <a:endParaRPr lang="en-GB" sz="800" dirty="0"/>
          </a:p>
        </p:txBody>
      </p: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94304" y="14203927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35529" y="14682943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35529" y="15259372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37837" y="15750429"/>
            <a:ext cx="4857750" cy="6701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Andy Warhol </a:t>
            </a:r>
            <a:endParaRPr lang="en-GB" sz="800" dirty="0" smtClean="0">
              <a:solidFill>
                <a:srgbClr val="FE5E00"/>
              </a:solidFill>
            </a:endParaRPr>
          </a:p>
          <a:p>
            <a:r>
              <a:rPr lang="en-GB" sz="800" dirty="0" smtClean="0"/>
              <a:t>Campbell's </a:t>
            </a:r>
            <a:r>
              <a:rPr lang="en-GB" sz="800" dirty="0"/>
              <a:t>Tomato </a:t>
            </a:r>
            <a:r>
              <a:rPr lang="en-GB" sz="800" dirty="0" smtClean="0"/>
              <a:t>Soup</a:t>
            </a:r>
          </a:p>
          <a:p>
            <a:r>
              <a:rPr lang="en-GB" dirty="0">
                <a:solidFill>
                  <a:srgbClr val="4D5156"/>
                </a:solidFill>
                <a:latin typeface="arial" panose="020B0604020202020204" pitchFamily="34" charset="0"/>
              </a:rPr>
              <a:t> </a:t>
            </a:r>
            <a:endParaRPr lang="en-GB" dirty="0"/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186035" y="15827563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23450" y="14366501"/>
            <a:ext cx="8611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Patrick Caulfield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160245" y="12791326"/>
            <a:ext cx="1035329" cy="793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Pop Art packaging </a:t>
            </a:r>
          </a:p>
          <a:p>
            <a:r>
              <a:rPr lang="en-GB" sz="800" dirty="0" smtClean="0"/>
              <a:t>Logos</a:t>
            </a:r>
          </a:p>
          <a:p>
            <a:r>
              <a:rPr lang="en-GB" sz="800" dirty="0" smtClean="0"/>
              <a:t>Merchandise </a:t>
            </a:r>
          </a:p>
          <a:p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>
            <a:off x="4462850" y="8243588"/>
            <a:ext cx="1088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Line drawings</a:t>
            </a:r>
          </a:p>
          <a:p>
            <a:r>
              <a:rPr lang="en-GB" sz="800" dirty="0"/>
              <a:t>architectural features</a:t>
            </a:r>
          </a:p>
          <a:p>
            <a:r>
              <a:rPr lang="en-GB" sz="800" dirty="0">
                <a:solidFill>
                  <a:srgbClr val="FE5E00"/>
                </a:solidFill>
              </a:rPr>
              <a:t>Ruth Allen</a:t>
            </a:r>
          </a:p>
          <a:p>
            <a:r>
              <a:rPr lang="en-GB" sz="800" dirty="0">
                <a:solidFill>
                  <a:srgbClr val="FE5E00"/>
                </a:solidFill>
              </a:rPr>
              <a:t>David </a:t>
            </a:r>
            <a:r>
              <a:rPr lang="en-GB" sz="800" dirty="0" err="1">
                <a:solidFill>
                  <a:srgbClr val="FE5E00"/>
                </a:solidFill>
              </a:rPr>
              <a:t>Bushell</a:t>
            </a:r>
            <a:r>
              <a:rPr lang="en-GB" sz="800" dirty="0">
                <a:solidFill>
                  <a:srgbClr val="FE5E00"/>
                </a:solidFill>
              </a:rPr>
              <a:t> </a:t>
            </a:r>
          </a:p>
          <a:p>
            <a:r>
              <a:rPr lang="en-GB" sz="800" dirty="0">
                <a:solidFill>
                  <a:srgbClr val="FE5E00"/>
                </a:solidFill>
              </a:rPr>
              <a:t>Jorden L Rodgers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807143" y="9670836"/>
            <a:ext cx="13423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windows </a:t>
            </a:r>
            <a:r>
              <a:rPr lang="en-GB" sz="800" dirty="0"/>
              <a:t>and doors </a:t>
            </a:r>
          </a:p>
          <a:p>
            <a:r>
              <a:rPr lang="en-GB" sz="800" dirty="0"/>
              <a:t>Oil pastel mono printing </a:t>
            </a:r>
          </a:p>
          <a:p>
            <a:r>
              <a:rPr lang="en-GB" sz="800" dirty="0"/>
              <a:t>Resist watercolour wash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4314807" y="9654076"/>
            <a:ext cx="6676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Collage using mixed media </a:t>
            </a:r>
          </a:p>
        </p:txBody>
      </p:sp>
      <p:sp>
        <p:nvSpPr>
          <p:cNvPr id="88" name="Rectangle 87"/>
          <p:cNvSpPr/>
          <p:nvPr/>
        </p:nvSpPr>
        <p:spPr>
          <a:xfrm>
            <a:off x="4884039" y="9695044"/>
            <a:ext cx="1148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Poly </a:t>
            </a:r>
            <a:r>
              <a:rPr lang="en-GB" sz="800" dirty="0" smtClean="0"/>
              <a:t>print</a:t>
            </a:r>
          </a:p>
          <a:p>
            <a:r>
              <a:rPr lang="en-GB" sz="800" dirty="0" smtClean="0"/>
              <a:t>concertina book </a:t>
            </a:r>
            <a:endParaRPr lang="en-GB" sz="800" dirty="0"/>
          </a:p>
          <a:p>
            <a:r>
              <a:rPr lang="en-GB" sz="800" dirty="0"/>
              <a:t>Compositional design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678816" y="8376378"/>
            <a:ext cx="770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Watercolour techniques</a:t>
            </a:r>
          </a:p>
          <a:p>
            <a:endParaRPr lang="en-GB" sz="800" dirty="0" smtClean="0"/>
          </a:p>
          <a:p>
            <a:endParaRPr lang="en-GB" sz="800" dirty="0"/>
          </a:p>
        </p:txBody>
      </p:sp>
      <p:sp>
        <p:nvSpPr>
          <p:cNvPr id="90" name="Rectangle 89"/>
          <p:cNvSpPr/>
          <p:nvPr/>
        </p:nvSpPr>
        <p:spPr>
          <a:xfrm>
            <a:off x="6530225" y="8326391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/>
              <a:t>Colour mixing </a:t>
            </a:r>
          </a:p>
          <a:p>
            <a:r>
              <a:rPr lang="en-GB" sz="800" dirty="0"/>
              <a:t>Tints </a:t>
            </a:r>
          </a:p>
          <a:p>
            <a:r>
              <a:rPr lang="en-GB" sz="800" dirty="0"/>
              <a:t>Shades</a:t>
            </a:r>
          </a:p>
          <a:p>
            <a:r>
              <a:rPr lang="en-GB" sz="800" dirty="0"/>
              <a:t>Complimentary colours </a:t>
            </a: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715692" y="8454470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3519194" y="8427110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4451237" y="8437141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671843" y="8454470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6530225" y="8480736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2807825" y="9479554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29314" y="949378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903863" y="949378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124904" y="9517423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771501" y="3095683"/>
            <a:ext cx="767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Enterprise Art and Crafts </a:t>
            </a:r>
            <a:endParaRPr lang="en-GB" sz="8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5194516" y="1981072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1915424" y="3008009"/>
            <a:ext cx="0" cy="6478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3692281" y="3016873"/>
            <a:ext cx="0" cy="6478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6810250" y="3008009"/>
            <a:ext cx="0" cy="38373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 flipV="1">
            <a:off x="7520306" y="3008691"/>
            <a:ext cx="0" cy="8936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1915424" y="2073713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7489333" y="5316145"/>
            <a:ext cx="982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Georgia </a:t>
            </a:r>
            <a:r>
              <a:rPr lang="en-GB" sz="800" dirty="0" smtClean="0">
                <a:solidFill>
                  <a:srgbClr val="FE5E00"/>
                </a:solidFill>
              </a:rPr>
              <a:t>O'Keeffe</a:t>
            </a:r>
          </a:p>
          <a:p>
            <a:r>
              <a:rPr lang="en-GB" sz="800" dirty="0" smtClean="0"/>
              <a:t>Oil pastel </a:t>
            </a:r>
            <a:endParaRPr lang="en-GB" sz="800" dirty="0"/>
          </a:p>
        </p:txBody>
      </p:sp>
      <p:sp>
        <p:nvSpPr>
          <p:cNvPr id="124" name="Rectangle 123"/>
          <p:cNvSpPr/>
          <p:nvPr/>
        </p:nvSpPr>
        <p:spPr>
          <a:xfrm>
            <a:off x="6515708" y="5289235"/>
            <a:ext cx="812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 smtClean="0"/>
              <a:t>Colour theory </a:t>
            </a:r>
          </a:p>
          <a:p>
            <a:pPr fontAlgn="base"/>
            <a:r>
              <a:rPr lang="en-GB" sz="800" dirty="0" smtClean="0"/>
              <a:t>Colour </a:t>
            </a:r>
            <a:r>
              <a:rPr lang="en-GB" sz="800" dirty="0"/>
              <a:t>wheel</a:t>
            </a:r>
          </a:p>
          <a:p>
            <a:pPr fontAlgn="base"/>
            <a:r>
              <a:rPr lang="en-GB" sz="800" dirty="0"/>
              <a:t>Colour mixing  </a:t>
            </a:r>
          </a:p>
          <a:p>
            <a:pPr fontAlgn="base"/>
            <a:r>
              <a:rPr lang="en-GB" sz="800" dirty="0" smtClean="0"/>
              <a:t>Primary &amp; Secondary</a:t>
            </a:r>
            <a:endParaRPr lang="en-GB" sz="800" dirty="0"/>
          </a:p>
          <a:p>
            <a:pPr fontAlgn="base"/>
            <a:r>
              <a:rPr lang="en-GB" sz="800" dirty="0" smtClean="0"/>
              <a:t>Warm &amp; Cold</a:t>
            </a:r>
            <a:endParaRPr lang="en-GB" sz="800" dirty="0"/>
          </a:p>
        </p:txBody>
      </p:sp>
      <p:sp>
        <p:nvSpPr>
          <p:cNvPr id="125" name="Rectangle 124"/>
          <p:cNvSpPr/>
          <p:nvPr/>
        </p:nvSpPr>
        <p:spPr>
          <a:xfrm>
            <a:off x="5699262" y="5292265"/>
            <a:ext cx="1119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Expressive line drawing </a:t>
            </a:r>
          </a:p>
          <a:p>
            <a:r>
              <a:rPr lang="en-GB" sz="800" dirty="0" smtClean="0"/>
              <a:t>Press </a:t>
            </a:r>
            <a:r>
              <a:rPr lang="en-GB" sz="800" dirty="0"/>
              <a:t>printing </a:t>
            </a:r>
            <a:r>
              <a:rPr lang="en-GB" sz="800" dirty="0" smtClean="0"/>
              <a:t> </a:t>
            </a:r>
          </a:p>
          <a:p>
            <a:r>
              <a:rPr lang="en-GB" sz="800" dirty="0" err="1" smtClean="0"/>
              <a:t>Brusho</a:t>
            </a:r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128" name="Rectangle 127"/>
          <p:cNvSpPr/>
          <p:nvPr/>
        </p:nvSpPr>
        <p:spPr>
          <a:xfrm>
            <a:off x="4236536" y="5314950"/>
            <a:ext cx="7756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Collaborative </a:t>
            </a:r>
            <a:r>
              <a:rPr lang="en-GB" sz="800" dirty="0"/>
              <a:t>Spring </a:t>
            </a:r>
            <a:r>
              <a:rPr lang="en-GB" sz="800" dirty="0" smtClean="0"/>
              <a:t>wreath</a:t>
            </a:r>
            <a:endParaRPr lang="en-GB" sz="800" dirty="0"/>
          </a:p>
        </p:txBody>
      </p:sp>
      <p:sp>
        <p:nvSpPr>
          <p:cNvPr id="130" name="Rectangle 129"/>
          <p:cNvSpPr/>
          <p:nvPr/>
        </p:nvSpPr>
        <p:spPr>
          <a:xfrm>
            <a:off x="8457110" y="4983070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/>
              <a:t>Landscape artwork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David </a:t>
            </a:r>
            <a:r>
              <a:rPr lang="en-GB" sz="800" dirty="0" err="1">
                <a:solidFill>
                  <a:srgbClr val="FE5E00"/>
                </a:solidFill>
              </a:rPr>
              <a:t>Hockney</a:t>
            </a:r>
            <a:r>
              <a:rPr lang="en-GB" sz="800" dirty="0">
                <a:solidFill>
                  <a:srgbClr val="FE5E00"/>
                </a:solidFill>
              </a:rPr>
              <a:t> </a:t>
            </a:r>
            <a:endParaRPr lang="en-GB" sz="800" dirty="0" smtClean="0">
              <a:solidFill>
                <a:srgbClr val="FE5E00"/>
              </a:solidFill>
            </a:endParaRPr>
          </a:p>
          <a:p>
            <a:r>
              <a:rPr lang="en-GB" sz="800" dirty="0" smtClean="0"/>
              <a:t>water </a:t>
            </a:r>
            <a:r>
              <a:rPr lang="en-GB" sz="800" dirty="0"/>
              <a:t>colour </a:t>
            </a:r>
            <a:endParaRPr lang="en-GB" sz="800" dirty="0" smtClean="0"/>
          </a:p>
          <a:p>
            <a:r>
              <a:rPr lang="en-GB" sz="800" dirty="0" smtClean="0"/>
              <a:t>IPad digital drawing  </a:t>
            </a:r>
            <a:endParaRPr lang="en-GB" sz="800" dirty="0"/>
          </a:p>
        </p:txBody>
      </p:sp>
      <p:sp>
        <p:nvSpPr>
          <p:cNvPr id="131" name="Rectangle 130"/>
          <p:cNvSpPr/>
          <p:nvPr/>
        </p:nvSpPr>
        <p:spPr>
          <a:xfrm>
            <a:off x="3582593" y="5319553"/>
            <a:ext cx="867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</a:rPr>
              <a:t>Festival elephant </a:t>
            </a:r>
            <a:endParaRPr lang="en-GB" sz="800" dirty="0" smtClean="0">
              <a:solidFill>
                <a:prstClr val="black"/>
              </a:solidFill>
            </a:endParaRPr>
          </a:p>
          <a:p>
            <a:r>
              <a:rPr lang="en-GB" sz="800" dirty="0">
                <a:solidFill>
                  <a:prstClr val="black"/>
                </a:solidFill>
              </a:rPr>
              <a:t>P</a:t>
            </a:r>
            <a:r>
              <a:rPr lang="en-GB" sz="800" dirty="0" smtClean="0">
                <a:solidFill>
                  <a:prstClr val="black"/>
                </a:solidFill>
              </a:rPr>
              <a:t>atterns </a:t>
            </a:r>
          </a:p>
          <a:p>
            <a:r>
              <a:rPr lang="en-GB" sz="800" dirty="0" smtClean="0">
                <a:solidFill>
                  <a:prstClr val="black"/>
                </a:solidFill>
              </a:rPr>
              <a:t>Henna Art</a:t>
            </a:r>
          </a:p>
          <a:p>
            <a:r>
              <a:rPr lang="en-GB" sz="800" dirty="0">
                <a:solidFill>
                  <a:prstClr val="black"/>
                </a:solidFill>
              </a:rPr>
              <a:t>Cultural </a:t>
            </a:r>
            <a:r>
              <a:rPr lang="en-GB" sz="800" dirty="0" smtClean="0">
                <a:solidFill>
                  <a:prstClr val="black"/>
                </a:solidFill>
              </a:rPr>
              <a:t>designs</a:t>
            </a:r>
            <a:endParaRPr lang="en-GB" sz="800" dirty="0">
              <a:solidFill>
                <a:prstClr val="black"/>
              </a:solidFill>
            </a:endParaRPr>
          </a:p>
          <a:p>
            <a:endParaRPr lang="en-GB" sz="800" dirty="0"/>
          </a:p>
        </p:txBody>
      </p:sp>
      <p:sp>
        <p:nvSpPr>
          <p:cNvPr id="134" name="Rectangle 133"/>
          <p:cNvSpPr/>
          <p:nvPr/>
        </p:nvSpPr>
        <p:spPr>
          <a:xfrm>
            <a:off x="2718416" y="5324135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Van </a:t>
            </a:r>
            <a:r>
              <a:rPr lang="en-GB" sz="800" dirty="0" smtClean="0">
                <a:solidFill>
                  <a:srgbClr val="FE5E00"/>
                </a:solidFill>
              </a:rPr>
              <a:t>Gogh </a:t>
            </a:r>
          </a:p>
          <a:p>
            <a:r>
              <a:rPr lang="en-GB" sz="800" dirty="0" smtClean="0"/>
              <a:t>‘</a:t>
            </a:r>
            <a:r>
              <a:rPr lang="en-GB" sz="800" i="1" dirty="0"/>
              <a:t>The Starry Night’ </a:t>
            </a:r>
            <a:endParaRPr lang="en-GB" sz="800" i="1" dirty="0" smtClean="0"/>
          </a:p>
          <a:p>
            <a:r>
              <a:rPr lang="en-GB" sz="800" dirty="0" smtClean="0"/>
              <a:t>collaborative art</a:t>
            </a:r>
          </a:p>
          <a:p>
            <a:r>
              <a:rPr lang="en-GB" sz="800" dirty="0" smtClean="0"/>
              <a:t>Expressive lines</a:t>
            </a:r>
            <a:endParaRPr lang="en-GB" sz="800" dirty="0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2764743" y="511264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583655" y="5108205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276120" y="5102721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4931953" y="5296987"/>
            <a:ext cx="760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Colour </a:t>
            </a:r>
            <a:r>
              <a:rPr lang="en-GB" sz="800" dirty="0"/>
              <a:t>mixing</a:t>
            </a:r>
          </a:p>
          <a:p>
            <a:r>
              <a:rPr lang="en-GB" sz="800" dirty="0"/>
              <a:t>Water </a:t>
            </a:r>
            <a:r>
              <a:rPr lang="en-GB" sz="800" dirty="0" smtClean="0"/>
              <a:t>colour</a:t>
            </a:r>
            <a:endParaRPr lang="en-GB" sz="800" dirty="0"/>
          </a:p>
          <a:p>
            <a:r>
              <a:rPr lang="en-GB" sz="800" dirty="0"/>
              <a:t>Acrylic painting skills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945996" y="5112645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671843" y="511432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515708" y="5112645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7489333" y="5128097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8462921" y="481596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/>
          <p:cNvSpPr txBox="1"/>
          <p:nvPr/>
        </p:nvSpPr>
        <p:spPr>
          <a:xfrm>
            <a:off x="293189" y="11793183"/>
            <a:ext cx="209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Curriculum 3 needed </a:t>
            </a:r>
            <a:endParaRPr lang="en-GB" sz="1400" dirty="0"/>
          </a:p>
        </p:txBody>
      </p:sp>
      <p:sp>
        <p:nvSpPr>
          <p:cNvPr id="177" name="Rectangle 176"/>
          <p:cNvSpPr/>
          <p:nvPr/>
        </p:nvSpPr>
        <p:spPr>
          <a:xfrm>
            <a:off x="2759258" y="12430265"/>
            <a:ext cx="49659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70C0"/>
                </a:solidFill>
              </a:rPr>
              <a:t>The Baltic Centre for Contemporary Art                             The Hatton </a:t>
            </a:r>
            <a:r>
              <a:rPr lang="en-GB" sz="800" dirty="0">
                <a:solidFill>
                  <a:srgbClr val="0070C0"/>
                </a:solidFill>
              </a:rPr>
              <a:t>Gallery </a:t>
            </a:r>
            <a:r>
              <a:rPr lang="en-GB" sz="800" dirty="0" smtClean="0">
                <a:solidFill>
                  <a:srgbClr val="0070C0"/>
                </a:solidFill>
              </a:rPr>
              <a:t>                 Shipley Art </a:t>
            </a:r>
            <a:r>
              <a:rPr lang="en-GB" sz="800" dirty="0">
                <a:solidFill>
                  <a:srgbClr val="0070C0"/>
                </a:solidFill>
              </a:rPr>
              <a:t>G</a:t>
            </a:r>
            <a:r>
              <a:rPr lang="en-GB" sz="800" dirty="0" smtClean="0">
                <a:solidFill>
                  <a:srgbClr val="0070C0"/>
                </a:solidFill>
              </a:rPr>
              <a:t>allery </a:t>
            </a:r>
            <a:endParaRPr lang="en-GB" sz="800" dirty="0"/>
          </a:p>
        </p:txBody>
      </p:sp>
      <p:sp>
        <p:nvSpPr>
          <p:cNvPr id="204" name="Rectangle 203"/>
          <p:cNvSpPr/>
          <p:nvPr/>
        </p:nvSpPr>
        <p:spPr>
          <a:xfrm>
            <a:off x="2744010" y="10227532"/>
            <a:ext cx="496591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70C0"/>
                </a:solidFill>
              </a:rPr>
              <a:t>The Baltic Centre for Contemporary Art                      The Hatton </a:t>
            </a:r>
            <a:r>
              <a:rPr lang="en-GB" sz="800" dirty="0">
                <a:solidFill>
                  <a:srgbClr val="0070C0"/>
                </a:solidFill>
              </a:rPr>
              <a:t>Gallery </a:t>
            </a:r>
            <a:r>
              <a:rPr lang="en-GB" sz="800" dirty="0" smtClean="0">
                <a:solidFill>
                  <a:srgbClr val="0070C0"/>
                </a:solidFill>
              </a:rPr>
              <a:t>                     Shipley Art </a:t>
            </a:r>
            <a:r>
              <a:rPr lang="en-GB" sz="800" dirty="0">
                <a:solidFill>
                  <a:srgbClr val="0070C0"/>
                </a:solidFill>
              </a:rPr>
              <a:t>G</a:t>
            </a:r>
            <a:r>
              <a:rPr lang="en-GB" sz="800" dirty="0" smtClean="0">
                <a:solidFill>
                  <a:srgbClr val="0070C0"/>
                </a:solidFill>
              </a:rPr>
              <a:t>allery </a:t>
            </a:r>
            <a:endParaRPr lang="en-GB" sz="800" dirty="0"/>
          </a:p>
        </p:txBody>
      </p:sp>
      <p:sp>
        <p:nvSpPr>
          <p:cNvPr id="179" name="Rectangle 178"/>
          <p:cNvSpPr/>
          <p:nvPr/>
        </p:nvSpPr>
        <p:spPr>
          <a:xfrm>
            <a:off x="5514839" y="15022567"/>
            <a:ext cx="1986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70C0"/>
                </a:solidFill>
              </a:rPr>
              <a:t>Local landmarks -  Angel of the North </a:t>
            </a:r>
          </a:p>
          <a:p>
            <a:r>
              <a:rPr lang="en-GB" sz="800" dirty="0" smtClean="0">
                <a:solidFill>
                  <a:srgbClr val="0070C0"/>
                </a:solidFill>
              </a:rPr>
              <a:t>The Sage Gateshead </a:t>
            </a:r>
          </a:p>
          <a:p>
            <a:r>
              <a:rPr lang="en-GB" sz="800" dirty="0" smtClean="0">
                <a:solidFill>
                  <a:srgbClr val="0070C0"/>
                </a:solidFill>
              </a:rPr>
              <a:t>St Mary’s lighthouse / Spanish city  </a:t>
            </a:r>
            <a:endParaRPr lang="en-GB" sz="800" dirty="0"/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2688870" y="15220186"/>
            <a:ext cx="0" cy="4927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/>
          <p:cNvSpPr txBox="1"/>
          <p:nvPr/>
        </p:nvSpPr>
        <p:spPr>
          <a:xfrm>
            <a:off x="313645" y="7428555"/>
            <a:ext cx="2093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New Curriculum 5 </a:t>
            </a:r>
            <a:endParaRPr lang="en-GB" sz="1400" dirty="0"/>
          </a:p>
        </p:txBody>
      </p:sp>
      <p:sp>
        <p:nvSpPr>
          <p:cNvPr id="181" name="Rectangle 180"/>
          <p:cNvSpPr/>
          <p:nvPr/>
        </p:nvSpPr>
        <p:spPr>
          <a:xfrm>
            <a:off x="8463516" y="5518735"/>
            <a:ext cx="4857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/>
              <a:t>- Perspective </a:t>
            </a:r>
            <a:endParaRPr lang="en-GB" sz="800" dirty="0"/>
          </a:p>
          <a:p>
            <a:r>
              <a:rPr lang="en-GB" sz="800" dirty="0" smtClean="0"/>
              <a:t>- Movement </a:t>
            </a:r>
            <a:endParaRPr lang="en-GB" sz="800" dirty="0"/>
          </a:p>
          <a:p>
            <a:r>
              <a:rPr lang="en-GB" sz="800" dirty="0" smtClean="0"/>
              <a:t>- Pattern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214183" y="216290"/>
            <a:ext cx="9271513" cy="17054871"/>
          </a:xfrm>
          <a:prstGeom prst="rect">
            <a:avLst/>
          </a:prstGeom>
          <a:solidFill>
            <a:schemeClr val="bg1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77378" y="1365037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114179" y="15522198"/>
            <a:ext cx="6414913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65923" y="11434591"/>
            <a:ext cx="2847721" cy="2231207"/>
          </a:xfrm>
          <a:prstGeom prst="blockArc">
            <a:avLst>
              <a:gd name="adj1" fmla="val 10886207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167734" y="13362007"/>
            <a:ext cx="5774265" cy="6120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3587"/>
            <a:ext cx="5841604" cy="6162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719462" y="9269323"/>
            <a:ext cx="2767587" cy="2193515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0348" y="7059340"/>
            <a:ext cx="2847721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1" y="8981637"/>
            <a:ext cx="5909338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8" y="4966051"/>
            <a:ext cx="2763039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13793" y="2754900"/>
            <a:ext cx="2804502" cy="2271582"/>
          </a:xfrm>
          <a:prstGeom prst="blockArc">
            <a:avLst>
              <a:gd name="adj1" fmla="val 11003978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67734" y="4668112"/>
            <a:ext cx="5774266" cy="624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1500712" y="4340098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1693641" y="453318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3B2E537-2E94-164D-A891-794C913A475F}"/>
              </a:ext>
            </a:extLst>
          </p:cNvPr>
          <p:cNvSpPr/>
          <p:nvPr/>
        </p:nvSpPr>
        <p:spPr>
          <a:xfrm>
            <a:off x="7581115" y="6620985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7768071" y="68217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557618" y="1093440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7744572" y="111351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A716D0B4-6237-2645-A384-C1B927AF0552}"/>
              </a:ext>
            </a:extLst>
          </p:cNvPr>
          <p:cNvSpPr/>
          <p:nvPr/>
        </p:nvSpPr>
        <p:spPr>
          <a:xfrm>
            <a:off x="1532817" y="1310812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7112001F-C49E-A041-A930-D9070852FCB6}"/>
              </a:ext>
            </a:extLst>
          </p:cNvPr>
          <p:cNvSpPr/>
          <p:nvPr/>
        </p:nvSpPr>
        <p:spPr>
          <a:xfrm>
            <a:off x="1723521" y="1329239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720399" y="15164693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907353" y="1536547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785122" y="2458360"/>
            <a:ext cx="6023138" cy="6305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3AE9E14-E10F-B948-9B98-448B424F5230}"/>
              </a:ext>
            </a:extLst>
          </p:cNvPr>
          <p:cNvSpPr/>
          <p:nvPr/>
        </p:nvSpPr>
        <p:spPr>
          <a:xfrm>
            <a:off x="7612682" y="228765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7799636" y="2488441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992866" y="2404929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897104" y="15586294"/>
            <a:ext cx="841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EYFS</a:t>
            </a:r>
            <a:endParaRPr lang="en-US" sz="54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EC6A36B-BE5D-9742-9412-BEDB5350E9B4}"/>
              </a:ext>
            </a:extLst>
          </p:cNvPr>
          <p:cNvSpPr txBox="1"/>
          <p:nvPr/>
        </p:nvSpPr>
        <p:spPr>
          <a:xfrm>
            <a:off x="1719397" y="13319671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7731143" y="11186082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19AB6F-CC39-9542-9CB4-66613FD228E7}"/>
              </a:ext>
            </a:extLst>
          </p:cNvPr>
          <p:cNvSpPr txBox="1"/>
          <p:nvPr/>
        </p:nvSpPr>
        <p:spPr>
          <a:xfrm>
            <a:off x="7809888" y="6840283"/>
            <a:ext cx="76102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4</a:t>
            </a:r>
            <a:endParaRPr lang="en-US" sz="4800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1687665" y="4542596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5</a:t>
            </a:r>
            <a:endParaRPr lang="en-US" sz="4800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F93840-4D42-2E4E-BB42-2F6115088283}"/>
              </a:ext>
            </a:extLst>
          </p:cNvPr>
          <p:cNvSpPr txBox="1"/>
          <p:nvPr/>
        </p:nvSpPr>
        <p:spPr>
          <a:xfrm>
            <a:off x="7793907" y="2500170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6</a:t>
            </a:r>
            <a:endParaRPr lang="en-US" sz="4800" b="1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1473890" y="8743726"/>
            <a:ext cx="1214980" cy="130486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1682717" y="8945210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1676199" y="8973498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</a:t>
            </a:r>
            <a:endParaRPr lang="en-US" sz="48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0992" y="300667"/>
            <a:ext cx="1580398" cy="176403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4727149" y="1601098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BD8ADA5-D946-5C42-A4AE-03B3AA1B8A94}"/>
              </a:ext>
            </a:extLst>
          </p:cNvPr>
          <p:cNvCxnSpPr>
            <a:cxnSpLocks/>
          </p:cNvCxnSpPr>
          <p:nvPr/>
        </p:nvCxnSpPr>
        <p:spPr>
          <a:xfrm>
            <a:off x="7237552" y="15080068"/>
            <a:ext cx="0" cy="613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6374969" y="15067501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250905" y="16010980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98992" y="427603"/>
            <a:ext cx="4740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1F1F1F"/>
                </a:solidFill>
              </a:rPr>
              <a:t>Subject learning </a:t>
            </a:r>
            <a:r>
              <a:rPr lang="en-GB" sz="2800" b="1" dirty="0" smtClean="0">
                <a:solidFill>
                  <a:srgbClr val="1F1F1F"/>
                </a:solidFill>
              </a:rPr>
              <a:t>journey – Art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57854" y="17050887"/>
            <a:ext cx="33585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Mark making with a wide range of tools and grips </a:t>
            </a:r>
            <a:endParaRPr lang="en-GB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7756617" y="16551027"/>
            <a:ext cx="1259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Baseline -Me and my family </a:t>
            </a:r>
            <a:r>
              <a:rPr lang="en-GB" sz="800" dirty="0" smtClean="0"/>
              <a:t>We are going on a Bear Hunt </a:t>
            </a:r>
            <a:endParaRPr lang="en-GB" sz="800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 flipV="1">
            <a:off x="7626320" y="16056330"/>
            <a:ext cx="4220" cy="51131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50905" y="16453682"/>
            <a:ext cx="15790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Exploring the Woods</a:t>
            </a:r>
          </a:p>
          <a:p>
            <a:pPr marL="285750" indent="-285750">
              <a:buFontTx/>
              <a:buChar char="-"/>
            </a:pPr>
            <a:r>
              <a:rPr lang="en-GB" sz="800" dirty="0" smtClean="0"/>
              <a:t>Stickman and Dear Santa </a:t>
            </a:r>
          </a:p>
          <a:p>
            <a:pPr marL="285750" indent="-285750">
              <a:buFontTx/>
              <a:buChar char="-"/>
            </a:pPr>
            <a:r>
              <a:rPr lang="en-GB" sz="800" dirty="0" smtClean="0"/>
              <a:t>Role play</a:t>
            </a:r>
          </a:p>
          <a:p>
            <a:pPr marL="285750" indent="-285750">
              <a:buFontTx/>
              <a:buChar char="-"/>
            </a:pPr>
            <a:r>
              <a:rPr lang="en-GB" sz="800" dirty="0" smtClean="0"/>
              <a:t>simple dialogue and props</a:t>
            </a:r>
          </a:p>
          <a:p>
            <a:pPr marL="285750" indent="-285750">
              <a:buFontTx/>
              <a:buChar char="-"/>
            </a:pPr>
            <a:r>
              <a:rPr lang="en-GB" sz="800" dirty="0"/>
              <a:t>Expression through play activities</a:t>
            </a:r>
          </a:p>
          <a:p>
            <a:pPr marL="285750" indent="-285750">
              <a:buFontTx/>
              <a:buChar char="-"/>
            </a:pPr>
            <a:endParaRPr lang="en-GB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7552" y="15129962"/>
            <a:ext cx="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Christmas Nativity </a:t>
            </a:r>
            <a:endParaRPr lang="en-GB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712242" y="16106417"/>
            <a:ext cx="1014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People who help us</a:t>
            </a:r>
          </a:p>
          <a:p>
            <a:r>
              <a:rPr lang="en-GB" sz="800" dirty="0" smtClean="0"/>
              <a:t>- Characters and figure exploration</a:t>
            </a:r>
          </a:p>
          <a:p>
            <a:r>
              <a:rPr lang="en-GB" sz="800" b="1" dirty="0" smtClean="0"/>
              <a:t>- </a:t>
            </a:r>
            <a:r>
              <a:rPr lang="en-GB" sz="800" dirty="0" smtClean="0"/>
              <a:t>Construction kits</a:t>
            </a:r>
          </a:p>
          <a:p>
            <a:endParaRPr lang="en-GB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1128" y="15930076"/>
            <a:ext cx="1425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Easter</a:t>
            </a:r>
          </a:p>
          <a:p>
            <a:r>
              <a:rPr lang="en-GB" sz="800" dirty="0" smtClean="0"/>
              <a:t>Print </a:t>
            </a:r>
          </a:p>
          <a:p>
            <a:r>
              <a:rPr lang="en-GB" sz="800" dirty="0" smtClean="0"/>
              <a:t>making </a:t>
            </a:r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5474566" y="16104782"/>
            <a:ext cx="965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Valentines Day card making</a:t>
            </a:r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51" y="16133436"/>
            <a:ext cx="79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World Book Day costume making</a:t>
            </a:r>
            <a:endParaRPr lang="en-GB" sz="800" dirty="0"/>
          </a:p>
        </p:txBody>
      </p:sp>
      <p:sp>
        <p:nvSpPr>
          <p:cNvPr id="11" name="Rectangle 10"/>
          <p:cNvSpPr/>
          <p:nvPr/>
        </p:nvSpPr>
        <p:spPr>
          <a:xfrm>
            <a:off x="3139277" y="16126605"/>
            <a:ext cx="773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Drawing enclosed shapes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3712242" y="1601596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 flipH="1">
            <a:off x="5665640" y="15064739"/>
            <a:ext cx="4221" cy="6147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3125625" y="16008728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44451" y="15156803"/>
            <a:ext cx="9177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Chinese New Year Dragons</a:t>
            </a:r>
            <a:endParaRPr lang="en-GB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60286" y="16102111"/>
            <a:ext cx="747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Growing and changing</a:t>
            </a:r>
          </a:p>
          <a:p>
            <a:r>
              <a:rPr lang="en-GB" sz="800" dirty="0" smtClean="0"/>
              <a:t>The Very Hungry Caterpillar </a:t>
            </a:r>
          </a:p>
          <a:p>
            <a:r>
              <a:rPr lang="en-GB" sz="800" dirty="0" smtClean="0"/>
              <a:t>Jasper’s Beanstalk  </a:t>
            </a:r>
            <a:endParaRPr lang="en-GB" sz="8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365508" y="16015332"/>
            <a:ext cx="7261" cy="6767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6571" y="15731096"/>
            <a:ext cx="14437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Mother’s Day </a:t>
            </a:r>
            <a:endParaRPr lang="en-GB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6371868" y="15015449"/>
            <a:ext cx="17464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Joining materials </a:t>
            </a:r>
            <a:endParaRPr lang="en-GB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681" y="16443336"/>
            <a:ext cx="1106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Traditional Tales </a:t>
            </a:r>
          </a:p>
          <a:p>
            <a:r>
              <a:rPr lang="en-GB" sz="800" dirty="0" smtClean="0"/>
              <a:t>- The Three Little Pigs</a:t>
            </a:r>
          </a:p>
          <a:p>
            <a:r>
              <a:rPr lang="en-GB" sz="800" dirty="0" smtClean="0"/>
              <a:t>The Gingerbread Man </a:t>
            </a:r>
          </a:p>
          <a:p>
            <a:r>
              <a:rPr lang="en-GB" sz="800" dirty="0" smtClean="0"/>
              <a:t>Simple story telling </a:t>
            </a:r>
          </a:p>
          <a:p>
            <a:r>
              <a:rPr lang="en-GB" sz="800" dirty="0" smtClean="0"/>
              <a:t>- Emotions of story </a:t>
            </a:r>
            <a:endParaRPr lang="en-GB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285633" y="15909112"/>
            <a:ext cx="2553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At the Seaside </a:t>
            </a:r>
          </a:p>
          <a:p>
            <a:r>
              <a:rPr lang="en-GB" sz="800" dirty="0" smtClean="0"/>
              <a:t>-Elmer </a:t>
            </a:r>
          </a:p>
          <a:p>
            <a:r>
              <a:rPr lang="en-GB" sz="800" dirty="0" smtClean="0"/>
              <a:t>-The Fish that</a:t>
            </a:r>
          </a:p>
          <a:p>
            <a:r>
              <a:rPr lang="en-GB" sz="800" dirty="0" smtClean="0"/>
              <a:t>could wish </a:t>
            </a:r>
            <a:endParaRPr lang="en-GB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1535578" y="16181602"/>
            <a:ext cx="765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Matching environmental sounds to pictures</a:t>
            </a:r>
            <a:endParaRPr lang="en-GB" sz="8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5473879" y="15997892"/>
            <a:ext cx="0" cy="5697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096195" y="15997892"/>
            <a:ext cx="9161" cy="35391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06502" y="17095095"/>
            <a:ext cx="17084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- Story telling </a:t>
            </a:r>
            <a:endParaRPr lang="en-GB" sz="800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464197" y="15997892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3861" y="15033392"/>
            <a:ext cx="889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simple representational drawings </a:t>
            </a:r>
            <a:endParaRPr lang="en-GB" sz="800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245355" y="15817126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4908742" y="15042134"/>
            <a:ext cx="9357" cy="578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37361" y="15182001"/>
            <a:ext cx="101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Attention to illustrations </a:t>
            </a:r>
            <a:endParaRPr lang="en-GB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5685308" y="15042394"/>
            <a:ext cx="93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Feelings of characters in stories </a:t>
            </a:r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6353349" y="16146914"/>
            <a:ext cx="15024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Dough manipulation</a:t>
            </a:r>
            <a:endParaRPr lang="en-GB" sz="800" dirty="0"/>
          </a:p>
        </p:txBody>
      </p:sp>
      <p:sp>
        <p:nvSpPr>
          <p:cNvPr id="19" name="Rectangle 18"/>
          <p:cNvSpPr/>
          <p:nvPr/>
        </p:nvSpPr>
        <p:spPr>
          <a:xfrm>
            <a:off x="283327" y="14166849"/>
            <a:ext cx="847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Mark making with </a:t>
            </a:r>
            <a:r>
              <a:rPr lang="en-GB" sz="800" dirty="0" smtClean="0"/>
              <a:t>arms and shoulders</a:t>
            </a:r>
          </a:p>
          <a:p>
            <a:r>
              <a:rPr lang="en-GB" sz="800" dirty="0" smtClean="0"/>
              <a:t>- Gross motor movements </a:t>
            </a:r>
            <a:endParaRPr lang="en-GB" sz="800" dirty="0"/>
          </a:p>
        </p:txBody>
      </p:sp>
      <p:sp>
        <p:nvSpPr>
          <p:cNvPr id="88" name="Rectangle 87"/>
          <p:cNvSpPr/>
          <p:nvPr/>
        </p:nvSpPr>
        <p:spPr>
          <a:xfrm>
            <a:off x="304661" y="14857820"/>
            <a:ext cx="808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Mark making with </a:t>
            </a:r>
            <a:r>
              <a:rPr lang="en-GB" sz="800" dirty="0" smtClean="0"/>
              <a:t>different size pens</a:t>
            </a:r>
            <a:endParaRPr lang="en-GB" sz="800" dirty="0"/>
          </a:p>
        </p:txBody>
      </p:sp>
      <p:sp>
        <p:nvSpPr>
          <p:cNvPr id="89" name="Rectangle 88"/>
          <p:cNvSpPr/>
          <p:nvPr/>
        </p:nvSpPr>
        <p:spPr>
          <a:xfrm>
            <a:off x="2793593" y="14978054"/>
            <a:ext cx="6076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Weave materials into frames </a:t>
            </a:r>
            <a:endParaRPr lang="en-GB" sz="800" dirty="0"/>
          </a:p>
        </p:txBody>
      </p:sp>
      <p:sp>
        <p:nvSpPr>
          <p:cNvPr id="90" name="Rectangle 89"/>
          <p:cNvSpPr/>
          <p:nvPr/>
        </p:nvSpPr>
        <p:spPr>
          <a:xfrm>
            <a:off x="3336001" y="15116664"/>
            <a:ext cx="68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Movement with marks </a:t>
            </a:r>
          </a:p>
          <a:p>
            <a:endParaRPr lang="en-GB" sz="800" dirty="0"/>
          </a:p>
        </p:txBody>
      </p:sp>
      <p:sp>
        <p:nvSpPr>
          <p:cNvPr id="91" name="Rectangle 90"/>
          <p:cNvSpPr/>
          <p:nvPr/>
        </p:nvSpPr>
        <p:spPr>
          <a:xfrm>
            <a:off x="448476" y="15365478"/>
            <a:ext cx="894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Mark making </a:t>
            </a:r>
            <a:r>
              <a:rPr lang="en-GB" sz="800" dirty="0" smtClean="0"/>
              <a:t>scale variation </a:t>
            </a:r>
            <a:endParaRPr lang="en-GB" sz="800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23309" y="15179844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47340" y="14522459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131283" y="15526897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3985206" y="15042134"/>
            <a:ext cx="9357" cy="578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3364422" y="15042134"/>
            <a:ext cx="9357" cy="578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57272" y="16824458"/>
            <a:ext cx="10360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Building with blocks</a:t>
            </a:r>
            <a:endParaRPr lang="en-GB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1758348" y="14927267"/>
            <a:ext cx="598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Collect materials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22566" y="17052198"/>
            <a:ext cx="15404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Spontaneous experimentation 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7744572" y="17071986"/>
            <a:ext cx="21053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Name family members in Photographs</a:t>
            </a:r>
            <a:endParaRPr lang="en-GB" sz="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4908015" y="14997134"/>
            <a:ext cx="895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Picture books 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535841" y="16740715"/>
            <a:ext cx="895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Environmental print 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Logos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Food labels</a:t>
            </a:r>
          </a:p>
          <a:p>
            <a:pPr marL="171450" indent="-171450">
              <a:buFontTx/>
              <a:buChar char="-"/>
            </a:pPr>
            <a:endParaRPr lang="en-GB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4712670" y="16622242"/>
            <a:ext cx="93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Distinguish between text and illustration </a:t>
            </a:r>
            <a:endParaRPr lang="en-GB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258467" y="13561440"/>
            <a:ext cx="117943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Properties of 3D shapes</a:t>
            </a:r>
            <a:endParaRPr lang="en-GB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318591" y="15048510"/>
            <a:ext cx="56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Arrange 2D shapes</a:t>
            </a:r>
            <a:endParaRPr lang="en-GB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85719" y="13846254"/>
            <a:ext cx="883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Positive and negative shapes</a:t>
            </a:r>
            <a:endParaRPr lang="en-GB" sz="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1752355" y="14596260"/>
            <a:ext cx="102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Describe patterns</a:t>
            </a:r>
          </a:p>
          <a:p>
            <a:r>
              <a:rPr lang="en-GB" sz="800" dirty="0" smtClean="0"/>
              <a:t>- repetition </a:t>
            </a:r>
          </a:p>
          <a:p>
            <a:endParaRPr lang="en-GB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248877" y="13418711"/>
            <a:ext cx="12877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Combine 2D + 3D shapes</a:t>
            </a:r>
            <a:endParaRPr lang="en-GB" sz="800" dirty="0"/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2801929" y="15042134"/>
            <a:ext cx="9357" cy="578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2316364" y="15029704"/>
            <a:ext cx="9357" cy="5784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2028105" y="15299239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941003" y="13974055"/>
            <a:ext cx="401534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1437906" y="13490623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1562058" y="14759275"/>
            <a:ext cx="241317" cy="35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23672" y="14019649"/>
            <a:ext cx="94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Landscapes</a:t>
            </a:r>
          </a:p>
          <a:p>
            <a:r>
              <a:rPr lang="en-GB" sz="800" dirty="0" smtClean="0"/>
              <a:t>-farm animals</a:t>
            </a:r>
          </a:p>
          <a:p>
            <a:r>
              <a:rPr lang="en-GB" sz="800" dirty="0" smtClean="0"/>
              <a:t>-story-Geography</a:t>
            </a:r>
            <a:endParaRPr lang="en-GB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3512159" y="14436756"/>
            <a:ext cx="578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Natural materials</a:t>
            </a:r>
          </a:p>
          <a:p>
            <a:endParaRPr lang="en-GB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3775692" y="1402838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Mark making </a:t>
            </a:r>
          </a:p>
          <a:p>
            <a:r>
              <a:rPr lang="en-GB" sz="800" dirty="0"/>
              <a:t>A</a:t>
            </a:r>
            <a:r>
              <a:rPr lang="en-GB" sz="800" dirty="0" smtClean="0"/>
              <a:t>nimal footprints</a:t>
            </a:r>
          </a:p>
          <a:p>
            <a:r>
              <a:rPr lang="en-GB" sz="800" dirty="0" smtClean="0"/>
              <a:t>Tyre marks</a:t>
            </a:r>
          </a:p>
          <a:p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5723940" y="1402855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Colour chaos </a:t>
            </a:r>
          </a:p>
          <a:p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882790" y="13999060"/>
            <a:ext cx="942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Christmas cards, calendars and decorations </a:t>
            </a:r>
            <a:endParaRPr lang="en-GB" sz="800" dirty="0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2811286" y="13873865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3749563" y="13855396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4646101" y="13855396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2848804" y="13252478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4903143" y="13872046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639025" y="13516727"/>
            <a:ext cx="888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Printing -</a:t>
            </a:r>
            <a:r>
              <a:rPr lang="en-GB" sz="800" b="1" dirty="0" smtClean="0"/>
              <a:t>Africa</a:t>
            </a:r>
            <a:endParaRPr lang="en-GB" sz="800" b="1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5758450" y="13846254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629124" y="12895071"/>
            <a:ext cx="14437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Mother’s Day </a:t>
            </a:r>
            <a:endParaRPr lang="en-GB" sz="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615656" y="13077062"/>
            <a:ext cx="14437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Easter Cards </a:t>
            </a:r>
            <a:endParaRPr lang="en-GB" sz="800" dirty="0"/>
          </a:p>
        </p:txBody>
      </p:sp>
      <p:sp>
        <p:nvSpPr>
          <p:cNvPr id="144" name="TextBox 143"/>
          <p:cNvSpPr txBox="1"/>
          <p:nvPr/>
        </p:nvSpPr>
        <p:spPr>
          <a:xfrm>
            <a:off x="7164100" y="12527249"/>
            <a:ext cx="1443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Great Fire of London Art</a:t>
            </a:r>
          </a:p>
          <a:p>
            <a:r>
              <a:rPr lang="en-GB" sz="800" dirty="0" smtClean="0"/>
              <a:t>Silhouette Art</a:t>
            </a:r>
            <a:r>
              <a:rPr lang="en-GB" sz="800" b="1" dirty="0" smtClean="0"/>
              <a:t> </a:t>
            </a:r>
          </a:p>
          <a:p>
            <a:r>
              <a:rPr lang="en-GB" sz="800" dirty="0" smtClean="0"/>
              <a:t>Marbling</a:t>
            </a:r>
            <a:r>
              <a:rPr lang="en-GB" sz="800" b="1" dirty="0" smtClean="0"/>
              <a:t> </a:t>
            </a:r>
            <a:endParaRPr lang="en-GB" sz="800" b="1" dirty="0"/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3107979" y="13252301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3636907" y="13212494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111218" y="12849273"/>
            <a:ext cx="386714" cy="129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045796" y="12828047"/>
            <a:ext cx="674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 compare different landscapes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580539" y="12835930"/>
            <a:ext cx="69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Textures </a:t>
            </a:r>
            <a:r>
              <a:rPr lang="en-GB" sz="800" dirty="0">
                <a:solidFill>
                  <a:srgbClr val="000000"/>
                </a:solidFill>
              </a:rPr>
              <a:t>in different landscapes</a:t>
            </a:r>
            <a:endParaRPr lang="en-GB" sz="800" dirty="0"/>
          </a:p>
        </p:txBody>
      </p:sp>
      <p:sp>
        <p:nvSpPr>
          <p:cNvPr id="51" name="Rectangle 50"/>
          <p:cNvSpPr/>
          <p:nvPr/>
        </p:nvSpPr>
        <p:spPr>
          <a:xfrm>
            <a:off x="2816531" y="14430842"/>
            <a:ext cx="6444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collage materials </a:t>
            </a:r>
            <a:endParaRPr lang="en-GB" sz="800" dirty="0"/>
          </a:p>
        </p:txBody>
      </p:sp>
      <p:sp>
        <p:nvSpPr>
          <p:cNvPr id="52" name="Rectangle 51"/>
          <p:cNvSpPr/>
          <p:nvPr/>
        </p:nvSpPr>
        <p:spPr>
          <a:xfrm>
            <a:off x="4914057" y="12778328"/>
            <a:ext cx="7246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>
                <a:solidFill>
                  <a:srgbClr val="000000"/>
                </a:solidFill>
              </a:rPr>
              <a:t>T</a:t>
            </a:r>
            <a:r>
              <a:rPr lang="en-GB" sz="800" dirty="0" smtClean="0">
                <a:solidFill>
                  <a:srgbClr val="000000"/>
                </a:solidFill>
              </a:rPr>
              <a:t>extured </a:t>
            </a:r>
            <a:r>
              <a:rPr lang="en-GB" sz="800" dirty="0">
                <a:solidFill>
                  <a:srgbClr val="000000"/>
                </a:solidFill>
              </a:rPr>
              <a:t>landscapes using paint and sponges</a:t>
            </a:r>
            <a:endParaRPr lang="en-GB" sz="800" b="0" i="0" u="none" strike="noStrike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4248087" y="13241716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4968102" y="13249876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605556" y="12897608"/>
            <a:ext cx="465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FE5E00"/>
                </a:solidFill>
              </a:rPr>
              <a:t>Turner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Lowry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250158" y="14418877"/>
            <a:ext cx="6404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Read ‘The Train Ride’</a:t>
            </a:r>
            <a:endParaRPr lang="en-GB" sz="800" dirty="0"/>
          </a:p>
        </p:txBody>
      </p:sp>
      <p:sp>
        <p:nvSpPr>
          <p:cNvPr id="78" name="Rectangle 77"/>
          <p:cNvSpPr/>
          <p:nvPr/>
        </p:nvSpPr>
        <p:spPr>
          <a:xfrm>
            <a:off x="4236589" y="12764920"/>
            <a:ext cx="8285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whole class collage of urban to rural landscape</a:t>
            </a:r>
            <a:endParaRPr lang="en-GB" sz="800" dirty="0"/>
          </a:p>
        </p:txBody>
      </p:sp>
      <p:sp>
        <p:nvSpPr>
          <p:cNvPr id="79" name="Rectangle 78"/>
          <p:cNvSpPr/>
          <p:nvPr/>
        </p:nvSpPr>
        <p:spPr>
          <a:xfrm>
            <a:off x="4219664" y="14671393"/>
            <a:ext cx="7280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June Crebbin</a:t>
            </a:r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663622" y="13987430"/>
            <a:ext cx="1736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Sculpture</a:t>
            </a:r>
          </a:p>
          <a:p>
            <a:r>
              <a:rPr lang="en-GB" sz="800" dirty="0" smtClean="0">
                <a:solidFill>
                  <a:schemeClr val="accent2"/>
                </a:solidFill>
              </a:rPr>
              <a:t>Andy Goldsworthy</a:t>
            </a:r>
            <a:endParaRPr lang="en-GB" sz="800" dirty="0">
              <a:solidFill>
                <a:schemeClr val="accent2"/>
              </a:solidFill>
            </a:endParaRPr>
          </a:p>
          <a:p>
            <a:r>
              <a:rPr lang="en-GB" sz="800" dirty="0" smtClean="0"/>
              <a:t>Environmental Art</a:t>
            </a:r>
          </a:p>
          <a:p>
            <a:r>
              <a:rPr lang="en-GB" sz="800" dirty="0" smtClean="0"/>
              <a:t>Stone arrangements</a:t>
            </a:r>
          </a:p>
          <a:p>
            <a:endParaRPr lang="en-GB" sz="800" dirty="0"/>
          </a:p>
          <a:p>
            <a:r>
              <a:rPr lang="en-GB" sz="800" dirty="0"/>
              <a:t>natural materials </a:t>
            </a:r>
            <a:r>
              <a:rPr lang="en-GB" sz="800" dirty="0" smtClean="0"/>
              <a:t>manmade materials . Sensory garden</a:t>
            </a:r>
          </a:p>
          <a:p>
            <a:r>
              <a:rPr lang="en-GB" sz="800" dirty="0" smtClean="0"/>
              <a:t>mud </a:t>
            </a:r>
            <a:r>
              <a:rPr lang="en-GB" sz="800" dirty="0"/>
              <a:t>creation</a:t>
            </a:r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17" name="Rectangle 16"/>
          <p:cNvSpPr/>
          <p:nvPr/>
        </p:nvSpPr>
        <p:spPr>
          <a:xfrm>
            <a:off x="2745874" y="11907175"/>
            <a:ext cx="59984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Joan Miro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94761" y="10729652"/>
            <a:ext cx="9428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Nature sculptures</a:t>
            </a:r>
            <a:endParaRPr lang="en-GB" sz="800" b="1" dirty="0"/>
          </a:p>
        </p:txBody>
      </p:sp>
      <p:sp>
        <p:nvSpPr>
          <p:cNvPr id="29" name="Rectangle 28"/>
          <p:cNvSpPr/>
          <p:nvPr/>
        </p:nvSpPr>
        <p:spPr>
          <a:xfrm>
            <a:off x="2686687" y="9682513"/>
            <a:ext cx="5405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Autumn</a:t>
            </a:r>
            <a:endParaRPr lang="en-GB" sz="800" b="1" dirty="0"/>
          </a:p>
        </p:txBody>
      </p:sp>
      <p:sp>
        <p:nvSpPr>
          <p:cNvPr id="32" name="Rectangle 31"/>
          <p:cNvSpPr/>
          <p:nvPr/>
        </p:nvSpPr>
        <p:spPr>
          <a:xfrm>
            <a:off x="5072742" y="9711144"/>
            <a:ext cx="1375128" cy="547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British Art and Artists</a:t>
            </a:r>
            <a:endParaRPr lang="en-GB" sz="800" b="1" dirty="0"/>
          </a:p>
          <a:p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7416450" y="9708231"/>
            <a:ext cx="844107" cy="100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err="1" smtClean="0">
                <a:solidFill>
                  <a:srgbClr val="FE5E00"/>
                </a:solidFill>
              </a:rPr>
              <a:t>Edvard</a:t>
            </a:r>
            <a:r>
              <a:rPr lang="en-GB" sz="800" dirty="0" smtClean="0">
                <a:solidFill>
                  <a:srgbClr val="FE5E00"/>
                </a:solidFill>
              </a:rPr>
              <a:t> </a:t>
            </a:r>
            <a:r>
              <a:rPr lang="en-GB" sz="800" dirty="0">
                <a:solidFill>
                  <a:srgbClr val="FE5E00"/>
                </a:solidFill>
              </a:rPr>
              <a:t>Munch </a:t>
            </a:r>
            <a:r>
              <a:rPr lang="en-GB" sz="800" dirty="0">
                <a:solidFill>
                  <a:srgbClr val="000000"/>
                </a:solidFill>
              </a:rPr>
              <a:t>– The Scream</a:t>
            </a:r>
            <a:endParaRPr lang="en-GB" sz="8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8344848" y="9546494"/>
            <a:ext cx="492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Bodies</a:t>
            </a:r>
            <a:r>
              <a:rPr lang="en-GB" sz="800" dirty="0">
                <a:solidFill>
                  <a:srgbClr val="000000"/>
                </a:solidFill>
              </a:rPr>
              <a:t> </a:t>
            </a:r>
            <a:endParaRPr lang="en-GB" sz="800" dirty="0"/>
          </a:p>
        </p:txBody>
      </p:sp>
      <p:sp>
        <p:nvSpPr>
          <p:cNvPr id="41" name="Rectangle 40"/>
          <p:cNvSpPr/>
          <p:nvPr/>
        </p:nvSpPr>
        <p:spPr>
          <a:xfrm>
            <a:off x="6694910" y="7519485"/>
            <a:ext cx="5405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  <a:latin typeface="Arial" panose="020B0604020202020204" pitchFamily="34" charset="0"/>
              </a:rPr>
              <a:t>Insects</a:t>
            </a:r>
            <a:endParaRPr lang="en-GB" sz="800" b="1" dirty="0"/>
          </a:p>
        </p:txBody>
      </p:sp>
      <p:sp>
        <p:nvSpPr>
          <p:cNvPr id="43" name="Rectangle 42"/>
          <p:cNvSpPr/>
          <p:nvPr/>
        </p:nvSpPr>
        <p:spPr>
          <a:xfrm>
            <a:off x="4599251" y="7507082"/>
            <a:ext cx="7377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European art</a:t>
            </a:r>
            <a:endParaRPr lang="en-GB" sz="800" b="1" dirty="0"/>
          </a:p>
        </p:txBody>
      </p:sp>
      <p:sp>
        <p:nvSpPr>
          <p:cNvPr id="48" name="Rectangle 47"/>
          <p:cNvSpPr/>
          <p:nvPr/>
        </p:nvSpPr>
        <p:spPr>
          <a:xfrm>
            <a:off x="406629" y="7268137"/>
            <a:ext cx="7489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>
                <a:solidFill>
                  <a:srgbClr val="000000"/>
                </a:solidFill>
              </a:rPr>
              <a:t>Fruit and Veg</a:t>
            </a:r>
            <a:endParaRPr lang="en-GB" sz="800" b="1" dirty="0"/>
          </a:p>
        </p:txBody>
      </p:sp>
      <p:sp>
        <p:nvSpPr>
          <p:cNvPr id="81" name="Rectangle 80"/>
          <p:cNvSpPr/>
          <p:nvPr/>
        </p:nvSpPr>
        <p:spPr>
          <a:xfrm>
            <a:off x="2710410" y="3851707"/>
            <a:ext cx="5180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/>
              <a:t>Wildlife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749311" y="4137852"/>
            <a:ext cx="111855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/>
              <a:t>South American Art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743339" y="4533778"/>
            <a:ext cx="7697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/>
              <a:t>Ancient Egypt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095244" y="1800119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/>
              <a:t>Plants and flowers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602486" y="1890714"/>
            <a:ext cx="10214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/>
              <a:t>North American Art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685155" y="1965307"/>
            <a:ext cx="1154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b="1" dirty="0" smtClean="0"/>
              <a:t>Seaside</a:t>
            </a:r>
          </a:p>
          <a:p>
            <a:r>
              <a:rPr lang="en-GB" sz="800" dirty="0" smtClean="0"/>
              <a:t>Observational drawing</a:t>
            </a:r>
          </a:p>
          <a:p>
            <a:r>
              <a:rPr lang="en-GB" sz="800" dirty="0" smtClean="0"/>
              <a:t>- Detailed pen work </a:t>
            </a:r>
            <a:endParaRPr lang="en-GB" sz="800" dirty="0"/>
          </a:p>
        </p:txBody>
      </p:sp>
      <p:sp>
        <p:nvSpPr>
          <p:cNvPr id="93" name="Rectangle 92"/>
          <p:cNvSpPr/>
          <p:nvPr/>
        </p:nvSpPr>
        <p:spPr>
          <a:xfrm>
            <a:off x="6761060" y="11862008"/>
            <a:ext cx="88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Identify what is a portrait? And who </a:t>
            </a:r>
            <a:r>
              <a:rPr lang="en-GB" sz="800" dirty="0"/>
              <a:t>might have a portrait </a:t>
            </a:r>
            <a:r>
              <a:rPr lang="en-GB" sz="800" dirty="0" smtClean="0"/>
              <a:t>done?</a:t>
            </a:r>
            <a:endParaRPr lang="en-GB" sz="800" dirty="0"/>
          </a:p>
        </p:txBody>
      </p:sp>
      <p:sp>
        <p:nvSpPr>
          <p:cNvPr id="94" name="Rectangle 93"/>
          <p:cNvSpPr/>
          <p:nvPr/>
        </p:nvSpPr>
        <p:spPr>
          <a:xfrm>
            <a:off x="5836146" y="11890990"/>
            <a:ext cx="910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significance of dress and objects in </a:t>
            </a:r>
            <a:r>
              <a:rPr lang="en-GB" sz="800" dirty="0" smtClean="0"/>
              <a:t>portraits</a:t>
            </a:r>
            <a:endParaRPr lang="en-GB" sz="800" dirty="0"/>
          </a:p>
        </p:txBody>
      </p:sp>
      <p:sp>
        <p:nvSpPr>
          <p:cNvPr id="95" name="Rectangle 94"/>
          <p:cNvSpPr/>
          <p:nvPr/>
        </p:nvSpPr>
        <p:spPr>
          <a:xfrm flipH="1">
            <a:off x="5034675" y="11882500"/>
            <a:ext cx="770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How to take a photographic portrait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4211079" y="11883079"/>
            <a:ext cx="829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How to paint a portrait from a photograph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982306" y="10741588"/>
            <a:ext cx="6901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Outfits and costumes </a:t>
            </a:r>
            <a:endParaRPr lang="en-GB" sz="800" dirty="0"/>
          </a:p>
        </p:txBody>
      </p:sp>
      <p:sp>
        <p:nvSpPr>
          <p:cNvPr id="121" name="Rectangle 120"/>
          <p:cNvSpPr/>
          <p:nvPr/>
        </p:nvSpPr>
        <p:spPr>
          <a:xfrm>
            <a:off x="4883218" y="10811361"/>
            <a:ext cx="109196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Draw family portraits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984107" y="10480987"/>
            <a:ext cx="6359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sensory materials 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912768" y="10724804"/>
            <a:ext cx="9635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Facial features  eye, mouth, nose</a:t>
            </a:r>
            <a:endParaRPr lang="en-GB" sz="800" dirty="0"/>
          </a:p>
        </p:txBody>
      </p:sp>
      <p:sp>
        <p:nvSpPr>
          <p:cNvPr id="150" name="Rectangle 149"/>
          <p:cNvSpPr/>
          <p:nvPr/>
        </p:nvSpPr>
        <p:spPr>
          <a:xfrm>
            <a:off x="4874834" y="10303798"/>
            <a:ext cx="905538" cy="547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800" dirty="0"/>
              <a:t>Tone, skin, detail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5814141" y="12342994"/>
            <a:ext cx="8723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Laing Art Gallery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3852106" y="12353711"/>
            <a:ext cx="9541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Shipley Art Gallery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6674372" y="10572242"/>
            <a:ext cx="984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Dressing up as people in different portraits 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3441143" y="11900504"/>
            <a:ext cx="7785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Colour mixing - skin tone</a:t>
            </a:r>
            <a:endParaRPr lang="en-GB" sz="800" dirty="0"/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4582" y="11479708"/>
            <a:ext cx="85351" cy="603556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4350" y="11474937"/>
            <a:ext cx="85351" cy="603556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771" y="11479708"/>
            <a:ext cx="85351" cy="603556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482" y="11483882"/>
            <a:ext cx="85351" cy="603556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4548" y="11487005"/>
            <a:ext cx="85351" cy="603556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943" y="11464723"/>
            <a:ext cx="85351" cy="603556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683" y="11452063"/>
            <a:ext cx="85351" cy="60355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076424" y="5268686"/>
            <a:ext cx="8042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use </a:t>
            </a:r>
            <a:r>
              <a:rPr lang="en-GB" sz="800" dirty="0">
                <a:solidFill>
                  <a:srgbClr val="000000"/>
                </a:solidFill>
              </a:rPr>
              <a:t>clay tools</a:t>
            </a:r>
          </a:p>
          <a:p>
            <a:pPr fontAlgn="base"/>
            <a:r>
              <a:rPr lang="en-GB" sz="800" dirty="0">
                <a:solidFill>
                  <a:srgbClr val="000000"/>
                </a:solidFill>
              </a:rPr>
              <a:t>roll clay</a:t>
            </a:r>
            <a:endParaRPr lang="en-GB" sz="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21608" y="3988184"/>
            <a:ext cx="7010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magnifying </a:t>
            </a:r>
            <a:r>
              <a:rPr lang="en-GB" sz="800" dirty="0" smtClean="0"/>
              <a:t>glass to </a:t>
            </a:r>
            <a:r>
              <a:rPr lang="en-GB" sz="800" dirty="0"/>
              <a:t>look at the </a:t>
            </a:r>
            <a:r>
              <a:rPr lang="en-GB" sz="800" dirty="0" smtClean="0"/>
              <a:t>detail of feathers  </a:t>
            </a:r>
            <a:endParaRPr lang="en-GB" sz="800" dirty="0"/>
          </a:p>
        </p:txBody>
      </p:sp>
      <p:sp>
        <p:nvSpPr>
          <p:cNvPr id="107" name="Rectangle 106"/>
          <p:cNvSpPr/>
          <p:nvPr/>
        </p:nvSpPr>
        <p:spPr>
          <a:xfrm>
            <a:off x="3326456" y="4212153"/>
            <a:ext cx="764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O</a:t>
            </a:r>
            <a:r>
              <a:rPr lang="en-GB" sz="800" dirty="0" smtClean="0">
                <a:solidFill>
                  <a:srgbClr val="000000"/>
                </a:solidFill>
              </a:rPr>
              <a:t>bservational tonal drawing</a:t>
            </a:r>
            <a:endParaRPr lang="en-GB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734132" y="5162042"/>
            <a:ext cx="1333954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Press Printing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2" name="Rectangle 111"/>
          <p:cNvSpPr/>
          <p:nvPr/>
        </p:nvSpPr>
        <p:spPr>
          <a:xfrm>
            <a:off x="4101168" y="4318105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sculpt </a:t>
            </a:r>
            <a:r>
              <a:rPr lang="en-GB" sz="800" dirty="0" smtClean="0">
                <a:solidFill>
                  <a:srgbClr val="000000"/>
                </a:solidFill>
              </a:rPr>
              <a:t>clay</a:t>
            </a:r>
          </a:p>
          <a:p>
            <a:r>
              <a:rPr lang="en-GB" sz="800" dirty="0" smtClean="0">
                <a:solidFill>
                  <a:srgbClr val="000000"/>
                </a:solidFill>
              </a:rPr>
              <a:t>Texture</a:t>
            </a:r>
            <a:endParaRPr lang="en-GB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033375" y="4121575"/>
            <a:ext cx="9947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Model making </a:t>
            </a:r>
            <a:endParaRPr lang="en-GB" sz="800" dirty="0"/>
          </a:p>
        </p:txBody>
      </p:sp>
      <p:sp>
        <p:nvSpPr>
          <p:cNvPr id="151" name="Rectangle 150"/>
          <p:cNvSpPr/>
          <p:nvPr/>
        </p:nvSpPr>
        <p:spPr>
          <a:xfrm>
            <a:off x="3476394" y="5292942"/>
            <a:ext cx="5814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explore </a:t>
            </a:r>
            <a:r>
              <a:rPr lang="en-GB" sz="800" dirty="0" smtClean="0">
                <a:solidFill>
                  <a:srgbClr val="000000"/>
                </a:solidFill>
              </a:rPr>
              <a:t>materials</a:t>
            </a:r>
            <a:endParaRPr lang="en-GB" sz="800" dirty="0"/>
          </a:p>
        </p:txBody>
      </p:sp>
      <p:sp>
        <p:nvSpPr>
          <p:cNvPr id="152" name="Rectangle 151"/>
          <p:cNvSpPr/>
          <p:nvPr/>
        </p:nvSpPr>
        <p:spPr>
          <a:xfrm>
            <a:off x="2734695" y="5593260"/>
            <a:ext cx="141417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Washington Wetlands Centre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3336001" y="3934203"/>
            <a:ext cx="8428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Birds and feathers </a:t>
            </a:r>
            <a:endParaRPr lang="en-GB" sz="800" dirty="0"/>
          </a:p>
        </p:txBody>
      </p:sp>
      <p:sp>
        <p:nvSpPr>
          <p:cNvPr id="159" name="Rectangle 158"/>
          <p:cNvSpPr/>
          <p:nvPr/>
        </p:nvSpPr>
        <p:spPr>
          <a:xfrm>
            <a:off x="3330819" y="3782607"/>
            <a:ext cx="8194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Research birds </a:t>
            </a:r>
            <a:endParaRPr lang="en-GB" sz="800" dirty="0"/>
          </a:p>
        </p:txBody>
      </p:sp>
      <p:pic>
        <p:nvPicPr>
          <p:cNvPr id="185" name="Picture 1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1317" y="5083158"/>
            <a:ext cx="56045" cy="39632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5657" y="5083226"/>
            <a:ext cx="56045" cy="396320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7313" y="5087920"/>
            <a:ext cx="56045" cy="39632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337511" y="4373305"/>
            <a:ext cx="64477" cy="455944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2731322" y="4379495"/>
            <a:ext cx="64477" cy="455944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093726" y="4359904"/>
            <a:ext cx="64477" cy="455944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>
          <a:xfrm>
            <a:off x="4936443" y="5259868"/>
            <a:ext cx="6290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FE5E00"/>
                </a:solidFill>
              </a:rPr>
              <a:t>Brancusi</a:t>
            </a:r>
            <a:r>
              <a:rPr lang="en-GB" sz="800" dirty="0" smtClean="0">
                <a:solidFill>
                  <a:srgbClr val="000000"/>
                </a:solidFill>
              </a:rPr>
              <a:t> </a:t>
            </a:r>
            <a:r>
              <a:rPr lang="en-GB" sz="800" dirty="0">
                <a:solidFill>
                  <a:srgbClr val="000000"/>
                </a:solidFill>
              </a:rPr>
              <a:t>sculptures</a:t>
            </a:r>
            <a:endParaRPr lang="en-GB" sz="800" dirty="0"/>
          </a:p>
        </p:txBody>
      </p:sp>
      <p:pic>
        <p:nvPicPr>
          <p:cNvPr id="192" name="Picture 1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190" y="5094060"/>
            <a:ext cx="56045" cy="396320"/>
          </a:xfrm>
          <a:prstGeom prst="rect">
            <a:avLst/>
          </a:prstGeom>
        </p:spPr>
      </p:pic>
      <p:sp>
        <p:nvSpPr>
          <p:cNvPr id="161" name="Rectangle 160"/>
          <p:cNvSpPr/>
          <p:nvPr/>
        </p:nvSpPr>
        <p:spPr>
          <a:xfrm>
            <a:off x="4822206" y="4041642"/>
            <a:ext cx="977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Paper sculpture </a:t>
            </a:r>
          </a:p>
          <a:p>
            <a:endParaRPr lang="en-GB" sz="800" dirty="0">
              <a:solidFill>
                <a:srgbClr val="000000"/>
              </a:solidFill>
            </a:endParaRPr>
          </a:p>
          <a:p>
            <a:r>
              <a:rPr lang="en-GB" sz="800" dirty="0" smtClean="0">
                <a:solidFill>
                  <a:srgbClr val="FE5E00"/>
                </a:solidFill>
              </a:rPr>
              <a:t>Richard Sweeney</a:t>
            </a:r>
          </a:p>
          <a:p>
            <a:r>
              <a:rPr lang="en-GB" sz="800" dirty="0" smtClean="0">
                <a:solidFill>
                  <a:srgbClr val="000000"/>
                </a:solidFill>
              </a:rPr>
              <a:t>Paper construction </a:t>
            </a:r>
            <a:endParaRPr lang="en-GB" sz="800" dirty="0"/>
          </a:p>
        </p:txBody>
      </p:sp>
      <p:pic>
        <p:nvPicPr>
          <p:cNvPr id="194" name="Picture 1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817702" y="4356663"/>
            <a:ext cx="64477" cy="455944"/>
          </a:xfrm>
          <a:prstGeom prst="rect">
            <a:avLst/>
          </a:prstGeom>
        </p:spPr>
      </p:pic>
      <p:sp>
        <p:nvSpPr>
          <p:cNvPr id="162" name="Rectangle 161"/>
          <p:cNvSpPr/>
          <p:nvPr/>
        </p:nvSpPr>
        <p:spPr>
          <a:xfrm>
            <a:off x="7174429" y="1975785"/>
            <a:ext cx="10079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printing and dyeing  techniques </a:t>
            </a:r>
            <a:endParaRPr lang="en-GB" sz="800" dirty="0"/>
          </a:p>
        </p:txBody>
      </p:sp>
      <p:sp>
        <p:nvSpPr>
          <p:cNvPr id="163" name="Rectangle 162"/>
          <p:cNvSpPr/>
          <p:nvPr/>
        </p:nvSpPr>
        <p:spPr>
          <a:xfrm>
            <a:off x="6849301" y="3149517"/>
            <a:ext cx="9125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Natural dyes </a:t>
            </a:r>
          </a:p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Natural </a:t>
            </a:r>
            <a:r>
              <a:rPr lang="en-GB" sz="800" dirty="0">
                <a:solidFill>
                  <a:srgbClr val="000000"/>
                </a:solidFill>
              </a:rPr>
              <a:t>materials</a:t>
            </a:r>
            <a:endParaRPr lang="en-GB" sz="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6557999" y="1869864"/>
            <a:ext cx="6206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India </a:t>
            </a:r>
            <a:r>
              <a:rPr lang="en-GB" sz="800" dirty="0">
                <a:solidFill>
                  <a:srgbClr val="000000"/>
                </a:solidFill>
              </a:rPr>
              <a:t>Flint </a:t>
            </a:r>
            <a:endParaRPr lang="en-GB" sz="800" dirty="0"/>
          </a:p>
        </p:txBody>
      </p:sp>
      <p:sp>
        <p:nvSpPr>
          <p:cNvPr id="165" name="Rectangle 164"/>
          <p:cNvSpPr/>
          <p:nvPr/>
        </p:nvSpPr>
        <p:spPr>
          <a:xfrm>
            <a:off x="6571983" y="2008251"/>
            <a:ext cx="5854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Rousseau</a:t>
            </a:r>
            <a:endParaRPr lang="en-GB" sz="800" dirty="0"/>
          </a:p>
        </p:txBody>
      </p:sp>
      <p:sp>
        <p:nvSpPr>
          <p:cNvPr id="166" name="Rectangle 165"/>
          <p:cNvSpPr/>
          <p:nvPr/>
        </p:nvSpPr>
        <p:spPr>
          <a:xfrm>
            <a:off x="6571983" y="2149321"/>
            <a:ext cx="4667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Monet</a:t>
            </a:r>
            <a:endParaRPr lang="en-GB" sz="800" dirty="0"/>
          </a:p>
        </p:txBody>
      </p:sp>
      <p:pic>
        <p:nvPicPr>
          <p:cNvPr id="200" name="Picture 1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6580189" y="2168698"/>
            <a:ext cx="64477" cy="455944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7154094" y="2163162"/>
            <a:ext cx="64477" cy="455944"/>
          </a:xfrm>
          <a:prstGeom prst="rect">
            <a:avLst/>
          </a:prstGeom>
        </p:spPr>
      </p:pic>
      <p:sp>
        <p:nvSpPr>
          <p:cNvPr id="167" name="Rectangle 166"/>
          <p:cNvSpPr/>
          <p:nvPr/>
        </p:nvSpPr>
        <p:spPr>
          <a:xfrm>
            <a:off x="6849301" y="3416897"/>
            <a:ext cx="6932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err="1"/>
              <a:t>H</a:t>
            </a:r>
            <a:r>
              <a:rPr lang="en-GB" sz="800" dirty="0" err="1" smtClean="0"/>
              <a:t>apa</a:t>
            </a:r>
            <a:r>
              <a:rPr lang="en-GB" sz="800" dirty="0" smtClean="0"/>
              <a:t> </a:t>
            </a:r>
            <a:r>
              <a:rPr lang="en-GB" sz="800" dirty="0" err="1" smtClean="0"/>
              <a:t>Zome</a:t>
            </a:r>
            <a:r>
              <a:rPr lang="en-GB" sz="800" dirty="0" smtClean="0"/>
              <a:t> </a:t>
            </a:r>
            <a:r>
              <a:rPr lang="en-GB" sz="800" dirty="0"/>
              <a:t>printing</a:t>
            </a:r>
          </a:p>
        </p:txBody>
      </p:sp>
      <p:pic>
        <p:nvPicPr>
          <p:cNvPr id="203" name="Picture 2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304" y="2891367"/>
            <a:ext cx="56045" cy="396320"/>
          </a:xfrm>
          <a:prstGeom prst="rect">
            <a:avLst/>
          </a:prstGeom>
        </p:spPr>
      </p:pic>
      <p:sp>
        <p:nvSpPr>
          <p:cNvPr id="169" name="Rectangle 168"/>
          <p:cNvSpPr/>
          <p:nvPr/>
        </p:nvSpPr>
        <p:spPr>
          <a:xfrm>
            <a:off x="4991050" y="3555804"/>
            <a:ext cx="20968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The Winter Gardens in </a:t>
            </a:r>
            <a:r>
              <a:rPr lang="en-GB" sz="800" dirty="0" smtClean="0">
                <a:solidFill>
                  <a:srgbClr val="0070C0"/>
                </a:solidFill>
              </a:rPr>
              <a:t>Sunderland</a:t>
            </a:r>
            <a:endParaRPr lang="en-GB" sz="800" dirty="0">
              <a:solidFill>
                <a:srgbClr val="0070C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4547154" y="3737053"/>
            <a:ext cx="11320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National Trust gardens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5884424" y="3735909"/>
            <a:ext cx="103746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Visit a plant nursery 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5737152" y="14160383"/>
            <a:ext cx="8915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>
                <a:solidFill>
                  <a:schemeClr val="accent2"/>
                </a:solidFill>
              </a:rPr>
              <a:t>Wassily</a:t>
            </a:r>
            <a:r>
              <a:rPr lang="en-GB" sz="800" dirty="0">
                <a:solidFill>
                  <a:schemeClr val="accent2"/>
                </a:solidFill>
              </a:rPr>
              <a:t> </a:t>
            </a:r>
            <a:r>
              <a:rPr lang="en-GB" sz="800" dirty="0" err="1">
                <a:solidFill>
                  <a:schemeClr val="accent2"/>
                </a:solidFill>
              </a:rPr>
              <a:t>Kadinsky</a:t>
            </a:r>
            <a:endParaRPr lang="en-GB" sz="800" dirty="0">
              <a:solidFill>
                <a:schemeClr val="accent2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654581" y="13994947"/>
            <a:ext cx="1006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Painting</a:t>
            </a:r>
          </a:p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colour</a:t>
            </a:r>
            <a:r>
              <a:rPr lang="en-GB" sz="800" dirty="0">
                <a:solidFill>
                  <a:srgbClr val="000000"/>
                </a:solidFill>
              </a:rPr>
              <a:t>, pattern, texture, line, shape, form and space </a:t>
            </a:r>
            <a:endParaRPr lang="en-GB" sz="800" dirty="0" smtClean="0">
              <a:solidFill>
                <a:srgbClr val="000000"/>
              </a:solidFill>
            </a:endParaRPr>
          </a:p>
        </p:txBody>
      </p: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6673488" y="13807092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5717983" y="14363270"/>
            <a:ext cx="9597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primary </a:t>
            </a:r>
            <a:r>
              <a:rPr lang="en-GB" sz="800" dirty="0" smtClean="0">
                <a:solidFill>
                  <a:srgbClr val="000000"/>
                </a:solidFill>
              </a:rPr>
              <a:t>&amp; </a:t>
            </a:r>
            <a:r>
              <a:rPr lang="en-GB" sz="800" dirty="0">
                <a:solidFill>
                  <a:srgbClr val="000000"/>
                </a:solidFill>
              </a:rPr>
              <a:t>secondary colours</a:t>
            </a:r>
            <a:endParaRPr lang="en-GB" sz="800" dirty="0"/>
          </a:p>
        </p:txBody>
      </p:sp>
      <p:sp>
        <p:nvSpPr>
          <p:cNvPr id="175" name="TextBox 174"/>
          <p:cNvSpPr txBox="1"/>
          <p:nvPr/>
        </p:nvSpPr>
        <p:spPr>
          <a:xfrm>
            <a:off x="6612427" y="14567165"/>
            <a:ext cx="13295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Representing emotions </a:t>
            </a:r>
            <a:endParaRPr lang="en-GB" sz="800" dirty="0"/>
          </a:p>
        </p:txBody>
      </p:sp>
      <p:sp>
        <p:nvSpPr>
          <p:cNvPr id="176" name="Rectangle 175"/>
          <p:cNvSpPr/>
          <p:nvPr/>
        </p:nvSpPr>
        <p:spPr>
          <a:xfrm>
            <a:off x="6286335" y="12968540"/>
            <a:ext cx="684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Warm and cool colours</a:t>
            </a:r>
            <a:endParaRPr lang="en-GB" sz="800" dirty="0"/>
          </a:p>
        </p:txBody>
      </p:sp>
      <p:sp>
        <p:nvSpPr>
          <p:cNvPr id="183" name="Rectangle 182"/>
          <p:cNvSpPr/>
          <p:nvPr/>
        </p:nvSpPr>
        <p:spPr>
          <a:xfrm>
            <a:off x="7021838" y="13089307"/>
            <a:ext cx="9867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>
                <a:solidFill>
                  <a:srgbClr val="000000"/>
                </a:solidFill>
              </a:rPr>
              <a:t>Tints and shades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5644597" y="13237699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6282650" y="13237705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7023664" y="13238703"/>
            <a:ext cx="4556" cy="3180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7668764" y="13807092"/>
            <a:ext cx="8528" cy="5618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1779591" y="11833400"/>
            <a:ext cx="10198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symbols and shapes</a:t>
            </a:r>
            <a:endParaRPr lang="en-GB" sz="800" dirty="0"/>
          </a:p>
        </p:txBody>
      </p:sp>
      <p:sp>
        <p:nvSpPr>
          <p:cNvPr id="191" name="Rectangle 190"/>
          <p:cNvSpPr/>
          <p:nvPr/>
        </p:nvSpPr>
        <p:spPr>
          <a:xfrm>
            <a:off x="1485636" y="12124598"/>
            <a:ext cx="1024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 smtClean="0">
                <a:solidFill>
                  <a:srgbClr val="000000"/>
                </a:solidFill>
              </a:rPr>
              <a:t>imagination </a:t>
            </a:r>
            <a:r>
              <a:rPr lang="en-GB" sz="800" dirty="0">
                <a:solidFill>
                  <a:srgbClr val="000000"/>
                </a:solidFill>
              </a:rPr>
              <a:t>drawings, paintings and </a:t>
            </a:r>
            <a:r>
              <a:rPr lang="en-GB" sz="800" dirty="0" smtClean="0">
                <a:solidFill>
                  <a:srgbClr val="000000"/>
                </a:solidFill>
              </a:rPr>
              <a:t>sculptures</a:t>
            </a:r>
            <a:endParaRPr lang="en-GB" sz="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1464541" y="12511495"/>
            <a:ext cx="7873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Magic Realism</a:t>
            </a:r>
            <a:endParaRPr lang="en-GB" sz="800" dirty="0"/>
          </a:p>
        </p:txBody>
      </p:sp>
      <p:sp>
        <p:nvSpPr>
          <p:cNvPr id="195" name="Rectangle 194"/>
          <p:cNvSpPr/>
          <p:nvPr/>
        </p:nvSpPr>
        <p:spPr>
          <a:xfrm>
            <a:off x="2723443" y="11852146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1C1C1C"/>
                </a:solidFill>
              </a:rPr>
              <a:t>Surrealism</a:t>
            </a:r>
            <a:r>
              <a:rPr lang="en-GB" sz="2400" dirty="0">
                <a:solidFill>
                  <a:srgbClr val="1C1C1C"/>
                </a:solidFill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196" name="Rectangle 195"/>
          <p:cNvSpPr/>
          <p:nvPr/>
        </p:nvSpPr>
        <p:spPr>
          <a:xfrm>
            <a:off x="821586" y="11738652"/>
            <a:ext cx="972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1C1C1C"/>
                </a:solidFill>
              </a:rPr>
              <a:t>Sculpture</a:t>
            </a:r>
          </a:p>
          <a:p>
            <a:r>
              <a:rPr lang="en-GB" sz="800" dirty="0" smtClean="0">
                <a:solidFill>
                  <a:srgbClr val="1C1C1C"/>
                </a:solidFill>
              </a:rPr>
              <a:t>Assemblage</a:t>
            </a:r>
          </a:p>
          <a:p>
            <a:r>
              <a:rPr lang="en-GB" sz="800" dirty="0" smtClean="0">
                <a:solidFill>
                  <a:srgbClr val="1C1C1C"/>
                </a:solidFill>
              </a:rPr>
              <a:t>Clay </a:t>
            </a:r>
          </a:p>
          <a:p>
            <a:endParaRPr lang="en-GB" sz="800" dirty="0"/>
          </a:p>
        </p:txBody>
      </p: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40293" y="11086926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5842899" y="5295740"/>
            <a:ext cx="7571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800" dirty="0">
                <a:solidFill>
                  <a:srgbClr val="000000"/>
                </a:solidFill>
              </a:rPr>
              <a:t>Create dream catchers </a:t>
            </a:r>
            <a:endParaRPr lang="en-GB" sz="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6650506" y="5284480"/>
            <a:ext cx="8294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Frida </a:t>
            </a:r>
            <a:r>
              <a:rPr lang="en-GB" sz="800" dirty="0" smtClean="0">
                <a:solidFill>
                  <a:schemeClr val="accent2"/>
                </a:solidFill>
              </a:rPr>
              <a:t>Kahlo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6726099" y="4225219"/>
            <a:ext cx="610019" cy="11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Clay sculpture monkeys</a:t>
            </a:r>
            <a:endParaRPr lang="en-GB" sz="8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4" name="Rectangle 203"/>
          <p:cNvSpPr/>
          <p:nvPr/>
        </p:nvSpPr>
        <p:spPr>
          <a:xfrm>
            <a:off x="7279448" y="5281758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textures</a:t>
            </a:r>
            <a:endParaRPr lang="en-GB" sz="800" dirty="0"/>
          </a:p>
        </p:txBody>
      </p:sp>
      <p:sp>
        <p:nvSpPr>
          <p:cNvPr id="205" name="Rectangle 204"/>
          <p:cNvSpPr/>
          <p:nvPr/>
        </p:nvSpPr>
        <p:spPr>
          <a:xfrm>
            <a:off x="8574369" y="4995094"/>
            <a:ext cx="885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Joaquin Torres Garcia 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7815978" y="5272200"/>
            <a:ext cx="8579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err="1" smtClean="0">
                <a:solidFill>
                  <a:srgbClr val="000000"/>
                </a:solidFill>
              </a:rPr>
              <a:t>Collagraph</a:t>
            </a:r>
            <a:r>
              <a:rPr lang="en-GB" sz="800" dirty="0" smtClean="0">
                <a:solidFill>
                  <a:srgbClr val="000000"/>
                </a:solidFill>
              </a:rPr>
              <a:t> print</a:t>
            </a:r>
            <a:endParaRPr lang="en-GB" sz="800" dirty="0"/>
          </a:p>
        </p:txBody>
      </p:sp>
      <p:pic>
        <p:nvPicPr>
          <p:cNvPr id="235" name="Picture 2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742585" y="4358996"/>
            <a:ext cx="64477" cy="455944"/>
          </a:xfrm>
          <a:prstGeom prst="rect">
            <a:avLst/>
          </a:prstGeom>
        </p:spPr>
      </p:pic>
      <p:pic>
        <p:nvPicPr>
          <p:cNvPr id="237" name="Picture 2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6709703" y="4334918"/>
            <a:ext cx="64477" cy="455944"/>
          </a:xfrm>
          <a:prstGeom prst="rect">
            <a:avLst/>
          </a:prstGeom>
        </p:spPr>
      </p:pic>
      <p:pic>
        <p:nvPicPr>
          <p:cNvPr id="238" name="Picture 2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8379" y="5089596"/>
            <a:ext cx="56045" cy="396320"/>
          </a:xfrm>
          <a:prstGeom prst="rect">
            <a:avLst/>
          </a:prstGeom>
        </p:spPr>
      </p:pic>
      <p:pic>
        <p:nvPicPr>
          <p:cNvPr id="239" name="Picture 2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500" y="5106331"/>
            <a:ext cx="56045" cy="396320"/>
          </a:xfrm>
          <a:prstGeom prst="rect">
            <a:avLst/>
          </a:prstGeom>
        </p:spPr>
      </p:pic>
      <p:pic>
        <p:nvPicPr>
          <p:cNvPr id="240" name="Picture 2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0201" y="5091213"/>
            <a:ext cx="56045" cy="396320"/>
          </a:xfrm>
          <a:prstGeom prst="rect">
            <a:avLst/>
          </a:prstGeom>
        </p:spPr>
      </p:pic>
      <p:pic>
        <p:nvPicPr>
          <p:cNvPr id="241" name="Picture 2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950" y="5094783"/>
            <a:ext cx="56045" cy="396320"/>
          </a:xfrm>
          <a:prstGeom prst="rect">
            <a:avLst/>
          </a:prstGeom>
        </p:spPr>
      </p:pic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8589235" y="4503988"/>
            <a:ext cx="359037" cy="4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8234519" y="5083960"/>
            <a:ext cx="359037" cy="4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Rectangle 210"/>
          <p:cNvSpPr/>
          <p:nvPr/>
        </p:nvSpPr>
        <p:spPr>
          <a:xfrm>
            <a:off x="5843119" y="5559385"/>
            <a:ext cx="99418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Leonora Carrington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7231548" y="4256179"/>
            <a:ext cx="71045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Diego Rivera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7221525" y="4374785"/>
            <a:ext cx="8002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  <a:cs typeface="Arial" panose="020B0604020202020204" pitchFamily="34" charset="0"/>
              </a:rPr>
              <a:t>Create a mural</a:t>
            </a:r>
            <a:endParaRPr lang="en-GB" sz="800" dirty="0">
              <a:cs typeface="Arial" panose="020B0604020202020204" pitchFamily="34" charset="0"/>
            </a:endParaRPr>
          </a:p>
        </p:txBody>
      </p:sp>
      <p:pic>
        <p:nvPicPr>
          <p:cNvPr id="249" name="Picture 2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7251830" y="4353324"/>
            <a:ext cx="64477" cy="455944"/>
          </a:xfrm>
          <a:prstGeom prst="rect">
            <a:avLst/>
          </a:prstGeom>
        </p:spPr>
      </p:pic>
      <p:sp>
        <p:nvSpPr>
          <p:cNvPr id="244" name="Rectangle 243"/>
          <p:cNvSpPr/>
          <p:nvPr/>
        </p:nvSpPr>
        <p:spPr>
          <a:xfrm>
            <a:off x="5755497" y="4083605"/>
            <a:ext cx="1281779" cy="11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Beatrice </a:t>
            </a:r>
            <a:r>
              <a:rPr lang="en-GB" sz="800" dirty="0" err="1" smtClean="0">
                <a:solidFill>
                  <a:schemeClr val="accent2"/>
                </a:solidFill>
              </a:rPr>
              <a:t>Milhazes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46" name="Rectangle 245"/>
          <p:cNvSpPr/>
          <p:nvPr/>
        </p:nvSpPr>
        <p:spPr>
          <a:xfrm>
            <a:off x="5728599" y="4417139"/>
            <a:ext cx="8595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dirty="0">
                <a:solidFill>
                  <a:srgbClr val="000000"/>
                </a:solidFill>
              </a:rPr>
              <a:t> Tropical collage</a:t>
            </a:r>
            <a:endParaRPr lang="en-US" sz="800" dirty="0"/>
          </a:p>
        </p:txBody>
      </p:sp>
      <p:sp>
        <p:nvSpPr>
          <p:cNvPr id="247" name="Rectangle 246"/>
          <p:cNvSpPr/>
          <p:nvPr/>
        </p:nvSpPr>
        <p:spPr>
          <a:xfrm>
            <a:off x="7371433" y="3861193"/>
            <a:ext cx="973415" cy="1001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err="1">
                <a:solidFill>
                  <a:schemeClr val="accent2"/>
                </a:solidFill>
              </a:rPr>
              <a:t>Carloe</a:t>
            </a:r>
            <a:r>
              <a:rPr lang="en-GB" sz="800" dirty="0">
                <a:solidFill>
                  <a:schemeClr val="accent2"/>
                </a:solidFill>
              </a:rPr>
              <a:t> </a:t>
            </a:r>
            <a:r>
              <a:rPr lang="en-GB" sz="800" dirty="0" err="1">
                <a:solidFill>
                  <a:schemeClr val="accent2"/>
                </a:solidFill>
              </a:rPr>
              <a:t>Paez</a:t>
            </a:r>
            <a:r>
              <a:rPr lang="en-GB" sz="800" dirty="0">
                <a:solidFill>
                  <a:schemeClr val="accent2"/>
                </a:solidFill>
              </a:rPr>
              <a:t> </a:t>
            </a:r>
            <a:r>
              <a:rPr lang="en-GB" sz="800" dirty="0" err="1">
                <a:solidFill>
                  <a:schemeClr val="accent2"/>
                </a:solidFill>
              </a:rPr>
              <a:t>Vilaro</a:t>
            </a:r>
            <a:r>
              <a:rPr lang="en-GB" sz="800" dirty="0">
                <a:solidFill>
                  <a:srgbClr val="000000"/>
                </a:solidFill>
              </a:rPr>
              <a:t> </a:t>
            </a:r>
            <a:r>
              <a:rPr lang="en-GB" sz="800" dirty="0" err="1" smtClean="0">
                <a:solidFill>
                  <a:srgbClr val="000000"/>
                </a:solidFill>
              </a:rPr>
              <a:t>Candombe</a:t>
            </a:r>
            <a:r>
              <a:rPr lang="en-GB" sz="800" dirty="0" smtClean="0">
                <a:solidFill>
                  <a:srgbClr val="000000"/>
                </a:solidFill>
              </a:rPr>
              <a:t> </a:t>
            </a:r>
            <a:r>
              <a:rPr lang="en-GB" sz="800" dirty="0">
                <a:solidFill>
                  <a:srgbClr val="000000"/>
                </a:solidFill>
              </a:rPr>
              <a:t>Drum </a:t>
            </a:r>
            <a:endParaRPr lang="en-GB" sz="8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48" name="Rectangle 247"/>
          <p:cNvSpPr/>
          <p:nvPr/>
        </p:nvSpPr>
        <p:spPr>
          <a:xfrm>
            <a:off x="7376988" y="4105544"/>
            <a:ext cx="9509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Drumming </a:t>
            </a:r>
            <a:r>
              <a:rPr lang="en-GB" sz="800" dirty="0">
                <a:solidFill>
                  <a:srgbClr val="000000"/>
                </a:solidFill>
              </a:rPr>
              <a:t>festival</a:t>
            </a:r>
            <a:endParaRPr lang="en-GB" sz="800" dirty="0"/>
          </a:p>
        </p:txBody>
      </p:sp>
      <p:sp>
        <p:nvSpPr>
          <p:cNvPr id="250" name="Rectangle 249"/>
          <p:cNvSpPr/>
          <p:nvPr/>
        </p:nvSpPr>
        <p:spPr>
          <a:xfrm>
            <a:off x="7817180" y="5401180"/>
            <a:ext cx="75373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Mark making </a:t>
            </a: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8641444" y="13451413"/>
            <a:ext cx="32461" cy="81481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8640711" y="13907418"/>
            <a:ext cx="808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0000"/>
                </a:solidFill>
              </a:rPr>
              <a:t>Clay </a:t>
            </a:r>
            <a:r>
              <a:rPr lang="en-GB" sz="800" dirty="0" smtClean="0">
                <a:solidFill>
                  <a:srgbClr val="000000"/>
                </a:solidFill>
              </a:rPr>
              <a:t>hedgehog</a:t>
            </a:r>
          </a:p>
          <a:p>
            <a:endParaRPr lang="en-GB" sz="800" dirty="0">
              <a:solidFill>
                <a:srgbClr val="000000"/>
              </a:solidFill>
            </a:endParaRPr>
          </a:p>
          <a:p>
            <a:r>
              <a:rPr lang="en-GB" sz="800" dirty="0"/>
              <a:t>Leaf painting</a:t>
            </a:r>
          </a:p>
        </p:txBody>
      </p:sp>
      <p:sp>
        <p:nvSpPr>
          <p:cNvPr id="197" name="Rectangle 196"/>
          <p:cNvSpPr/>
          <p:nvPr/>
        </p:nvSpPr>
        <p:spPr>
          <a:xfrm>
            <a:off x="215807" y="11094246"/>
            <a:ext cx="9829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Andy Goldsworthy and other </a:t>
            </a:r>
            <a:r>
              <a:rPr lang="en-GB" sz="800" dirty="0" smtClean="0">
                <a:solidFill>
                  <a:schemeClr val="accent2"/>
                </a:solidFill>
              </a:rPr>
              <a:t>environmental</a:t>
            </a:r>
          </a:p>
          <a:p>
            <a:r>
              <a:rPr lang="en-GB" sz="800" dirty="0" smtClean="0">
                <a:solidFill>
                  <a:schemeClr val="accent2"/>
                </a:solidFill>
              </a:rPr>
              <a:t> and land </a:t>
            </a:r>
            <a:r>
              <a:rPr lang="en-GB" sz="800" dirty="0">
                <a:solidFill>
                  <a:schemeClr val="accent2"/>
                </a:solidFill>
              </a:rPr>
              <a:t>artists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292958" y="9565283"/>
            <a:ext cx="778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Kenya landscape using paints and natural material printing</a:t>
            </a:r>
          </a:p>
        </p:txBody>
      </p:sp>
      <p:sp>
        <p:nvSpPr>
          <p:cNvPr id="209" name="Rectangle 208"/>
          <p:cNvSpPr/>
          <p:nvPr/>
        </p:nvSpPr>
        <p:spPr>
          <a:xfrm>
            <a:off x="297613" y="10490151"/>
            <a:ext cx="748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Natural material weave</a:t>
            </a:r>
            <a:endParaRPr lang="en-GB" sz="800" dirty="0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642608" y="10504618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40293" y="9546494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Rectangle 235"/>
          <p:cNvSpPr/>
          <p:nvPr/>
        </p:nvSpPr>
        <p:spPr>
          <a:xfrm>
            <a:off x="234512" y="9246504"/>
            <a:ext cx="10599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Drawing from nature</a:t>
            </a:r>
          </a:p>
        </p:txBody>
      </p:sp>
      <p:sp>
        <p:nvSpPr>
          <p:cNvPr id="242" name="Rectangle 241"/>
          <p:cNvSpPr/>
          <p:nvPr/>
        </p:nvSpPr>
        <p:spPr>
          <a:xfrm>
            <a:off x="2074636" y="10895093"/>
            <a:ext cx="14295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Big build nature sculpture</a:t>
            </a:r>
          </a:p>
        </p:txBody>
      </p:sp>
      <p:sp>
        <p:nvSpPr>
          <p:cNvPr id="252" name="Rectangle 251"/>
          <p:cNvSpPr/>
          <p:nvPr/>
        </p:nvSpPr>
        <p:spPr>
          <a:xfrm>
            <a:off x="265080" y="12127735"/>
            <a:ext cx="4857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Rising Sun</a:t>
            </a:r>
          </a:p>
          <a:p>
            <a:r>
              <a:rPr lang="en-GB" sz="800" dirty="0" err="1">
                <a:solidFill>
                  <a:srgbClr val="0070C0"/>
                </a:solidFill>
              </a:rPr>
              <a:t>Jesmond</a:t>
            </a:r>
            <a:r>
              <a:rPr lang="en-GB" sz="800" dirty="0">
                <a:solidFill>
                  <a:srgbClr val="0070C0"/>
                </a:solidFill>
              </a:rPr>
              <a:t> Dene</a:t>
            </a:r>
          </a:p>
          <a:p>
            <a:r>
              <a:rPr lang="en-GB" sz="800" dirty="0">
                <a:solidFill>
                  <a:srgbClr val="0070C0"/>
                </a:solidFill>
              </a:rPr>
              <a:t>Plessey Woods</a:t>
            </a:r>
          </a:p>
        </p:txBody>
      </p:sp>
      <p:sp>
        <p:nvSpPr>
          <p:cNvPr id="253" name="Rectangle 252"/>
          <p:cNvSpPr/>
          <p:nvPr/>
        </p:nvSpPr>
        <p:spPr>
          <a:xfrm>
            <a:off x="8317641" y="9703775"/>
            <a:ext cx="7649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Henry Moore </a:t>
            </a:r>
            <a:endParaRPr lang="en-GB" sz="800" dirty="0" smtClean="0">
              <a:solidFill>
                <a:schemeClr val="accent2"/>
              </a:solidFill>
            </a:endParaRPr>
          </a:p>
          <a:p>
            <a:r>
              <a:rPr lang="en-GB" sz="800" dirty="0" smtClean="0">
                <a:solidFill>
                  <a:schemeClr val="accent2"/>
                </a:solidFill>
              </a:rPr>
              <a:t>Giacometti</a:t>
            </a:r>
            <a:endParaRPr lang="en-GB" sz="800" dirty="0">
              <a:solidFill>
                <a:schemeClr val="accent2"/>
              </a:solidFill>
            </a:endParaRPr>
          </a:p>
        </p:txBody>
      </p:sp>
      <p:sp>
        <p:nvSpPr>
          <p:cNvPr id="320" name="Rectangle 319"/>
          <p:cNvSpPr/>
          <p:nvPr/>
        </p:nvSpPr>
        <p:spPr>
          <a:xfrm>
            <a:off x="8307436" y="9972387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/>
              <a:t>Charcoal drawing</a:t>
            </a:r>
            <a:endParaRPr lang="en-GB" sz="800" dirty="0"/>
          </a:p>
        </p:txBody>
      </p:sp>
      <p:sp>
        <p:nvSpPr>
          <p:cNvPr id="321" name="Rectangle 320"/>
          <p:cNvSpPr/>
          <p:nvPr/>
        </p:nvSpPr>
        <p:spPr>
          <a:xfrm>
            <a:off x="8282523" y="10139901"/>
            <a:ext cx="10711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 </a:t>
            </a:r>
            <a:r>
              <a:rPr lang="en-GB" sz="800" dirty="0" smtClean="0"/>
              <a:t>cardboard </a:t>
            </a:r>
            <a:r>
              <a:rPr lang="en-GB" sz="800" dirty="0" err="1" smtClean="0"/>
              <a:t>maquette</a:t>
            </a:r>
            <a:endParaRPr lang="en-GB" sz="800" dirty="0"/>
          </a:p>
        </p:txBody>
      </p:sp>
      <p:sp>
        <p:nvSpPr>
          <p:cNvPr id="322" name="Rectangle 321"/>
          <p:cNvSpPr/>
          <p:nvPr/>
        </p:nvSpPr>
        <p:spPr>
          <a:xfrm>
            <a:off x="8693228" y="9014862"/>
            <a:ext cx="48577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err="1"/>
              <a:t>modroc</a:t>
            </a:r>
            <a:r>
              <a:rPr lang="en-GB" sz="800" dirty="0"/>
              <a:t> </a:t>
            </a:r>
            <a:endParaRPr lang="en-GB" sz="800" dirty="0" smtClean="0"/>
          </a:p>
          <a:p>
            <a:r>
              <a:rPr lang="en-GB" sz="800" dirty="0" smtClean="0"/>
              <a:t>body sculpture </a:t>
            </a:r>
            <a:endParaRPr lang="en-GB" sz="800" dirty="0"/>
          </a:p>
        </p:txBody>
      </p:sp>
      <p:sp>
        <p:nvSpPr>
          <p:cNvPr id="168" name="Rectangle 167"/>
          <p:cNvSpPr/>
          <p:nvPr/>
        </p:nvSpPr>
        <p:spPr>
          <a:xfrm>
            <a:off x="396038" y="7430659"/>
            <a:ext cx="1268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chemeClr val="accent2"/>
                </a:solidFill>
              </a:rPr>
              <a:t>Giuseppe </a:t>
            </a:r>
            <a:r>
              <a:rPr lang="en-GB" sz="800" dirty="0" err="1">
                <a:solidFill>
                  <a:schemeClr val="accent2"/>
                </a:solidFill>
              </a:rPr>
              <a:t>Arcimbaldo</a:t>
            </a:r>
            <a:r>
              <a:rPr lang="en-GB" sz="800" dirty="0">
                <a:solidFill>
                  <a:schemeClr val="accent2"/>
                </a:solidFill>
              </a:rPr>
              <a:t> </a:t>
            </a:r>
            <a:endParaRPr lang="en-GB" sz="800" dirty="0" smtClean="0">
              <a:solidFill>
                <a:schemeClr val="accent2"/>
              </a:solidFill>
            </a:endParaRPr>
          </a:p>
          <a:p>
            <a:r>
              <a:rPr lang="en-GB" sz="800" dirty="0" smtClean="0"/>
              <a:t>fruit </a:t>
            </a:r>
            <a:r>
              <a:rPr lang="en-GB" sz="800" dirty="0"/>
              <a:t>and veg </a:t>
            </a:r>
            <a:r>
              <a:rPr lang="en-GB" sz="800" dirty="0" smtClean="0"/>
              <a:t>paintings</a:t>
            </a:r>
          </a:p>
          <a:p>
            <a:r>
              <a:rPr lang="en-GB" sz="800" dirty="0" smtClean="0"/>
              <a:t>- Colour mixing  </a:t>
            </a:r>
            <a:endParaRPr lang="en-GB" sz="800" dirty="0"/>
          </a:p>
        </p:txBody>
      </p:sp>
      <p:sp>
        <p:nvSpPr>
          <p:cNvPr id="206" name="Rectangle 205"/>
          <p:cNvSpPr/>
          <p:nvPr/>
        </p:nvSpPr>
        <p:spPr>
          <a:xfrm>
            <a:off x="197019" y="6586475"/>
            <a:ext cx="970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collage techniques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Composition </a:t>
            </a:r>
          </a:p>
          <a:p>
            <a:pPr marL="171450" indent="-171450">
              <a:buFontTx/>
              <a:buChar char="-"/>
            </a:pPr>
            <a:r>
              <a:rPr lang="en-GB" sz="800" dirty="0" smtClean="0"/>
              <a:t>Layering</a:t>
            </a:r>
          </a:p>
          <a:p>
            <a:pPr marL="171450" indent="-171450">
              <a:buFontTx/>
              <a:buChar char="-"/>
            </a:pPr>
            <a:endParaRPr lang="en-GB" sz="800" dirty="0"/>
          </a:p>
        </p:txBody>
      </p:sp>
      <p:sp>
        <p:nvSpPr>
          <p:cNvPr id="323" name="Rectangle 322"/>
          <p:cNvSpPr/>
          <p:nvPr/>
        </p:nvSpPr>
        <p:spPr>
          <a:xfrm>
            <a:off x="269305" y="5927326"/>
            <a:ext cx="801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O</a:t>
            </a:r>
            <a:r>
              <a:rPr lang="en-GB" sz="800" dirty="0" smtClean="0"/>
              <a:t>bservational </a:t>
            </a:r>
            <a:r>
              <a:rPr lang="en-GB" sz="800" dirty="0"/>
              <a:t>drawing</a:t>
            </a:r>
          </a:p>
        </p:txBody>
      </p:sp>
      <p:sp>
        <p:nvSpPr>
          <p:cNvPr id="324" name="Rectangle 323"/>
          <p:cNvSpPr/>
          <p:nvPr/>
        </p:nvSpPr>
        <p:spPr>
          <a:xfrm>
            <a:off x="261246" y="5195053"/>
            <a:ext cx="81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clay model of </a:t>
            </a:r>
            <a:r>
              <a:rPr lang="en-GB" sz="800" dirty="0" smtClean="0"/>
              <a:t>a</a:t>
            </a:r>
          </a:p>
          <a:p>
            <a:r>
              <a:rPr lang="en-GB" sz="800" dirty="0" smtClean="0"/>
              <a:t>natural </a:t>
            </a:r>
            <a:r>
              <a:rPr lang="en-GB" sz="800" dirty="0"/>
              <a:t>object</a:t>
            </a:r>
          </a:p>
        </p:txBody>
      </p:sp>
      <p:sp>
        <p:nvSpPr>
          <p:cNvPr id="325" name="Rectangle 324"/>
          <p:cNvSpPr/>
          <p:nvPr/>
        </p:nvSpPr>
        <p:spPr>
          <a:xfrm>
            <a:off x="8671004" y="4706814"/>
            <a:ext cx="8258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Egyptian masks</a:t>
            </a:r>
            <a:endParaRPr lang="en-GB" sz="800" dirty="0"/>
          </a:p>
        </p:txBody>
      </p:sp>
      <p:sp>
        <p:nvSpPr>
          <p:cNvPr id="326" name="Rectangle 325"/>
          <p:cNvSpPr/>
          <p:nvPr/>
        </p:nvSpPr>
        <p:spPr>
          <a:xfrm>
            <a:off x="8942987" y="3687982"/>
            <a:ext cx="5729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Canopic </a:t>
            </a:r>
            <a:r>
              <a:rPr lang="en-GB" sz="800" dirty="0"/>
              <a:t>jar </a:t>
            </a:r>
            <a:endParaRPr lang="en-GB" sz="800" dirty="0" smtClean="0"/>
          </a:p>
          <a:p>
            <a:r>
              <a:rPr lang="en-GB" sz="800" dirty="0" err="1" smtClean="0"/>
              <a:t>papier</a:t>
            </a:r>
            <a:r>
              <a:rPr lang="en-GB" sz="800" dirty="0" smtClean="0"/>
              <a:t> </a:t>
            </a:r>
            <a:r>
              <a:rPr lang="en-GB" sz="800" dirty="0" err="1"/>
              <a:t>mache</a:t>
            </a:r>
            <a:r>
              <a:rPr lang="en-GB" sz="800" dirty="0"/>
              <a:t> </a:t>
            </a:r>
          </a:p>
        </p:txBody>
      </p:sp>
      <p:sp>
        <p:nvSpPr>
          <p:cNvPr id="327" name="Rectangle 326"/>
          <p:cNvSpPr/>
          <p:nvPr/>
        </p:nvSpPr>
        <p:spPr>
          <a:xfrm>
            <a:off x="8676188" y="4822867"/>
            <a:ext cx="7577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hieroglyphics</a:t>
            </a:r>
            <a:endParaRPr lang="en-GB" sz="800" dirty="0"/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8769183" y="3679904"/>
            <a:ext cx="359037" cy="47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Rectangle 329"/>
          <p:cNvSpPr/>
          <p:nvPr/>
        </p:nvSpPr>
        <p:spPr>
          <a:xfrm>
            <a:off x="3848838" y="1914781"/>
            <a:ext cx="942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GB" sz="800" dirty="0" smtClean="0">
                <a:solidFill>
                  <a:srgbClr val="1C1C1C"/>
                </a:solidFill>
              </a:rPr>
              <a:t>Nature observational drawing</a:t>
            </a:r>
            <a:endParaRPr lang="en-GB" sz="800" dirty="0"/>
          </a:p>
        </p:txBody>
      </p:sp>
      <p:sp>
        <p:nvSpPr>
          <p:cNvPr id="331" name="Rectangle 330"/>
          <p:cNvSpPr/>
          <p:nvPr/>
        </p:nvSpPr>
        <p:spPr>
          <a:xfrm>
            <a:off x="4446451" y="2978870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800" dirty="0" smtClean="0">
              <a:solidFill>
                <a:schemeClr val="accent2"/>
              </a:solidFill>
            </a:endParaRPr>
          </a:p>
          <a:p>
            <a:r>
              <a:rPr lang="en-GB" sz="800" dirty="0" smtClean="0"/>
              <a:t>Landscape artwork </a:t>
            </a:r>
            <a:endParaRPr lang="en-GB" sz="800" dirty="0"/>
          </a:p>
          <a:p>
            <a:r>
              <a:rPr lang="en-GB" sz="800" dirty="0" smtClean="0"/>
              <a:t>Photography</a:t>
            </a:r>
          </a:p>
          <a:p>
            <a:r>
              <a:rPr lang="en-GB" sz="800" dirty="0" smtClean="0">
                <a:solidFill>
                  <a:schemeClr val="accent2"/>
                </a:solidFill>
              </a:rPr>
              <a:t>Ansel Adams</a:t>
            </a:r>
            <a:endParaRPr lang="en-GB" sz="800" dirty="0">
              <a:solidFill>
                <a:schemeClr val="accent2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2683254" y="9797882"/>
            <a:ext cx="960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colours, tones and hues of </a:t>
            </a:r>
            <a:r>
              <a:rPr lang="en-GB" sz="800" dirty="0" smtClean="0"/>
              <a:t>autumn </a:t>
            </a:r>
            <a:endParaRPr lang="en-GB" sz="800" dirty="0"/>
          </a:p>
        </p:txBody>
      </p:sp>
      <p:sp>
        <p:nvSpPr>
          <p:cNvPr id="257" name="Rectangle 256"/>
          <p:cNvSpPr/>
          <p:nvPr/>
        </p:nvSpPr>
        <p:spPr>
          <a:xfrm>
            <a:off x="3530368" y="9846649"/>
            <a:ext cx="757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Painting </a:t>
            </a:r>
            <a:r>
              <a:rPr lang="en-GB" sz="800" dirty="0"/>
              <a:t>and printing techniques</a:t>
            </a:r>
          </a:p>
        </p:txBody>
      </p:sp>
      <p:sp>
        <p:nvSpPr>
          <p:cNvPr id="258" name="Rectangle 257"/>
          <p:cNvSpPr/>
          <p:nvPr/>
        </p:nvSpPr>
        <p:spPr>
          <a:xfrm>
            <a:off x="2695388" y="8616535"/>
            <a:ext cx="11762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 texture, lines and shapes of leaves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4377697" y="9681760"/>
            <a:ext cx="700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Sensory </a:t>
            </a:r>
            <a:r>
              <a:rPr lang="en-GB" sz="800" dirty="0" smtClean="0"/>
              <a:t>exploration of natural materials</a:t>
            </a:r>
            <a:endParaRPr lang="en-GB" sz="800" dirty="0"/>
          </a:p>
        </p:txBody>
      </p:sp>
      <p:sp>
        <p:nvSpPr>
          <p:cNvPr id="260" name="Rectangle 259"/>
          <p:cNvSpPr/>
          <p:nvPr/>
        </p:nvSpPr>
        <p:spPr>
          <a:xfrm>
            <a:off x="3626186" y="8704074"/>
            <a:ext cx="71205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Leaf printing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2345764" y="10085967"/>
            <a:ext cx="48577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>
                <a:solidFill>
                  <a:schemeClr val="accent1"/>
                </a:solidFill>
              </a:rPr>
              <a:t>Plessey Woods          </a:t>
            </a:r>
          </a:p>
          <a:p>
            <a:r>
              <a:rPr lang="en-GB" sz="800" dirty="0" err="1" smtClean="0">
                <a:solidFill>
                  <a:schemeClr val="accent1"/>
                </a:solidFill>
              </a:rPr>
              <a:t>Gibside</a:t>
            </a:r>
            <a:r>
              <a:rPr lang="en-GB" sz="800" dirty="0" smtClean="0">
                <a:solidFill>
                  <a:schemeClr val="accent1"/>
                </a:solidFill>
              </a:rPr>
              <a:t> /Wallington</a:t>
            </a:r>
            <a:endParaRPr lang="en-GB" sz="800" dirty="0">
              <a:solidFill>
                <a:schemeClr val="accent1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608456" y="8407117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>
                <a:solidFill>
                  <a:srgbClr val="000000"/>
                </a:solidFill>
              </a:rPr>
              <a:t>Leaf rubbings</a:t>
            </a:r>
            <a:r>
              <a:rPr lang="en-GB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GB" dirty="0"/>
          </a:p>
        </p:txBody>
      </p:sp>
      <p:sp>
        <p:nvSpPr>
          <p:cNvPr id="265" name="TextBox 264"/>
          <p:cNvSpPr txBox="1"/>
          <p:nvPr/>
        </p:nvSpPr>
        <p:spPr>
          <a:xfrm>
            <a:off x="3522870" y="10230508"/>
            <a:ext cx="787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Colour mixing </a:t>
            </a:r>
          </a:p>
          <a:p>
            <a:r>
              <a:rPr lang="en-GB" sz="800" dirty="0" smtClean="0"/>
              <a:t>-tones </a:t>
            </a:r>
            <a:endParaRPr lang="en-GB" sz="800" dirty="0"/>
          </a:p>
        </p:txBody>
      </p:sp>
      <p:sp>
        <p:nvSpPr>
          <p:cNvPr id="266" name="Rectangle 265"/>
          <p:cNvSpPr/>
          <p:nvPr/>
        </p:nvSpPr>
        <p:spPr>
          <a:xfrm>
            <a:off x="3542591" y="9692465"/>
            <a:ext cx="8194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John Constable</a:t>
            </a:r>
          </a:p>
        </p:txBody>
      </p:sp>
      <p:sp>
        <p:nvSpPr>
          <p:cNvPr id="267" name="Rectangle 266"/>
          <p:cNvSpPr/>
          <p:nvPr/>
        </p:nvSpPr>
        <p:spPr>
          <a:xfrm>
            <a:off x="3845921" y="10161888"/>
            <a:ext cx="2026476" cy="878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0352" marR="539496">
              <a:spcBef>
                <a:spcPts val="2616"/>
              </a:spcBef>
            </a:pPr>
            <a:r>
              <a:rPr lang="en-GB" sz="800" dirty="0" smtClean="0">
                <a:solidFill>
                  <a:srgbClr val="FE5E00"/>
                </a:solidFill>
              </a:rPr>
              <a:t>Jackson Pollock </a:t>
            </a:r>
          </a:p>
          <a:p>
            <a:r>
              <a:rPr lang="en-GB" dirty="0" smtClean="0"/>
              <a:t>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269" name="Rectangle 268"/>
          <p:cNvSpPr/>
          <p:nvPr/>
        </p:nvSpPr>
        <p:spPr>
          <a:xfrm>
            <a:off x="3735806" y="8599626"/>
            <a:ext cx="4857750" cy="13095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74192" marR="771144">
              <a:spcBef>
                <a:spcPts val="2424"/>
              </a:spcBef>
            </a:pPr>
            <a:r>
              <a:rPr lang="en-GB" sz="800" dirty="0">
                <a:solidFill>
                  <a:srgbClr val="FE5E00"/>
                </a:solidFill>
                <a:latin typeface="+mj-lt"/>
              </a:rPr>
              <a:t>Claude Monet </a:t>
            </a:r>
            <a:endParaRPr lang="en-GB" sz="800" dirty="0" smtClean="0">
              <a:solidFill>
                <a:srgbClr val="FE5E00"/>
              </a:solidFill>
              <a:latin typeface="+mj-lt"/>
            </a:endParaRPr>
          </a:p>
          <a:p>
            <a:pPr marL="774192" marR="771144">
              <a:spcBef>
                <a:spcPts val="2424"/>
              </a:spcBef>
            </a:pPr>
            <a:endParaRPr lang="en-GB" sz="800" dirty="0">
              <a:solidFill>
                <a:srgbClr val="FE5E00"/>
              </a:solidFill>
              <a:latin typeface="+mj-lt"/>
            </a:endParaRP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70" name="Rectangle 269"/>
          <p:cNvSpPr/>
          <p:nvPr/>
        </p:nvSpPr>
        <p:spPr>
          <a:xfrm>
            <a:off x="4371162" y="8733774"/>
            <a:ext cx="9140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Thomas </a:t>
            </a:r>
            <a:r>
              <a:rPr lang="en-GB" sz="800" dirty="0" err="1">
                <a:solidFill>
                  <a:srgbClr val="FE5E00"/>
                </a:solidFill>
              </a:rPr>
              <a:t>Colehere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5095338" y="9816102"/>
            <a:ext cx="485775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>
                <a:solidFill>
                  <a:srgbClr val="FE5E00"/>
                </a:solidFill>
                <a:latin typeface="+mj-lt"/>
              </a:rPr>
              <a:t>Howard Hodgkin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6116898" y="9752213"/>
            <a:ext cx="728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Telling Stories In </a:t>
            </a:r>
            <a:r>
              <a:rPr lang="en-GB" sz="800" dirty="0" smtClean="0"/>
              <a:t>Pictures</a:t>
            </a:r>
          </a:p>
          <a:p>
            <a:r>
              <a:rPr lang="en-GB" sz="800" dirty="0" smtClean="0">
                <a:solidFill>
                  <a:srgbClr val="FE5E00"/>
                </a:solidFill>
                <a:latin typeface="+mj-lt"/>
              </a:rPr>
              <a:t>Paula </a:t>
            </a:r>
            <a:r>
              <a:rPr lang="en-GB" sz="800" dirty="0" err="1">
                <a:solidFill>
                  <a:srgbClr val="FE5E00"/>
                </a:solidFill>
                <a:latin typeface="+mj-lt"/>
              </a:rPr>
              <a:t>Rego</a:t>
            </a:r>
            <a:endParaRPr lang="en-GB" sz="800" dirty="0">
              <a:solidFill>
                <a:srgbClr val="FE5E00"/>
              </a:solidFill>
              <a:latin typeface="+mj-lt"/>
            </a:endParaRPr>
          </a:p>
          <a:p>
            <a:endParaRPr lang="en-GB" sz="800" dirty="0"/>
          </a:p>
        </p:txBody>
      </p:sp>
      <p:sp>
        <p:nvSpPr>
          <p:cNvPr id="271" name="Rectangle 270"/>
          <p:cNvSpPr/>
          <p:nvPr/>
        </p:nvSpPr>
        <p:spPr>
          <a:xfrm>
            <a:off x="6701459" y="9749072"/>
            <a:ext cx="772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Painting </a:t>
            </a:r>
            <a:r>
              <a:rPr lang="en-GB" sz="800" dirty="0" smtClean="0"/>
              <a:t>Landscape</a:t>
            </a:r>
          </a:p>
          <a:p>
            <a:r>
              <a:rPr lang="en-GB" sz="800" dirty="0" smtClean="0"/>
              <a:t>In Pieces </a:t>
            </a:r>
            <a:r>
              <a:rPr lang="en-GB" sz="800" dirty="0" smtClean="0">
                <a:solidFill>
                  <a:srgbClr val="FE5E00"/>
                </a:solidFill>
                <a:latin typeface="+mj-lt"/>
              </a:rPr>
              <a:t>Thomas </a:t>
            </a:r>
            <a:r>
              <a:rPr lang="en-GB" sz="800" dirty="0">
                <a:solidFill>
                  <a:srgbClr val="FE5E00"/>
                </a:solidFill>
                <a:latin typeface="+mj-lt"/>
              </a:rPr>
              <a:t>Gainsborough</a:t>
            </a:r>
          </a:p>
          <a:p>
            <a:endParaRPr lang="en-GB" sz="800" dirty="0"/>
          </a:p>
        </p:txBody>
      </p:sp>
      <p:sp>
        <p:nvSpPr>
          <p:cNvPr id="272" name="Rectangle 271"/>
          <p:cNvSpPr/>
          <p:nvPr/>
        </p:nvSpPr>
        <p:spPr>
          <a:xfrm>
            <a:off x="5319399" y="8475147"/>
            <a:ext cx="6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Memory </a:t>
            </a:r>
            <a:r>
              <a:rPr lang="en-GB" sz="800" dirty="0" smtClean="0"/>
              <a:t>Postcards</a:t>
            </a:r>
          </a:p>
          <a:p>
            <a:r>
              <a:rPr lang="en-GB" sz="800" dirty="0">
                <a:solidFill>
                  <a:srgbClr val="FE5E00"/>
                </a:solidFill>
              </a:rPr>
              <a:t>Sonia Boyce</a:t>
            </a:r>
          </a:p>
          <a:p>
            <a:endParaRPr lang="en-GB" sz="800" dirty="0"/>
          </a:p>
        </p:txBody>
      </p:sp>
      <p:sp>
        <p:nvSpPr>
          <p:cNvPr id="273" name="Rectangle 272"/>
          <p:cNvSpPr/>
          <p:nvPr/>
        </p:nvSpPr>
        <p:spPr>
          <a:xfrm>
            <a:off x="5995228" y="8379564"/>
            <a:ext cx="818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Portraits In Different </a:t>
            </a:r>
            <a:r>
              <a:rPr lang="en-GB" sz="800" dirty="0" smtClean="0"/>
              <a:t>Effects</a:t>
            </a:r>
          </a:p>
          <a:p>
            <a:r>
              <a:rPr lang="en-GB" sz="800" dirty="0">
                <a:solidFill>
                  <a:srgbClr val="FE5E00"/>
                </a:solidFill>
              </a:rPr>
              <a:t>Lucien Freud</a:t>
            </a:r>
          </a:p>
          <a:p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274" name="Rectangle 273"/>
          <p:cNvSpPr/>
          <p:nvPr/>
        </p:nvSpPr>
        <p:spPr>
          <a:xfrm>
            <a:off x="6734583" y="8389997"/>
            <a:ext cx="8149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Making </a:t>
            </a:r>
            <a:r>
              <a:rPr lang="en-GB" sz="800" dirty="0"/>
              <a:t>Sensory </a:t>
            </a:r>
            <a:r>
              <a:rPr lang="en-GB" sz="800" dirty="0" smtClean="0"/>
              <a:t>Boxes</a:t>
            </a:r>
          </a:p>
          <a:p>
            <a:r>
              <a:rPr lang="en-GB" sz="800" dirty="0">
                <a:solidFill>
                  <a:srgbClr val="FE5E00"/>
                </a:solidFill>
              </a:rPr>
              <a:t>Anish Kapoor</a:t>
            </a:r>
          </a:p>
          <a:p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275" name="Rectangle 274"/>
          <p:cNvSpPr/>
          <p:nvPr/>
        </p:nvSpPr>
        <p:spPr>
          <a:xfrm>
            <a:off x="6694910" y="7663868"/>
            <a:ext cx="931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>
                <a:latin typeface="+mj-lt"/>
              </a:rPr>
              <a:t>Drawing Insects in </a:t>
            </a:r>
            <a:r>
              <a:rPr lang="en-GB" sz="800" dirty="0" smtClean="0">
                <a:latin typeface="+mj-lt"/>
              </a:rPr>
              <a:t>Pencil / oil pastel/ colouring pencil </a:t>
            </a:r>
            <a:endParaRPr lang="en-GB" sz="800" dirty="0">
              <a:latin typeface="+mj-lt"/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5667750" y="7496481"/>
            <a:ext cx="7954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I</a:t>
            </a:r>
            <a:r>
              <a:rPr lang="en-GB" sz="800" dirty="0" smtClean="0"/>
              <a:t>nsect </a:t>
            </a:r>
            <a:r>
              <a:rPr lang="en-GB" sz="800" dirty="0"/>
              <a:t>Mosaics</a:t>
            </a:r>
          </a:p>
        </p:txBody>
      </p:sp>
      <p:sp>
        <p:nvSpPr>
          <p:cNvPr id="277" name="Rectangle 276"/>
          <p:cNvSpPr/>
          <p:nvPr/>
        </p:nvSpPr>
        <p:spPr>
          <a:xfrm>
            <a:off x="5653040" y="7675589"/>
            <a:ext cx="9188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Louise </a:t>
            </a:r>
            <a:r>
              <a:rPr lang="en-GB" sz="800" dirty="0" smtClean="0">
                <a:solidFill>
                  <a:srgbClr val="FE5E00"/>
                </a:solidFill>
              </a:rPr>
              <a:t>Bourgeois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6750704" y="6103083"/>
            <a:ext cx="926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/>
              <a:t>Insect </a:t>
            </a:r>
            <a:r>
              <a:rPr lang="en-GB" sz="800" dirty="0"/>
              <a:t>Shadow </a:t>
            </a:r>
            <a:r>
              <a:rPr lang="en-GB" sz="800" dirty="0" smtClean="0"/>
              <a:t>Puppets</a:t>
            </a:r>
          </a:p>
          <a:p>
            <a:endParaRPr lang="en-GB" sz="800" dirty="0"/>
          </a:p>
          <a:p>
            <a:r>
              <a:rPr lang="en-GB" sz="800" dirty="0" err="1" smtClean="0"/>
              <a:t>Positve</a:t>
            </a:r>
            <a:r>
              <a:rPr lang="en-GB" sz="800" dirty="0" smtClean="0"/>
              <a:t> and </a:t>
            </a:r>
            <a:r>
              <a:rPr lang="en-GB" sz="800" dirty="0" err="1" smtClean="0"/>
              <a:t>negartive</a:t>
            </a:r>
            <a:r>
              <a:rPr lang="en-GB" sz="800" dirty="0" smtClean="0"/>
              <a:t> space </a:t>
            </a:r>
            <a:endParaRPr lang="en-GB" sz="800" dirty="0"/>
          </a:p>
        </p:txBody>
      </p:sp>
      <p:sp>
        <p:nvSpPr>
          <p:cNvPr id="279" name="Rectangle 278"/>
          <p:cNvSpPr/>
          <p:nvPr/>
        </p:nvSpPr>
        <p:spPr>
          <a:xfrm>
            <a:off x="5601834" y="6433061"/>
            <a:ext cx="10214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Insect </a:t>
            </a:r>
            <a:r>
              <a:rPr lang="en-GB" sz="800" dirty="0" smtClean="0"/>
              <a:t>Sculptures</a:t>
            </a:r>
          </a:p>
          <a:p>
            <a:r>
              <a:rPr lang="en-GB" sz="800" dirty="0" smtClean="0"/>
              <a:t>3D model materials </a:t>
            </a:r>
            <a:endParaRPr lang="en-GB" sz="800" dirty="0"/>
          </a:p>
        </p:txBody>
      </p:sp>
      <p:sp>
        <p:nvSpPr>
          <p:cNvPr id="280" name="Rectangle 279"/>
          <p:cNvSpPr/>
          <p:nvPr/>
        </p:nvSpPr>
        <p:spPr>
          <a:xfrm>
            <a:off x="4709183" y="6421162"/>
            <a:ext cx="48577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/>
              <a:t>insect </a:t>
            </a:r>
            <a:r>
              <a:rPr lang="en-GB" sz="800" dirty="0" smtClean="0"/>
              <a:t>patterns 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Jennifer </a:t>
            </a:r>
            <a:r>
              <a:rPr lang="en-GB" sz="800" dirty="0">
                <a:solidFill>
                  <a:srgbClr val="FE5E00"/>
                </a:solidFill>
              </a:rPr>
              <a:t>Angus</a:t>
            </a:r>
          </a:p>
        </p:txBody>
      </p:sp>
      <p:sp>
        <p:nvSpPr>
          <p:cNvPr id="281" name="Rectangle 280"/>
          <p:cNvSpPr/>
          <p:nvPr/>
        </p:nvSpPr>
        <p:spPr>
          <a:xfrm>
            <a:off x="4577587" y="7653065"/>
            <a:ext cx="7649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solidFill>
                  <a:srgbClr val="FE5E00"/>
                </a:solidFill>
              </a:rPr>
              <a:t>Anselm Kiefer</a:t>
            </a:r>
          </a:p>
        </p:txBody>
      </p:sp>
      <p:sp>
        <p:nvSpPr>
          <p:cNvPr id="282" name="Rectangle 281"/>
          <p:cNvSpPr/>
          <p:nvPr/>
        </p:nvSpPr>
        <p:spPr>
          <a:xfrm>
            <a:off x="4576082" y="7813124"/>
            <a:ext cx="853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Drawing </a:t>
            </a:r>
            <a:r>
              <a:rPr lang="en-GB" sz="800" dirty="0" smtClean="0"/>
              <a:t>Broken</a:t>
            </a:r>
          </a:p>
          <a:p>
            <a:r>
              <a:rPr lang="en-GB" sz="800" dirty="0" smtClean="0"/>
              <a:t> Buildings</a:t>
            </a:r>
          </a:p>
          <a:p>
            <a:endParaRPr lang="en-GB" sz="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3351835" y="7495808"/>
            <a:ext cx="1486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Painting on the ceiling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Michelangelo</a:t>
            </a:r>
            <a:r>
              <a:rPr lang="en-GB" sz="800" dirty="0" smtClean="0"/>
              <a:t> </a:t>
            </a:r>
          </a:p>
          <a:p>
            <a:r>
              <a:rPr lang="en-GB" sz="800" dirty="0" smtClean="0"/>
              <a:t>Drawing upside down </a:t>
            </a:r>
          </a:p>
          <a:p>
            <a:r>
              <a:rPr lang="en-GB" sz="800" dirty="0" err="1"/>
              <a:t>Sistene</a:t>
            </a:r>
            <a:r>
              <a:rPr lang="en-GB" sz="800" dirty="0"/>
              <a:t> </a:t>
            </a:r>
            <a:r>
              <a:rPr lang="en-GB" sz="800" dirty="0" smtClean="0"/>
              <a:t>Chapel</a:t>
            </a:r>
          </a:p>
          <a:p>
            <a:r>
              <a:rPr lang="en-GB" sz="800" dirty="0" smtClean="0"/>
              <a:t>Florence</a:t>
            </a:r>
            <a:r>
              <a:rPr lang="en-GB" sz="800" dirty="0"/>
              <a:t>, </a:t>
            </a:r>
            <a:r>
              <a:rPr lang="en-GB" sz="800" dirty="0" smtClean="0"/>
              <a:t>fresco.</a:t>
            </a:r>
            <a:endParaRPr lang="en-GB" sz="800" dirty="0"/>
          </a:p>
        </p:txBody>
      </p:sp>
      <p:sp>
        <p:nvSpPr>
          <p:cNvPr id="284" name="Rectangle 283"/>
          <p:cNvSpPr/>
          <p:nvPr/>
        </p:nvSpPr>
        <p:spPr>
          <a:xfrm>
            <a:off x="3703919" y="6311645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2D and 3D shapes 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Le Corbusier</a:t>
            </a:r>
          </a:p>
          <a:p>
            <a:r>
              <a:rPr lang="en-GB" sz="800" dirty="0"/>
              <a:t>A</a:t>
            </a:r>
            <a:r>
              <a:rPr lang="en-GB" sz="800" dirty="0" smtClean="0"/>
              <a:t>rchitecture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299226" y="6318305"/>
            <a:ext cx="134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Drawing Portraits with a </a:t>
            </a:r>
            <a:r>
              <a:rPr lang="en-GB" sz="800" dirty="0" smtClean="0"/>
              <a:t>Rubber </a:t>
            </a:r>
            <a:r>
              <a:rPr lang="en-GB" sz="800" dirty="0" smtClean="0">
                <a:solidFill>
                  <a:srgbClr val="FE5E00"/>
                </a:solidFill>
              </a:rPr>
              <a:t>Rembrandt</a:t>
            </a:r>
          </a:p>
          <a:p>
            <a:r>
              <a:rPr lang="en-GB" sz="800" dirty="0"/>
              <a:t>light, dark, tone, shadow</a:t>
            </a:r>
            <a:endParaRPr lang="en-GB" sz="800" dirty="0">
              <a:solidFill>
                <a:srgbClr val="F8B308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249833" y="7526303"/>
            <a:ext cx="1010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Paper hat design and construction 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Coco Chanel </a:t>
            </a:r>
            <a:endParaRPr lang="en-GB" sz="800" dirty="0">
              <a:solidFill>
                <a:srgbClr val="FE5E00"/>
              </a:solidFill>
            </a:endParaRPr>
          </a:p>
        </p:txBody>
      </p:sp>
      <p:pic>
        <p:nvPicPr>
          <p:cNvPr id="302" name="Picture 3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740" y="7241049"/>
            <a:ext cx="56045" cy="396320"/>
          </a:xfrm>
          <a:prstGeom prst="rect">
            <a:avLst/>
          </a:prstGeom>
        </p:spPr>
      </p:pic>
      <p:pic>
        <p:nvPicPr>
          <p:cNvPr id="303" name="Picture 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975" y="7213515"/>
            <a:ext cx="56045" cy="396320"/>
          </a:xfrm>
          <a:prstGeom prst="rect">
            <a:avLst/>
          </a:prstGeom>
        </p:spPr>
      </p:pic>
      <p:pic>
        <p:nvPicPr>
          <p:cNvPr id="304" name="Picture 3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770" y="7289525"/>
            <a:ext cx="56045" cy="396320"/>
          </a:xfrm>
          <a:prstGeom prst="rect">
            <a:avLst/>
          </a:prstGeom>
        </p:spPr>
      </p:pic>
      <p:pic>
        <p:nvPicPr>
          <p:cNvPr id="305" name="Picture 3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1091" y="7254372"/>
            <a:ext cx="56045" cy="396320"/>
          </a:xfrm>
          <a:prstGeom prst="rect">
            <a:avLst/>
          </a:prstGeom>
        </p:spPr>
      </p:pic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6873" y="7241893"/>
            <a:ext cx="56045" cy="396320"/>
          </a:xfrm>
          <a:prstGeom prst="rect">
            <a:avLst/>
          </a:prstGeom>
        </p:spPr>
      </p:pic>
      <p:pic>
        <p:nvPicPr>
          <p:cNvPr id="307" name="Picture 3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6647742" y="6510900"/>
            <a:ext cx="64477" cy="455944"/>
          </a:xfrm>
          <a:prstGeom prst="rect">
            <a:avLst/>
          </a:prstGeom>
        </p:spPr>
      </p:pic>
      <p:pic>
        <p:nvPicPr>
          <p:cNvPr id="308" name="Picture 3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580120" y="6520854"/>
            <a:ext cx="64477" cy="455944"/>
          </a:xfrm>
          <a:prstGeom prst="rect">
            <a:avLst/>
          </a:prstGeom>
        </p:spPr>
      </p:pic>
      <p:pic>
        <p:nvPicPr>
          <p:cNvPr id="309" name="Picture 3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676945" y="6511326"/>
            <a:ext cx="64477" cy="455944"/>
          </a:xfrm>
          <a:prstGeom prst="rect">
            <a:avLst/>
          </a:prstGeom>
        </p:spPr>
      </p:pic>
      <p:pic>
        <p:nvPicPr>
          <p:cNvPr id="310" name="Picture 30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618871" y="6511326"/>
            <a:ext cx="64477" cy="455944"/>
          </a:xfrm>
          <a:prstGeom prst="rect">
            <a:avLst/>
          </a:prstGeom>
        </p:spPr>
      </p:pic>
      <p:pic>
        <p:nvPicPr>
          <p:cNvPr id="311" name="Picture 3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2229316" y="6511326"/>
            <a:ext cx="64477" cy="455944"/>
          </a:xfrm>
          <a:prstGeom prst="rect">
            <a:avLst/>
          </a:prstGeom>
        </p:spPr>
      </p:pic>
      <p:pic>
        <p:nvPicPr>
          <p:cNvPr id="312" name="Picture 3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6714865" y="8664841"/>
            <a:ext cx="64477" cy="455944"/>
          </a:xfrm>
          <a:prstGeom prst="rect">
            <a:avLst/>
          </a:prstGeom>
        </p:spPr>
      </p:pic>
      <p:pic>
        <p:nvPicPr>
          <p:cNvPr id="313" name="Picture 3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971537" y="8664841"/>
            <a:ext cx="64477" cy="455944"/>
          </a:xfrm>
          <a:prstGeom prst="rect">
            <a:avLst/>
          </a:prstGeom>
        </p:spPr>
      </p:pic>
      <p:pic>
        <p:nvPicPr>
          <p:cNvPr id="314" name="Picture 3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257158" y="8683896"/>
            <a:ext cx="64477" cy="455944"/>
          </a:xfrm>
          <a:prstGeom prst="rect">
            <a:avLst/>
          </a:prstGeom>
        </p:spPr>
      </p:pic>
      <p:pic>
        <p:nvPicPr>
          <p:cNvPr id="315" name="Picture 3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363215" y="8693020"/>
            <a:ext cx="64477" cy="455944"/>
          </a:xfrm>
          <a:prstGeom prst="rect">
            <a:avLst/>
          </a:prstGeom>
        </p:spPr>
      </p:pic>
      <p:pic>
        <p:nvPicPr>
          <p:cNvPr id="316" name="Picture 3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571058" y="8655665"/>
            <a:ext cx="64477" cy="455944"/>
          </a:xfrm>
          <a:prstGeom prst="rect">
            <a:avLst/>
          </a:prstGeom>
        </p:spPr>
      </p:pic>
      <p:pic>
        <p:nvPicPr>
          <p:cNvPr id="317" name="Picture 3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2665478" y="8704074"/>
            <a:ext cx="64477" cy="455944"/>
          </a:xfrm>
          <a:prstGeom prst="rect">
            <a:avLst/>
          </a:prstGeom>
        </p:spPr>
      </p:pic>
      <p:pic>
        <p:nvPicPr>
          <p:cNvPr id="318" name="Picture 3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955" y="9479826"/>
            <a:ext cx="56045" cy="396320"/>
          </a:xfrm>
          <a:prstGeom prst="rect">
            <a:avLst/>
          </a:prstGeom>
        </p:spPr>
      </p:pic>
      <p:pic>
        <p:nvPicPr>
          <p:cNvPr id="319" name="Picture 3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784" y="9479826"/>
            <a:ext cx="56045" cy="396320"/>
          </a:xfrm>
          <a:prstGeom prst="rect">
            <a:avLst/>
          </a:prstGeom>
        </p:spPr>
      </p:pic>
      <p:pic>
        <p:nvPicPr>
          <p:cNvPr id="328" name="Picture 3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083" y="9470075"/>
            <a:ext cx="56045" cy="396320"/>
          </a:xfrm>
          <a:prstGeom prst="rect">
            <a:avLst/>
          </a:prstGeom>
        </p:spPr>
      </p:pic>
      <p:pic>
        <p:nvPicPr>
          <p:cNvPr id="329" name="Picture 3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130" y="9479826"/>
            <a:ext cx="56045" cy="396320"/>
          </a:xfrm>
          <a:prstGeom prst="rect">
            <a:avLst/>
          </a:prstGeom>
        </p:spPr>
      </p:pic>
      <p:pic>
        <p:nvPicPr>
          <p:cNvPr id="332" name="Picture 3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162" y="9480757"/>
            <a:ext cx="56045" cy="396320"/>
          </a:xfrm>
          <a:prstGeom prst="rect">
            <a:avLst/>
          </a:prstGeom>
        </p:spPr>
      </p:pic>
      <p:pic>
        <p:nvPicPr>
          <p:cNvPr id="333" name="Picture 3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015" y="9480354"/>
            <a:ext cx="56045" cy="396320"/>
          </a:xfrm>
          <a:prstGeom prst="rect">
            <a:avLst/>
          </a:prstGeom>
        </p:spPr>
      </p:pic>
      <p:pic>
        <p:nvPicPr>
          <p:cNvPr id="334" name="Picture 3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9515" y="9480354"/>
            <a:ext cx="56045" cy="396320"/>
          </a:xfrm>
          <a:prstGeom prst="rect">
            <a:avLst/>
          </a:prstGeom>
        </p:spPr>
      </p:pic>
      <p:pic>
        <p:nvPicPr>
          <p:cNvPr id="335" name="Picture 3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876" y="9289310"/>
            <a:ext cx="56045" cy="396320"/>
          </a:xfrm>
          <a:prstGeom prst="rect">
            <a:avLst/>
          </a:prstGeom>
        </p:spPr>
      </p:pic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1126705" y="7169793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81090" y="6564893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737749" y="5927326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96411" y="5208528"/>
            <a:ext cx="507606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>
            <a:off x="8579645" y="8955132"/>
            <a:ext cx="476926" cy="123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2" name="Picture 3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902287" y="10826233"/>
            <a:ext cx="64477" cy="455944"/>
          </a:xfrm>
          <a:prstGeom prst="rect">
            <a:avLst/>
          </a:prstGeom>
        </p:spPr>
      </p:pic>
      <p:pic>
        <p:nvPicPr>
          <p:cNvPr id="343" name="Picture 3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875168" y="10796954"/>
            <a:ext cx="64477" cy="455944"/>
          </a:xfrm>
          <a:prstGeom prst="rect">
            <a:avLst/>
          </a:prstGeom>
        </p:spPr>
      </p:pic>
      <p:pic>
        <p:nvPicPr>
          <p:cNvPr id="344" name="Picture 3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950305" y="10787197"/>
            <a:ext cx="64477" cy="455944"/>
          </a:xfrm>
          <a:prstGeom prst="rect">
            <a:avLst/>
          </a:prstGeom>
        </p:spPr>
      </p:pic>
      <p:pic>
        <p:nvPicPr>
          <p:cNvPr id="345" name="Picture 3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6635553" y="10787197"/>
            <a:ext cx="64477" cy="455944"/>
          </a:xfrm>
          <a:prstGeom prst="rect">
            <a:avLst/>
          </a:prstGeom>
        </p:spPr>
      </p:pic>
      <p:pic>
        <p:nvPicPr>
          <p:cNvPr id="347" name="Picture 3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2035351" y="10826233"/>
            <a:ext cx="64477" cy="455944"/>
          </a:xfrm>
          <a:prstGeom prst="rect">
            <a:avLst/>
          </a:prstGeom>
        </p:spPr>
      </p:pic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V="1">
            <a:off x="1343016" y="11319612"/>
            <a:ext cx="7737" cy="38790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/>
          <p:cNvSpPr/>
          <p:nvPr/>
        </p:nvSpPr>
        <p:spPr>
          <a:xfrm>
            <a:off x="2715692" y="3108405"/>
            <a:ext cx="48577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 smtClean="0"/>
              <a:t>Press Printing</a:t>
            </a:r>
          </a:p>
          <a:p>
            <a:r>
              <a:rPr lang="en-GB" sz="800" dirty="0" smtClean="0"/>
              <a:t>- Fish 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1929493" y="3110994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Shell drawing </a:t>
            </a:r>
          </a:p>
          <a:p>
            <a:r>
              <a:rPr lang="en-GB" sz="800" dirty="0" smtClean="0"/>
              <a:t>Colour work 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Alfred </a:t>
            </a:r>
            <a:r>
              <a:rPr lang="en-GB" sz="800" dirty="0">
                <a:solidFill>
                  <a:srgbClr val="FE5E00"/>
                </a:solidFill>
              </a:rPr>
              <a:t>Wallis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1923470" y="1841648"/>
            <a:ext cx="485775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800" dirty="0"/>
          </a:p>
          <a:p>
            <a:r>
              <a:rPr lang="en-GB" sz="800" dirty="0" smtClean="0"/>
              <a:t>Fish Lantern</a:t>
            </a:r>
          </a:p>
          <a:p>
            <a:r>
              <a:rPr lang="en-GB" sz="800" dirty="0" smtClean="0"/>
              <a:t>making</a:t>
            </a:r>
          </a:p>
          <a:p>
            <a:r>
              <a:rPr lang="en-GB" sz="800" dirty="0" smtClean="0">
                <a:solidFill>
                  <a:srgbClr val="FE5E00"/>
                </a:solidFill>
              </a:rPr>
              <a:t>Hokusai</a:t>
            </a:r>
            <a:endParaRPr lang="en-GB" sz="800" dirty="0">
              <a:solidFill>
                <a:srgbClr val="FE5E00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3553604" y="3113655"/>
            <a:ext cx="86273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/>
              <a:t>Plastic Weaving </a:t>
            </a:r>
          </a:p>
        </p:txBody>
      </p:sp>
      <p:sp>
        <p:nvSpPr>
          <p:cNvPr id="295" name="Rectangle 294"/>
          <p:cNvSpPr/>
          <p:nvPr/>
        </p:nvSpPr>
        <p:spPr>
          <a:xfrm>
            <a:off x="4594703" y="1994527"/>
            <a:ext cx="12758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Abstract </a:t>
            </a:r>
            <a:r>
              <a:rPr lang="en-GB" sz="800" dirty="0" smtClean="0"/>
              <a:t>Expressionist </a:t>
            </a:r>
            <a:r>
              <a:rPr lang="en-GB" sz="800" dirty="0"/>
              <a:t>painting</a:t>
            </a:r>
            <a:endParaRPr lang="en-GB" sz="800" dirty="0">
              <a:solidFill>
                <a:schemeClr val="accent2"/>
              </a:solidFill>
            </a:endParaRPr>
          </a:p>
          <a:p>
            <a:r>
              <a:rPr lang="en-GB" sz="800" dirty="0" smtClean="0">
                <a:solidFill>
                  <a:schemeClr val="accent2"/>
                </a:solidFill>
              </a:rPr>
              <a:t>Helen Frankenthaler</a:t>
            </a:r>
            <a:endParaRPr lang="en-GB" sz="800" dirty="0">
              <a:solidFill>
                <a:schemeClr val="accent2"/>
              </a:solidFill>
            </a:endParaRPr>
          </a:p>
        </p:txBody>
      </p:sp>
      <p:sp>
        <p:nvSpPr>
          <p:cNvPr id="296" name="Rectangle 295"/>
          <p:cNvSpPr/>
          <p:nvPr/>
        </p:nvSpPr>
        <p:spPr>
          <a:xfrm>
            <a:off x="5415521" y="3101648"/>
            <a:ext cx="1536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/>
              <a:t>G</a:t>
            </a:r>
            <a:r>
              <a:rPr lang="en-GB" sz="800" dirty="0" smtClean="0"/>
              <a:t>raffiti</a:t>
            </a:r>
            <a:r>
              <a:rPr lang="en-GB" sz="800" dirty="0"/>
              <a:t>, Hip </a:t>
            </a:r>
            <a:r>
              <a:rPr lang="en-GB" sz="800" dirty="0" smtClean="0"/>
              <a:t>Hop and Punk</a:t>
            </a:r>
          </a:p>
          <a:p>
            <a:r>
              <a:rPr lang="en-GB" sz="800" dirty="0" smtClean="0"/>
              <a:t>Pictograms</a:t>
            </a:r>
            <a:r>
              <a:rPr lang="en-GB" sz="800" dirty="0"/>
              <a:t>, logos, map symbols, </a:t>
            </a:r>
            <a:endParaRPr lang="en-GB" sz="800" dirty="0" smtClean="0"/>
          </a:p>
          <a:p>
            <a:r>
              <a:rPr lang="en-GB" sz="800" dirty="0" smtClean="0">
                <a:solidFill>
                  <a:schemeClr val="accent2"/>
                </a:solidFill>
              </a:rPr>
              <a:t>Jean-Michel </a:t>
            </a:r>
            <a:r>
              <a:rPr lang="en-GB" sz="800" dirty="0" err="1" smtClean="0">
                <a:solidFill>
                  <a:schemeClr val="accent2"/>
                </a:solidFill>
              </a:rPr>
              <a:t>Basquiat</a:t>
            </a:r>
            <a:endParaRPr lang="en-GB" sz="800" dirty="0">
              <a:solidFill>
                <a:schemeClr val="accent2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5711082" y="1858075"/>
            <a:ext cx="9717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 smtClean="0"/>
              <a:t>Architecture</a:t>
            </a:r>
          </a:p>
          <a:p>
            <a:r>
              <a:rPr lang="en-GB" sz="800" dirty="0" smtClean="0">
                <a:solidFill>
                  <a:schemeClr val="accent2"/>
                </a:solidFill>
              </a:rPr>
              <a:t>Frank </a:t>
            </a:r>
            <a:r>
              <a:rPr lang="en-GB" sz="800" dirty="0">
                <a:solidFill>
                  <a:schemeClr val="accent2"/>
                </a:solidFill>
              </a:rPr>
              <a:t>Lloyd </a:t>
            </a:r>
            <a:r>
              <a:rPr lang="en-GB" sz="800" dirty="0" smtClean="0">
                <a:solidFill>
                  <a:schemeClr val="accent2"/>
                </a:solidFill>
              </a:rPr>
              <a:t>Wright</a:t>
            </a:r>
          </a:p>
          <a:p>
            <a:r>
              <a:rPr lang="en-GB" sz="800" dirty="0" smtClean="0"/>
              <a:t>-3D sculpture </a:t>
            </a:r>
          </a:p>
          <a:p>
            <a:r>
              <a:rPr lang="en-GB" sz="800" dirty="0" smtClean="0"/>
              <a:t>Building blocks</a:t>
            </a:r>
          </a:p>
          <a:p>
            <a:r>
              <a:rPr lang="en-GB" sz="800" dirty="0" smtClean="0"/>
              <a:t> </a:t>
            </a:r>
            <a:endParaRPr lang="en-GB" sz="800" dirty="0"/>
          </a:p>
        </p:txBody>
      </p:sp>
      <p:sp>
        <p:nvSpPr>
          <p:cNvPr id="349" name="Rectangle 348"/>
          <p:cNvSpPr/>
          <p:nvPr/>
        </p:nvSpPr>
        <p:spPr>
          <a:xfrm>
            <a:off x="3182161" y="3535660"/>
            <a:ext cx="20968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dirty="0" smtClean="0">
                <a:solidFill>
                  <a:srgbClr val="0070C0"/>
                </a:solidFill>
              </a:rPr>
              <a:t>Coastal visit </a:t>
            </a:r>
            <a:endParaRPr lang="en-GB" sz="800" dirty="0">
              <a:solidFill>
                <a:srgbClr val="0070C0"/>
              </a:solidFill>
            </a:endParaRPr>
          </a:p>
        </p:txBody>
      </p:sp>
      <p:pic>
        <p:nvPicPr>
          <p:cNvPr id="350" name="Picture 3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5674084" y="2168149"/>
            <a:ext cx="64477" cy="455944"/>
          </a:xfrm>
          <a:prstGeom prst="rect">
            <a:avLst/>
          </a:prstGeom>
        </p:spPr>
      </p:pic>
      <p:pic>
        <p:nvPicPr>
          <p:cNvPr id="351" name="Picture 3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4530664" y="2149468"/>
            <a:ext cx="64477" cy="455944"/>
          </a:xfrm>
          <a:prstGeom prst="rect">
            <a:avLst/>
          </a:prstGeom>
        </p:spPr>
      </p:pic>
      <p:pic>
        <p:nvPicPr>
          <p:cNvPr id="352" name="Picture 3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3777007" y="2168149"/>
            <a:ext cx="64477" cy="455944"/>
          </a:xfrm>
          <a:prstGeom prst="rect">
            <a:avLst/>
          </a:prstGeom>
        </p:spPr>
      </p:pic>
      <p:pic>
        <p:nvPicPr>
          <p:cNvPr id="353" name="Picture 3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2661716" y="2149044"/>
            <a:ext cx="64477" cy="455944"/>
          </a:xfrm>
          <a:prstGeom prst="rect">
            <a:avLst/>
          </a:prstGeom>
        </p:spPr>
      </p:pic>
      <p:pic>
        <p:nvPicPr>
          <p:cNvPr id="354" name="Picture 3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 flipV="1">
            <a:off x="1908059" y="2178793"/>
            <a:ext cx="64477" cy="455944"/>
          </a:xfrm>
          <a:prstGeom prst="rect">
            <a:avLst/>
          </a:prstGeom>
        </p:spPr>
      </p:pic>
      <p:pic>
        <p:nvPicPr>
          <p:cNvPr id="355" name="Picture 3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379" y="2912774"/>
            <a:ext cx="56045" cy="396320"/>
          </a:xfrm>
          <a:prstGeom prst="rect">
            <a:avLst/>
          </a:prstGeom>
        </p:spPr>
      </p:pic>
      <p:pic>
        <p:nvPicPr>
          <p:cNvPr id="356" name="Picture 3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685" y="2893260"/>
            <a:ext cx="56045" cy="396320"/>
          </a:xfrm>
          <a:prstGeom prst="rect">
            <a:avLst/>
          </a:prstGeom>
        </p:spPr>
      </p:pic>
      <p:pic>
        <p:nvPicPr>
          <p:cNvPr id="357" name="Picture 3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64" y="2893604"/>
            <a:ext cx="56045" cy="396320"/>
          </a:xfrm>
          <a:prstGeom prst="rect">
            <a:avLst/>
          </a:prstGeom>
        </p:spPr>
      </p:pic>
      <p:pic>
        <p:nvPicPr>
          <p:cNvPr id="358" name="Picture 3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1437" y="2922474"/>
            <a:ext cx="56045" cy="396320"/>
          </a:xfrm>
          <a:prstGeom prst="rect">
            <a:avLst/>
          </a:prstGeom>
        </p:spPr>
      </p:pic>
      <p:pic>
        <p:nvPicPr>
          <p:cNvPr id="359" name="Picture 3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684" y="2922775"/>
            <a:ext cx="56045" cy="396320"/>
          </a:xfrm>
          <a:prstGeom prst="rect">
            <a:avLst/>
          </a:prstGeom>
        </p:spPr>
      </p:pic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>
            <a:off x="8070103" y="3842342"/>
            <a:ext cx="372355" cy="44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TextBox 361"/>
          <p:cNvSpPr txBox="1"/>
          <p:nvPr/>
        </p:nvSpPr>
        <p:spPr>
          <a:xfrm>
            <a:off x="538382" y="8412168"/>
            <a:ext cx="1970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363" name="TextBox 362"/>
          <p:cNvSpPr txBox="1"/>
          <p:nvPr/>
        </p:nvSpPr>
        <p:spPr>
          <a:xfrm>
            <a:off x="7569348" y="6191339"/>
            <a:ext cx="1970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364" name="TextBox 363"/>
          <p:cNvSpPr txBox="1"/>
          <p:nvPr/>
        </p:nvSpPr>
        <p:spPr>
          <a:xfrm>
            <a:off x="363379" y="4047091"/>
            <a:ext cx="19707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  <p:sp>
        <p:nvSpPr>
          <p:cNvPr id="365" name="TextBox 364"/>
          <p:cNvSpPr txBox="1"/>
          <p:nvPr/>
        </p:nvSpPr>
        <p:spPr>
          <a:xfrm>
            <a:off x="8630447" y="2176456"/>
            <a:ext cx="906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Remembrance Day collaborative artwork 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5452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9529</TotalTime>
  <Words>1591</Words>
  <Application>Microsoft Office PowerPoint</Application>
  <PresentationFormat>Custom</PresentationFormat>
  <Paragraphs>508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Claire James</cp:lastModifiedBy>
  <cp:revision>389</cp:revision>
  <cp:lastPrinted>2023-10-10T16:09:43Z</cp:lastPrinted>
  <dcterms:created xsi:type="dcterms:W3CDTF">2018-02-08T08:28:53Z</dcterms:created>
  <dcterms:modified xsi:type="dcterms:W3CDTF">2023-10-10T16:14:22Z</dcterms:modified>
</cp:coreProperties>
</file>