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"/>
  </p:notesMasterIdLst>
  <p:sldIdLst>
    <p:sldId id="256" r:id="rId2"/>
    <p:sldId id="257" r:id="rId3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E00"/>
    <a:srgbClr val="00602B"/>
    <a:srgbClr val="144856"/>
    <a:srgbClr val="175A68"/>
    <a:srgbClr val="F8B30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5833" autoAdjust="0"/>
  </p:normalViewPr>
  <p:slideViewPr>
    <p:cSldViewPr snapToGrid="0">
      <p:cViewPr>
        <p:scale>
          <a:sx n="80" d="100"/>
          <a:sy n="80" d="100"/>
        </p:scale>
        <p:origin x="3084" y="-2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74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060" y="-6035"/>
            <a:ext cx="9726896" cy="17640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231751" y="224212"/>
            <a:ext cx="9271513" cy="17054871"/>
          </a:xfrm>
          <a:prstGeom prst="rect">
            <a:avLst/>
          </a:prstGeom>
          <a:solidFill>
            <a:schemeClr val="bg1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 Alongside this students will continue to complete the module ‘Food safety at home and in the community’ learning about safe food storage and cleaning the food preparation area.</a:t>
            </a:r>
          </a:p>
          <a:p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77378" y="1365037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14179" y="15522198"/>
            <a:ext cx="6414913" cy="6107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65923" y="11434591"/>
            <a:ext cx="2847721" cy="2231207"/>
          </a:xfrm>
          <a:prstGeom prst="blockArc">
            <a:avLst>
              <a:gd name="adj1" fmla="val 10886207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67734" y="13362007"/>
            <a:ext cx="5774265" cy="6120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32661" y="11133587"/>
            <a:ext cx="5841604" cy="616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719462" y="9269323"/>
            <a:ext cx="2767587" cy="2193515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400348" y="7059340"/>
            <a:ext cx="2847721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1" y="8981637"/>
            <a:ext cx="5909338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58788" y="4966051"/>
            <a:ext cx="2763039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413793" y="2754900"/>
            <a:ext cx="2804502" cy="2271582"/>
          </a:xfrm>
          <a:prstGeom prst="blockArc">
            <a:avLst>
              <a:gd name="adj1" fmla="val 11003978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67734" y="4668112"/>
            <a:ext cx="5774266" cy="6248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93022D3B-34E7-7A4B-A8E5-560DEA516668}"/>
              </a:ext>
            </a:extLst>
          </p:cNvPr>
          <p:cNvSpPr/>
          <p:nvPr/>
        </p:nvSpPr>
        <p:spPr>
          <a:xfrm>
            <a:off x="1500712" y="4340098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84983B9C-0FBB-A043-AF69-BE33CCD6172D}"/>
              </a:ext>
            </a:extLst>
          </p:cNvPr>
          <p:cNvSpPr/>
          <p:nvPr/>
        </p:nvSpPr>
        <p:spPr>
          <a:xfrm>
            <a:off x="1693641" y="453318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7581115" y="6620985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7768071" y="682176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7557618" y="10934406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7744572" y="11135190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1532817" y="13108123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1723521" y="13292390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7720399" y="15164693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7907353" y="15365478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785122" y="2458360"/>
            <a:ext cx="6023138" cy="63052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7612682" y="2287656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7799636" y="248844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992866" y="2404929"/>
            <a:ext cx="938427" cy="73596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909718" y="15522198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1693642" y="13330448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7752482" y="11238133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7777022" y="6804550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5ED9127-A30D-104E-8EB4-510CC7FB4FC3}"/>
              </a:ext>
            </a:extLst>
          </p:cNvPr>
          <p:cNvSpPr txBox="1"/>
          <p:nvPr/>
        </p:nvSpPr>
        <p:spPr>
          <a:xfrm>
            <a:off x="1674153" y="4536038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EF93840-4D42-2E4E-BB42-2F6115088283}"/>
              </a:ext>
            </a:extLst>
          </p:cNvPr>
          <p:cNvSpPr txBox="1"/>
          <p:nvPr/>
        </p:nvSpPr>
        <p:spPr>
          <a:xfrm>
            <a:off x="7779766" y="2470407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13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1473890" y="8743726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1682717" y="8945210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18B80D-A453-EC4A-95CC-6785F89B09BA}"/>
              </a:ext>
            </a:extLst>
          </p:cNvPr>
          <p:cNvSpPr txBox="1"/>
          <p:nvPr/>
        </p:nvSpPr>
        <p:spPr>
          <a:xfrm>
            <a:off x="1666086" y="8991247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10</a:t>
            </a:r>
            <a:endParaRPr lang="en-US" sz="4800" b="1" dirty="0"/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6680253" y="16026901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512" y="314818"/>
            <a:ext cx="1580398" cy="1764030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642608" y="332103"/>
            <a:ext cx="6914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1F1F1F"/>
                </a:solidFill>
              </a:rPr>
              <a:t>Subject learning </a:t>
            </a:r>
            <a:r>
              <a:rPr lang="en-GB" sz="2800" b="1" dirty="0" smtClean="0">
                <a:solidFill>
                  <a:srgbClr val="1F1F1F"/>
                </a:solidFill>
              </a:rPr>
              <a:t>journey – Design Technology</a:t>
            </a:r>
            <a:endParaRPr lang="en-GB" sz="28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5270670" y="868216"/>
            <a:ext cx="2750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/>
              <a:t>GCSE Art and Design</a:t>
            </a:r>
            <a:endParaRPr lang="en-GB" sz="800" b="1" dirty="0"/>
          </a:p>
          <a:p>
            <a:r>
              <a:rPr lang="en-GB" sz="800" dirty="0"/>
              <a:t>Introduce students to a variety of </a:t>
            </a:r>
            <a:r>
              <a:rPr lang="en-GB" sz="800" dirty="0" smtClean="0"/>
              <a:t>short term </a:t>
            </a:r>
            <a:r>
              <a:rPr lang="en-GB" sz="800" dirty="0"/>
              <a:t>activities related to </a:t>
            </a:r>
            <a:r>
              <a:rPr lang="en-GB" sz="800" dirty="0" smtClean="0"/>
              <a:t>the </a:t>
            </a:r>
            <a:r>
              <a:rPr lang="en-GB" sz="800" dirty="0"/>
              <a:t>areas of </a:t>
            </a:r>
            <a:r>
              <a:rPr lang="en-GB" sz="800" dirty="0" smtClean="0"/>
              <a:t>study. Students </a:t>
            </a:r>
            <a:r>
              <a:rPr lang="en-GB" sz="800" dirty="0"/>
              <a:t>explore and create work related </a:t>
            </a:r>
            <a:r>
              <a:rPr lang="en-GB" sz="800" dirty="0" smtClean="0"/>
              <a:t>to at least </a:t>
            </a:r>
            <a:r>
              <a:rPr lang="en-GB" sz="800" dirty="0"/>
              <a:t>two of the following titles: Fine art, Graphic communication, Textile design, Three-dimensional design and Photography. Students experience a range of traditional and/or experimental ways of developing, refining and recording ideas</a:t>
            </a:r>
            <a:r>
              <a:rPr lang="en-GB" sz="800" dirty="0" smtClean="0"/>
              <a:t>.</a:t>
            </a:r>
          </a:p>
          <a:p>
            <a:endParaRPr lang="en-GB" sz="800" dirty="0"/>
          </a:p>
          <a:p>
            <a:r>
              <a:rPr lang="en-GB" sz="800" dirty="0"/>
              <a:t>Students are given the opportunity to fully engage with a theme and make a personal response. They learn to engage with the process of developing, refining and recording ideas </a:t>
            </a:r>
            <a:endParaRPr lang="en-GB" sz="800" b="1" dirty="0" smtClean="0"/>
          </a:p>
        </p:txBody>
      </p:sp>
      <p:sp>
        <p:nvSpPr>
          <p:cNvPr id="59" name="Rectangle 58"/>
          <p:cNvSpPr/>
          <p:nvPr/>
        </p:nvSpPr>
        <p:spPr>
          <a:xfrm>
            <a:off x="1874405" y="924435"/>
            <a:ext cx="33519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 smtClean="0"/>
              <a:t>        GCSE Photography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/>
              <a:t>Introduction to Photography -short </a:t>
            </a:r>
            <a:r>
              <a:rPr lang="en-GB" sz="800" dirty="0"/>
              <a:t>activities </a:t>
            </a:r>
            <a:endParaRPr lang="en-GB" sz="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/>
              <a:t>learn </a:t>
            </a:r>
            <a:r>
              <a:rPr lang="en-GB" sz="800" dirty="0"/>
              <a:t>a range of basic </a:t>
            </a:r>
            <a:r>
              <a:rPr lang="en-GB" sz="800" dirty="0" smtClean="0"/>
              <a:t>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/>
              <a:t>gain </a:t>
            </a:r>
            <a:r>
              <a:rPr lang="en-GB" sz="800" dirty="0"/>
              <a:t>an understanding of technical </a:t>
            </a:r>
            <a:r>
              <a:rPr lang="en-GB" sz="800" dirty="0" smtClean="0"/>
              <a:t>principles: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/>
              <a:t>camera </a:t>
            </a:r>
            <a:r>
              <a:rPr lang="en-GB" sz="800" dirty="0"/>
              <a:t>aperture, position and point of focus to control depth of field </a:t>
            </a:r>
            <a:endParaRPr lang="en-GB" sz="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/>
              <a:t>camera </a:t>
            </a:r>
            <a:r>
              <a:rPr lang="en-GB" sz="800" dirty="0"/>
              <a:t>shutter speed </a:t>
            </a:r>
            <a:endParaRPr lang="en-GB" sz="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/>
              <a:t>explore </a:t>
            </a:r>
            <a:r>
              <a:rPr lang="en-GB" sz="800" dirty="0"/>
              <a:t>the use of the camera controls </a:t>
            </a:r>
            <a:r>
              <a:rPr lang="en-GB" sz="800" dirty="0" smtClean="0"/>
              <a:t>present </a:t>
            </a:r>
            <a:r>
              <a:rPr lang="en-GB" sz="800" dirty="0"/>
              <a:t>work in </a:t>
            </a:r>
            <a:r>
              <a:rPr lang="en-GB" sz="800" dirty="0" smtClean="0"/>
              <a:t>digital </a:t>
            </a:r>
            <a:r>
              <a:rPr lang="en-GB" sz="800" dirty="0"/>
              <a:t>portfolios. </a:t>
            </a:r>
            <a:endParaRPr lang="en-GB" sz="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/>
              <a:t>analyse </a:t>
            </a:r>
            <a:r>
              <a:rPr lang="en-GB" sz="800" dirty="0"/>
              <a:t>photographic sources </a:t>
            </a:r>
            <a:endParaRPr lang="en-GB" sz="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/>
              <a:t>document </a:t>
            </a:r>
            <a:r>
              <a:rPr lang="en-GB" sz="800" dirty="0"/>
              <a:t>their response. </a:t>
            </a:r>
            <a:endParaRPr lang="en-GB" sz="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/>
              <a:t>development their </a:t>
            </a:r>
            <a:r>
              <a:rPr lang="en-GB" sz="800" dirty="0"/>
              <a:t>own ideas. </a:t>
            </a:r>
            <a:endParaRPr lang="en-GB" sz="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/>
              <a:t>record </a:t>
            </a:r>
            <a:r>
              <a:rPr lang="en-GB" sz="800" dirty="0"/>
              <a:t>ideas visually and through written </a:t>
            </a:r>
            <a:r>
              <a:rPr lang="en-GB" sz="800" dirty="0" smtClean="0"/>
              <a:t>analysis</a:t>
            </a:r>
            <a:endParaRPr lang="en-GB" sz="800" dirty="0"/>
          </a:p>
        </p:txBody>
      </p:sp>
      <p:sp>
        <p:nvSpPr>
          <p:cNvPr id="2" name="TextBox 1"/>
          <p:cNvSpPr txBox="1"/>
          <p:nvPr/>
        </p:nvSpPr>
        <p:spPr>
          <a:xfrm>
            <a:off x="6784707" y="16219192"/>
            <a:ext cx="187138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00602B"/>
                </a:solidFill>
              </a:rPr>
              <a:t>Biscuit making</a:t>
            </a:r>
          </a:p>
          <a:p>
            <a:pPr marL="171450" indent="-171450">
              <a:buFontTx/>
              <a:buChar char="-"/>
            </a:pPr>
            <a:r>
              <a:rPr lang="en-GB" sz="1000" dirty="0" smtClean="0"/>
              <a:t>Weighing ingredients </a:t>
            </a:r>
          </a:p>
          <a:p>
            <a:pPr marL="171450" indent="-171450">
              <a:buFontTx/>
              <a:buChar char="-"/>
            </a:pPr>
            <a:r>
              <a:rPr lang="en-GB" sz="1000" dirty="0" smtClean="0"/>
              <a:t>Design </a:t>
            </a:r>
          </a:p>
          <a:p>
            <a:pPr marL="171450" indent="-171450">
              <a:buFontTx/>
              <a:buChar char="-"/>
            </a:pPr>
            <a:r>
              <a:rPr lang="en-GB" sz="1000" dirty="0" smtClean="0"/>
              <a:t>Evaluation </a:t>
            </a:r>
          </a:p>
          <a:p>
            <a:pPr marL="171450" indent="-171450">
              <a:buFontTx/>
              <a:buChar char="-"/>
            </a:pPr>
            <a:r>
              <a:rPr lang="en-GB" sz="1000" dirty="0" smtClean="0"/>
              <a:t>- market research </a:t>
            </a:r>
          </a:p>
          <a:p>
            <a:r>
              <a:rPr lang="en-GB" sz="800" b="1" dirty="0" smtClean="0"/>
              <a:t> </a:t>
            </a:r>
            <a:endParaRPr lang="en-GB" sz="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46888" y="14459764"/>
            <a:ext cx="3039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000" b="1" dirty="0" smtClean="0"/>
              <a:t>All the fun at the fair </a:t>
            </a:r>
          </a:p>
          <a:p>
            <a:pPr fontAlgn="base"/>
            <a:endParaRPr lang="en-GB" sz="1000" b="1" dirty="0"/>
          </a:p>
          <a:p>
            <a:pPr fontAlgn="base"/>
            <a:r>
              <a:rPr lang="en-GB" sz="1000" dirty="0" smtClean="0"/>
              <a:t>Funfair ride design and manufacture </a:t>
            </a:r>
            <a:endParaRPr lang="en-GB" sz="1000" b="1" dirty="0">
              <a:solidFill>
                <a:srgbClr val="000000"/>
              </a:solidFill>
            </a:endParaRPr>
          </a:p>
          <a:p>
            <a:pPr fontAlgn="base"/>
            <a:r>
              <a:rPr lang="en-GB" sz="1000" dirty="0" smtClean="0">
                <a:solidFill>
                  <a:srgbClr val="000000"/>
                </a:solidFill>
              </a:rPr>
              <a:t>The </a:t>
            </a:r>
            <a:r>
              <a:rPr lang="en-GB" sz="1000" dirty="0">
                <a:solidFill>
                  <a:srgbClr val="000000"/>
                </a:solidFill>
              </a:rPr>
              <a:t>types of </a:t>
            </a:r>
            <a:r>
              <a:rPr lang="en-GB" sz="1000" dirty="0" smtClean="0">
                <a:solidFill>
                  <a:srgbClr val="000000"/>
                </a:solidFill>
              </a:rPr>
              <a:t>rides</a:t>
            </a:r>
            <a:endParaRPr lang="en-GB" sz="1000" dirty="0">
              <a:solidFill>
                <a:srgbClr val="000000"/>
              </a:solidFill>
            </a:endParaRPr>
          </a:p>
          <a:p>
            <a:pPr fontAlgn="base"/>
            <a:r>
              <a:rPr lang="en-GB" sz="1000" dirty="0" smtClean="0">
                <a:solidFill>
                  <a:srgbClr val="000000"/>
                </a:solidFill>
              </a:rPr>
              <a:t>How </a:t>
            </a:r>
            <a:r>
              <a:rPr lang="en-GB" sz="1000" dirty="0">
                <a:solidFill>
                  <a:srgbClr val="000000"/>
                </a:solidFill>
              </a:rPr>
              <a:t>the rides </a:t>
            </a:r>
            <a:r>
              <a:rPr lang="en-GB" sz="1000" dirty="0" smtClean="0">
                <a:solidFill>
                  <a:srgbClr val="000000"/>
                </a:solidFill>
              </a:rPr>
              <a:t>move and materials they are made from</a:t>
            </a:r>
            <a:endParaRPr lang="en-GB" sz="1000" dirty="0">
              <a:solidFill>
                <a:srgbClr val="000000"/>
              </a:solidFill>
            </a:endParaRPr>
          </a:p>
          <a:p>
            <a:pPr fontAlgn="base"/>
            <a:r>
              <a:rPr lang="en-GB" sz="1000" dirty="0" smtClean="0">
                <a:solidFill>
                  <a:srgbClr val="000000"/>
                </a:solidFill>
              </a:rPr>
              <a:t>Target audience  - theming 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3289" y="11813868"/>
            <a:ext cx="3247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00602B"/>
                </a:solidFill>
              </a:rPr>
              <a:t>Bread making</a:t>
            </a:r>
          </a:p>
          <a:p>
            <a:pPr>
              <a:lnSpc>
                <a:spcPct val="150000"/>
              </a:lnSpc>
            </a:pPr>
            <a:r>
              <a:rPr lang="en-GB" sz="1000" dirty="0" smtClean="0"/>
              <a:t>The </a:t>
            </a:r>
            <a:r>
              <a:rPr lang="en-GB" sz="1000" dirty="0"/>
              <a:t>History Behind </a:t>
            </a:r>
            <a:r>
              <a:rPr lang="en-GB" sz="1000" dirty="0" err="1" smtClean="0"/>
              <a:t>Warburtons</a:t>
            </a:r>
            <a:endParaRPr lang="en-GB" sz="1000" dirty="0" smtClean="0"/>
          </a:p>
          <a:p>
            <a:pPr>
              <a:lnSpc>
                <a:spcPct val="150000"/>
              </a:lnSpc>
            </a:pPr>
            <a:r>
              <a:rPr lang="en-GB" sz="1000" dirty="0" smtClean="0"/>
              <a:t>Evaluate </a:t>
            </a:r>
            <a:r>
              <a:rPr lang="en-GB" sz="1000" dirty="0"/>
              <a:t>Existing Products</a:t>
            </a:r>
            <a:r>
              <a:rPr lang="en-GB" sz="10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GB" sz="1000" dirty="0" smtClean="0"/>
              <a:t>Design </a:t>
            </a:r>
            <a:r>
              <a:rPr lang="en-GB" sz="1000" dirty="0"/>
              <a:t>Criteria and </a:t>
            </a:r>
            <a:r>
              <a:rPr lang="en-GB" sz="1000" dirty="0" smtClean="0"/>
              <a:t>Shaping</a:t>
            </a:r>
          </a:p>
          <a:p>
            <a:pPr>
              <a:lnSpc>
                <a:spcPct val="150000"/>
              </a:lnSpc>
            </a:pPr>
            <a:r>
              <a:rPr lang="en-GB" sz="1000" dirty="0" smtClean="0"/>
              <a:t>Designing</a:t>
            </a:r>
          </a:p>
          <a:p>
            <a:pPr>
              <a:lnSpc>
                <a:spcPct val="150000"/>
              </a:lnSpc>
            </a:pPr>
            <a:r>
              <a:rPr lang="en-GB" sz="1000" dirty="0"/>
              <a:t>Final </a:t>
            </a:r>
            <a:r>
              <a:rPr lang="en-GB" sz="1000" dirty="0" smtClean="0"/>
              <a:t>Designs</a:t>
            </a:r>
          </a:p>
          <a:p>
            <a:pPr>
              <a:lnSpc>
                <a:spcPct val="150000"/>
              </a:lnSpc>
            </a:pPr>
            <a:r>
              <a:rPr lang="en-GB" sz="1000" dirty="0"/>
              <a:t>Making and Evaluating Bread</a:t>
            </a:r>
            <a:endParaRPr lang="en-GB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64980" y="11813868"/>
            <a:ext cx="15067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FE5E00"/>
                </a:solidFill>
              </a:rPr>
              <a:t>STEM Challenges </a:t>
            </a:r>
          </a:p>
          <a:p>
            <a:r>
              <a:rPr lang="en-GB" sz="1000" dirty="0" smtClean="0"/>
              <a:t>Dyson Challenges</a:t>
            </a:r>
          </a:p>
          <a:p>
            <a:r>
              <a:rPr lang="en-GB" sz="1000" dirty="0" smtClean="0"/>
              <a:t>Architectural challenges</a:t>
            </a:r>
          </a:p>
          <a:p>
            <a:r>
              <a:rPr lang="en-GB" sz="1000" dirty="0" smtClean="0"/>
              <a:t>Tallest building </a:t>
            </a:r>
          </a:p>
          <a:p>
            <a:r>
              <a:rPr lang="en-GB" sz="1000" dirty="0" smtClean="0"/>
              <a:t>Earthquake challenge </a:t>
            </a:r>
          </a:p>
          <a:p>
            <a:r>
              <a:rPr lang="en-GB" sz="1000" dirty="0" smtClean="0"/>
              <a:t>Strongest building </a:t>
            </a:r>
          </a:p>
          <a:p>
            <a:r>
              <a:rPr lang="en-GB" sz="800" dirty="0" smtClean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64977" y="10129831"/>
            <a:ext cx="13255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rgbClr val="FE5E00"/>
                </a:solidFill>
              </a:rPr>
              <a:t>Structure Design </a:t>
            </a:r>
          </a:p>
          <a:p>
            <a:r>
              <a:rPr lang="en-GB" sz="1000" dirty="0" smtClean="0">
                <a:solidFill>
                  <a:srgbClr val="222222"/>
                </a:solidFill>
              </a:rPr>
              <a:t>Den design </a:t>
            </a:r>
          </a:p>
          <a:p>
            <a:r>
              <a:rPr lang="en-GB" sz="1000" dirty="0" smtClean="0">
                <a:solidFill>
                  <a:srgbClr val="222222"/>
                </a:solidFill>
              </a:rPr>
              <a:t>design</a:t>
            </a:r>
            <a:r>
              <a:rPr lang="en-GB" sz="1000" dirty="0">
                <a:solidFill>
                  <a:srgbClr val="222222"/>
                </a:solidFill>
              </a:rPr>
              <a:t>, build and </a:t>
            </a:r>
            <a:r>
              <a:rPr lang="en-GB" sz="1000" dirty="0" smtClean="0">
                <a:solidFill>
                  <a:srgbClr val="222222"/>
                </a:solidFill>
              </a:rPr>
              <a:t>evaluate structures</a:t>
            </a:r>
          </a:p>
          <a:p>
            <a:r>
              <a:rPr lang="en-GB" sz="1000" dirty="0"/>
              <a:t>stable structure</a:t>
            </a:r>
          </a:p>
          <a:p>
            <a:endParaRPr lang="en-GB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90734" y="7786999"/>
            <a:ext cx="1687207" cy="1624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Digital Graphic Design</a:t>
            </a:r>
          </a:p>
          <a:p>
            <a:endParaRPr lang="en-GB" sz="1000" b="1" dirty="0" smtClean="0"/>
          </a:p>
          <a:p>
            <a:r>
              <a:rPr lang="en-GB" sz="1000" dirty="0"/>
              <a:t>Spirograph digital geometric drawing board automatically generates reflections of your drawn line, creating magical and perfect symmetry.</a:t>
            </a:r>
          </a:p>
          <a:p>
            <a:r>
              <a:rPr lang="en-GB" sz="800" b="1" dirty="0" smtClean="0"/>
              <a:t> </a:t>
            </a:r>
          </a:p>
          <a:p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542749" y="9647610"/>
            <a:ext cx="1847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3767151" y="10629663"/>
            <a:ext cx="1398663" cy="731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Air Raid shelter design</a:t>
            </a:r>
          </a:p>
          <a:p>
            <a:r>
              <a:rPr lang="en-GB" sz="1000" dirty="0" smtClean="0"/>
              <a:t>Link to the Blitz</a:t>
            </a:r>
          </a:p>
          <a:p>
            <a:pPr marL="342900" indent="-342900">
              <a:buFontTx/>
              <a:buChar char="-"/>
            </a:pPr>
            <a:endParaRPr lang="en-GB" dirty="0"/>
          </a:p>
        </p:txBody>
      </p:sp>
      <p:pic>
        <p:nvPicPr>
          <p:cNvPr id="1026" name="Picture 2" descr="https://lh3.googleusercontent.com/5fUvmrNe2Ztwf6aeMuFv96m-QuIp_3arQ6um2Xn_JL8yvIaKvhy29WhDhEvWv4Zdi-WOqIErIcUv1JflIh7vq_Wx6jwLNObJYOERU6PccmR2S-TQyUr9hYA4sDdD78Aezmh5Uc-Q9_UzCgJ0VwGv9Q=s20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870" y="14396286"/>
            <a:ext cx="613812" cy="97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6418777" y="7832517"/>
            <a:ext cx="15232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dirty="0"/>
          </a:p>
        </p:txBody>
      </p:sp>
      <p:sp>
        <p:nvSpPr>
          <p:cNvPr id="74" name="TextBox 73"/>
          <p:cNvSpPr txBox="1"/>
          <p:nvPr/>
        </p:nvSpPr>
        <p:spPr>
          <a:xfrm>
            <a:off x="4496595" y="7510282"/>
            <a:ext cx="1744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FE5E00"/>
                </a:solidFill>
              </a:rPr>
              <a:t>Piet </a:t>
            </a:r>
            <a:r>
              <a:rPr lang="en-GB" sz="1000" dirty="0" smtClean="0">
                <a:solidFill>
                  <a:srgbClr val="FE5E00"/>
                </a:solidFill>
              </a:rPr>
              <a:t>Mondrian</a:t>
            </a:r>
            <a:r>
              <a:rPr lang="en-GB" sz="1000" dirty="0">
                <a:solidFill>
                  <a:srgbClr val="FE5E00"/>
                </a:solidFill>
              </a:rPr>
              <a:t> </a:t>
            </a:r>
            <a:r>
              <a:rPr lang="en-GB" sz="1000" dirty="0" smtClean="0"/>
              <a:t>- MONDRIMAT</a:t>
            </a:r>
          </a:p>
          <a:p>
            <a:r>
              <a:rPr lang="en-GB" sz="1000" dirty="0"/>
              <a:t>s</a:t>
            </a:r>
            <a:r>
              <a:rPr lang="en-GB" sz="1000" dirty="0" smtClean="0"/>
              <a:t>pace</a:t>
            </a:r>
            <a:r>
              <a:rPr lang="en-GB" sz="1000" dirty="0"/>
              <a:t>, </a:t>
            </a:r>
            <a:r>
              <a:rPr lang="en-GB" sz="1000" dirty="0" smtClean="0"/>
              <a:t>colour </a:t>
            </a:r>
            <a:r>
              <a:rPr lang="en-GB" sz="1000" dirty="0"/>
              <a:t>and visual rhythm in accordance with the theories of Piet Mondrian.</a:t>
            </a:r>
            <a:r>
              <a:rPr lang="en-GB" sz="1000" dirty="0" smtClean="0"/>
              <a:t> </a:t>
            </a:r>
            <a:endParaRPr lang="en-GB" sz="1000" dirty="0"/>
          </a:p>
        </p:txBody>
      </p:sp>
      <p:sp>
        <p:nvSpPr>
          <p:cNvPr id="75" name="TextBox 74"/>
          <p:cNvSpPr txBox="1"/>
          <p:nvPr/>
        </p:nvSpPr>
        <p:spPr>
          <a:xfrm>
            <a:off x="5881526" y="8342068"/>
            <a:ext cx="146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3D digital sculpting</a:t>
            </a:r>
            <a:r>
              <a:rPr lang="en-GB" sz="2800" dirty="0"/>
              <a:t> 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64466" y="8623318"/>
            <a:ext cx="1424492" cy="731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rgbClr val="FE5E00"/>
                </a:solidFill>
              </a:rPr>
              <a:t>Wassily</a:t>
            </a:r>
            <a:r>
              <a:rPr lang="en-GB" sz="1000" dirty="0">
                <a:solidFill>
                  <a:srgbClr val="FE5E00"/>
                </a:solidFill>
              </a:rPr>
              <a:t> Kandinsky </a:t>
            </a:r>
            <a:endParaRPr lang="en-GB" sz="1000" dirty="0" smtClean="0">
              <a:solidFill>
                <a:srgbClr val="FE5E00"/>
              </a:solidFill>
            </a:endParaRPr>
          </a:p>
          <a:p>
            <a:r>
              <a:rPr lang="en-GB" sz="1000" dirty="0" smtClean="0"/>
              <a:t>Circles </a:t>
            </a:r>
            <a:r>
              <a:rPr lang="en-GB" sz="1000" dirty="0"/>
              <a:t>and Triangles</a:t>
            </a:r>
          </a:p>
          <a:p>
            <a:endParaRPr lang="en-GB" dirty="0"/>
          </a:p>
        </p:txBody>
      </p:sp>
      <p:sp>
        <p:nvSpPr>
          <p:cNvPr id="77" name="Rectangle 76"/>
          <p:cNvSpPr/>
          <p:nvPr/>
        </p:nvSpPr>
        <p:spPr>
          <a:xfrm>
            <a:off x="4477941" y="8201091"/>
            <a:ext cx="1036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srgbClr val="FE5E00"/>
                </a:solidFill>
              </a:rPr>
              <a:t>Jackson Pollock </a:t>
            </a:r>
          </a:p>
          <a:p>
            <a:r>
              <a:rPr lang="en-GB" sz="1000" dirty="0" smtClean="0">
                <a:solidFill>
                  <a:srgbClr val="333333"/>
                </a:solidFill>
              </a:rPr>
              <a:t>Digital painting </a:t>
            </a:r>
            <a:endParaRPr lang="en-GB" sz="1000" dirty="0"/>
          </a:p>
        </p:txBody>
      </p:sp>
      <p:sp>
        <p:nvSpPr>
          <p:cNvPr id="78" name="TextBox 77"/>
          <p:cNvSpPr txBox="1"/>
          <p:nvPr/>
        </p:nvSpPr>
        <p:spPr>
          <a:xfrm>
            <a:off x="7202142" y="8579341"/>
            <a:ext cx="1733237" cy="700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Digital Comics</a:t>
            </a:r>
            <a:r>
              <a:rPr lang="en-GB" sz="800" dirty="0" smtClean="0"/>
              <a:t> </a:t>
            </a:r>
          </a:p>
          <a:p>
            <a:r>
              <a:rPr lang="en-GB" sz="800" dirty="0" smtClean="0"/>
              <a:t> </a:t>
            </a:r>
          </a:p>
          <a:p>
            <a:endParaRPr lang="en-GB" dirty="0"/>
          </a:p>
        </p:txBody>
      </p:sp>
      <p:sp>
        <p:nvSpPr>
          <p:cNvPr id="79" name="TextBox 78"/>
          <p:cNvSpPr txBox="1"/>
          <p:nvPr/>
        </p:nvSpPr>
        <p:spPr>
          <a:xfrm>
            <a:off x="1926365" y="3114501"/>
            <a:ext cx="1711428" cy="2294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/>
              <a:t>OCN level 1 in Photography</a:t>
            </a:r>
          </a:p>
          <a:p>
            <a:endParaRPr lang="en-GB" sz="300" b="1" dirty="0" smtClean="0"/>
          </a:p>
          <a:p>
            <a:pPr>
              <a:lnSpc>
                <a:spcPct val="150000"/>
              </a:lnSpc>
            </a:pPr>
            <a:r>
              <a:rPr lang="en-GB" sz="800" dirty="0" smtClean="0"/>
              <a:t>Basic camera settings and functions</a:t>
            </a:r>
          </a:p>
          <a:p>
            <a:pPr>
              <a:lnSpc>
                <a:spcPct val="150000"/>
              </a:lnSpc>
            </a:pPr>
            <a:r>
              <a:rPr lang="en-GB" sz="800" dirty="0" smtClean="0"/>
              <a:t>Rule of thirds </a:t>
            </a:r>
          </a:p>
          <a:p>
            <a:pPr>
              <a:lnSpc>
                <a:spcPct val="150000"/>
              </a:lnSpc>
            </a:pPr>
            <a:r>
              <a:rPr lang="en-GB" sz="800" dirty="0" smtClean="0"/>
              <a:t>Camera angles </a:t>
            </a:r>
          </a:p>
          <a:p>
            <a:pPr>
              <a:lnSpc>
                <a:spcPct val="150000"/>
              </a:lnSpc>
            </a:pPr>
            <a:r>
              <a:rPr lang="en-GB" sz="800" dirty="0" smtClean="0"/>
              <a:t>Portrait and landscape orientations</a:t>
            </a:r>
          </a:p>
          <a:p>
            <a:pPr>
              <a:lnSpc>
                <a:spcPct val="150000"/>
              </a:lnSpc>
            </a:pPr>
            <a:r>
              <a:rPr lang="en-GB" sz="800" dirty="0" smtClean="0"/>
              <a:t>Good and bad photos  </a:t>
            </a:r>
          </a:p>
          <a:p>
            <a:endParaRPr lang="en-GB" sz="800" dirty="0" smtClean="0"/>
          </a:p>
          <a:p>
            <a:endParaRPr lang="en-GB" sz="800" dirty="0" smtClean="0"/>
          </a:p>
          <a:p>
            <a:endParaRPr lang="en-GB" sz="800" dirty="0" smtClean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80" name="TextBox 79"/>
          <p:cNvSpPr txBox="1"/>
          <p:nvPr/>
        </p:nvSpPr>
        <p:spPr>
          <a:xfrm>
            <a:off x="3590571" y="3113480"/>
            <a:ext cx="1453852" cy="1848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/>
              <a:t>OCN level 1 in Podcasting</a:t>
            </a:r>
          </a:p>
          <a:p>
            <a:pPr>
              <a:lnSpc>
                <a:spcPct val="150000"/>
              </a:lnSpc>
            </a:pPr>
            <a:r>
              <a:rPr lang="en-GB" sz="800" dirty="0" smtClean="0"/>
              <a:t>Audio production </a:t>
            </a:r>
          </a:p>
          <a:p>
            <a:pPr>
              <a:lnSpc>
                <a:spcPct val="150000"/>
              </a:lnSpc>
            </a:pPr>
            <a:r>
              <a:rPr lang="en-GB" sz="800" dirty="0" smtClean="0"/>
              <a:t>Journalism qualification </a:t>
            </a:r>
          </a:p>
          <a:p>
            <a:pPr>
              <a:lnSpc>
                <a:spcPct val="150000"/>
              </a:lnSpc>
            </a:pPr>
            <a:r>
              <a:rPr lang="en-GB" sz="800" dirty="0" smtClean="0"/>
              <a:t>CV and employability skills </a:t>
            </a:r>
          </a:p>
          <a:p>
            <a:endParaRPr lang="en-GB" sz="300" b="1" dirty="0" smtClean="0"/>
          </a:p>
          <a:p>
            <a:endParaRPr lang="en-GB" sz="800" dirty="0" smtClean="0"/>
          </a:p>
          <a:p>
            <a:endParaRPr lang="en-GB" sz="800" dirty="0" smtClean="0"/>
          </a:p>
          <a:p>
            <a:endParaRPr lang="en-GB" sz="800" dirty="0" smtClean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81" name="TextBox 80"/>
          <p:cNvSpPr txBox="1"/>
          <p:nvPr/>
        </p:nvSpPr>
        <p:spPr>
          <a:xfrm>
            <a:off x="4879632" y="3109096"/>
            <a:ext cx="304183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/>
              <a:t>ASDAN Expressive Arts</a:t>
            </a:r>
          </a:p>
          <a:p>
            <a:r>
              <a:rPr lang="en-GB" sz="800" dirty="0" smtClean="0"/>
              <a:t>The </a:t>
            </a:r>
            <a:r>
              <a:rPr lang="en-GB" sz="800" dirty="0"/>
              <a:t>Expressive Arts Short Course will enable learners to</a:t>
            </a:r>
            <a:r>
              <a:rPr lang="en-GB" sz="800" dirty="0" smtClean="0"/>
              <a:t>:</a:t>
            </a:r>
            <a:endParaRPr lang="en-GB" sz="700" dirty="0" smtClean="0"/>
          </a:p>
          <a:p>
            <a:r>
              <a:rPr lang="en-GB" sz="800" dirty="0" smtClean="0"/>
              <a:t>-Learn </a:t>
            </a:r>
            <a:r>
              <a:rPr lang="en-GB" sz="800" dirty="0"/>
              <a:t>and demonstrate techniques in different forms of expressive arts (</a:t>
            </a:r>
            <a:r>
              <a:rPr lang="en-GB" sz="800" dirty="0" err="1"/>
              <a:t>eg</a:t>
            </a:r>
            <a:r>
              <a:rPr lang="en-GB" sz="800" dirty="0"/>
              <a:t> visual arts, performing arts, music, </a:t>
            </a:r>
            <a:r>
              <a:rPr lang="en-GB" sz="800" dirty="0" smtClean="0"/>
              <a:t>3D crafts</a:t>
            </a:r>
            <a:r>
              <a:rPr lang="en-GB" sz="800" dirty="0"/>
              <a:t>, </a:t>
            </a:r>
            <a:r>
              <a:rPr lang="en-GB" sz="800" dirty="0" smtClean="0"/>
              <a:t>Graphic design writing.)</a:t>
            </a:r>
          </a:p>
          <a:p>
            <a:endParaRPr lang="en-GB" sz="500" dirty="0"/>
          </a:p>
          <a:p>
            <a:r>
              <a:rPr lang="en-GB" sz="800" dirty="0" smtClean="0"/>
              <a:t>-Develop </a:t>
            </a:r>
            <a:r>
              <a:rPr lang="en-GB" sz="800" dirty="0"/>
              <a:t>an awareness of how creative expression and enjoyment of the arts can have a positive impact on mental health and </a:t>
            </a:r>
            <a:r>
              <a:rPr lang="en-GB" sz="800" dirty="0" smtClean="0"/>
              <a:t>wellbeing.</a:t>
            </a:r>
            <a:endParaRPr lang="en-GB" sz="800" dirty="0"/>
          </a:p>
          <a:p>
            <a:r>
              <a:rPr lang="en-GB" sz="800" dirty="0"/>
              <a:t>develop their own creative voice and produce their own original </a:t>
            </a:r>
            <a:r>
              <a:rPr lang="en-GB" sz="800" dirty="0" smtClean="0"/>
              <a:t>work.</a:t>
            </a:r>
          </a:p>
          <a:p>
            <a:endParaRPr lang="en-GB" sz="400" dirty="0"/>
          </a:p>
          <a:p>
            <a:r>
              <a:rPr lang="en-GB" sz="800" dirty="0" smtClean="0"/>
              <a:t>-Gain </a:t>
            </a:r>
            <a:r>
              <a:rPr lang="en-GB" sz="800" dirty="0"/>
              <a:t>an understanding of the importance of arts and creativity in society and </a:t>
            </a:r>
            <a:r>
              <a:rPr lang="en-GB" sz="800" dirty="0" smtClean="0"/>
              <a:t>industry</a:t>
            </a:r>
            <a:endParaRPr lang="en-GB" sz="800" dirty="0"/>
          </a:p>
        </p:txBody>
      </p:sp>
      <p:sp>
        <p:nvSpPr>
          <p:cNvPr id="82" name="TextBox 81"/>
          <p:cNvSpPr txBox="1"/>
          <p:nvPr/>
        </p:nvSpPr>
        <p:spPr>
          <a:xfrm>
            <a:off x="2827786" y="5308885"/>
            <a:ext cx="122816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Enterprise </a:t>
            </a:r>
            <a:r>
              <a:rPr lang="en-GB" sz="1000" b="1" dirty="0" smtClean="0"/>
              <a:t>Product </a:t>
            </a:r>
            <a:r>
              <a:rPr lang="en-GB" sz="1000" b="1" dirty="0"/>
              <a:t>D</a:t>
            </a:r>
            <a:r>
              <a:rPr lang="en-GB" sz="1000" b="1" dirty="0" smtClean="0"/>
              <a:t>esign </a:t>
            </a:r>
            <a:r>
              <a:rPr lang="en-GB" sz="900" dirty="0" smtClean="0"/>
              <a:t>Wood </a:t>
            </a:r>
            <a:r>
              <a:rPr lang="en-GB" sz="900" dirty="0" smtClean="0"/>
              <a:t>work planters and </a:t>
            </a:r>
            <a:r>
              <a:rPr lang="en-GB" sz="900" dirty="0" smtClean="0"/>
              <a:t>bench. Christmas </a:t>
            </a:r>
            <a:r>
              <a:rPr lang="en-GB" sz="900" dirty="0" smtClean="0"/>
              <a:t>wooden </a:t>
            </a:r>
            <a:r>
              <a:rPr lang="en-GB" sz="900" dirty="0" smtClean="0"/>
              <a:t>Reindeer Sculptures</a:t>
            </a:r>
            <a:endParaRPr lang="en-GB" sz="900" dirty="0" smtClean="0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 flipV="1">
            <a:off x="1915424" y="3008009"/>
            <a:ext cx="0" cy="64788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 flipV="1">
            <a:off x="4888423" y="3008009"/>
            <a:ext cx="0" cy="64788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 flipV="1">
            <a:off x="2823055" y="5173705"/>
            <a:ext cx="0" cy="64788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 flipV="1">
            <a:off x="3619078" y="3008009"/>
            <a:ext cx="0" cy="64788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06208" y="5438276"/>
            <a:ext cx="1071582" cy="1039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Clay casting </a:t>
            </a:r>
          </a:p>
          <a:p>
            <a:endParaRPr lang="en-GB" sz="800" dirty="0" smtClean="0"/>
          </a:p>
          <a:p>
            <a:r>
              <a:rPr lang="en-GB" sz="800" dirty="0" smtClean="0"/>
              <a:t>Plaster casting</a:t>
            </a:r>
          </a:p>
          <a:p>
            <a:endParaRPr lang="en-GB" sz="800" dirty="0"/>
          </a:p>
          <a:p>
            <a:r>
              <a:rPr lang="en-GB" sz="800" dirty="0" smtClean="0"/>
              <a:t>3D sculpture  </a:t>
            </a:r>
          </a:p>
          <a:p>
            <a:endParaRPr lang="en-GB" dirty="0"/>
          </a:p>
        </p:txBody>
      </p:sp>
      <p:sp>
        <p:nvSpPr>
          <p:cNvPr id="89" name="TextBox 88"/>
          <p:cNvSpPr txBox="1"/>
          <p:nvPr/>
        </p:nvSpPr>
        <p:spPr>
          <a:xfrm>
            <a:off x="4133370" y="5370472"/>
            <a:ext cx="249631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ASDAN Personal </a:t>
            </a:r>
            <a:r>
              <a:rPr lang="en-GB" sz="900" b="1" dirty="0"/>
              <a:t>and Social </a:t>
            </a:r>
            <a:r>
              <a:rPr lang="en-GB" sz="900" b="1" dirty="0" smtClean="0"/>
              <a:t>Development</a:t>
            </a:r>
          </a:p>
          <a:p>
            <a:r>
              <a:rPr lang="en-GB" sz="900" dirty="0">
                <a:solidFill>
                  <a:srgbClr val="000000"/>
                </a:solidFill>
              </a:rPr>
              <a:t>Food safety at home and in the community’ learning about safe food storage and cleaning the food preparation area</a:t>
            </a:r>
            <a:r>
              <a:rPr lang="en-GB" sz="900" dirty="0" smtClean="0">
                <a:solidFill>
                  <a:srgbClr val="000000"/>
                </a:solidFill>
              </a:rPr>
              <a:t>.</a:t>
            </a:r>
          </a:p>
          <a:p>
            <a:endParaRPr lang="en-GB" sz="900" dirty="0"/>
          </a:p>
          <a:p>
            <a:r>
              <a:rPr lang="en-GB" sz="900" dirty="0" smtClean="0"/>
              <a:t>To develop confident </a:t>
            </a:r>
            <a:r>
              <a:rPr lang="en-GB" sz="900" dirty="0"/>
              <a:t>individuals who are physically, emotionally and socially </a:t>
            </a:r>
            <a:r>
              <a:rPr lang="en-GB" sz="900" dirty="0" smtClean="0"/>
              <a:t>healthy being </a:t>
            </a:r>
            <a:r>
              <a:rPr lang="en-GB" sz="900" dirty="0"/>
              <a:t>responsible citizens who make a positive contribution to society and embrace </a:t>
            </a:r>
            <a:r>
              <a:rPr lang="en-GB" sz="900" dirty="0" smtClean="0"/>
              <a:t>change managing </a:t>
            </a:r>
            <a:r>
              <a:rPr lang="en-GB" sz="900" dirty="0"/>
              <a:t>risk together with their own </a:t>
            </a:r>
            <a:r>
              <a:rPr lang="en-GB" sz="900" dirty="0" smtClean="0"/>
              <a:t>wellbeing.</a:t>
            </a:r>
          </a:p>
          <a:p>
            <a:endParaRPr lang="en-GB" sz="2000" dirty="0"/>
          </a:p>
        </p:txBody>
      </p:sp>
      <p:sp>
        <p:nvSpPr>
          <p:cNvPr id="90" name="Rectangle 89"/>
          <p:cNvSpPr/>
          <p:nvPr/>
        </p:nvSpPr>
        <p:spPr>
          <a:xfrm>
            <a:off x="3857567" y="11803645"/>
            <a:ext cx="216113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/>
              <a:t>Graphic </a:t>
            </a:r>
            <a:r>
              <a:rPr lang="en-GB" sz="1000" b="1" dirty="0" smtClean="0"/>
              <a:t>design</a:t>
            </a:r>
          </a:p>
          <a:p>
            <a:r>
              <a:rPr lang="en-GB" sz="1000" dirty="0" smtClean="0"/>
              <a:t>surface </a:t>
            </a:r>
            <a:r>
              <a:rPr lang="en-GB" sz="1000" dirty="0"/>
              <a:t>design trainer design – fashion </a:t>
            </a:r>
            <a:r>
              <a:rPr lang="en-GB" sz="1000" dirty="0" smtClean="0"/>
              <a:t>design</a:t>
            </a:r>
          </a:p>
          <a:p>
            <a:endParaRPr lang="en-GB" sz="1000" dirty="0"/>
          </a:p>
          <a:p>
            <a:r>
              <a:rPr lang="en-GB" sz="1000" dirty="0"/>
              <a:t>London Olympics advertisements  branding and consumerism </a:t>
            </a:r>
            <a:endParaRPr lang="en-GB" sz="1000" dirty="0" smtClean="0"/>
          </a:p>
          <a:p>
            <a:endParaRPr lang="en-GB" sz="1000" dirty="0"/>
          </a:p>
          <a:p>
            <a:r>
              <a:rPr lang="en-GB" sz="1000" dirty="0">
                <a:solidFill>
                  <a:srgbClr val="FE5E00"/>
                </a:solidFill>
              </a:rPr>
              <a:t>Matt Moore </a:t>
            </a:r>
          </a:p>
          <a:p>
            <a:r>
              <a:rPr lang="en-GB" sz="1000" dirty="0"/>
              <a:t>Coca Cola design Ray –Ban </a:t>
            </a:r>
          </a:p>
          <a:p>
            <a:endParaRPr lang="en-GB" sz="800" dirty="0"/>
          </a:p>
          <a:p>
            <a:r>
              <a:rPr lang="en-GB" sz="800" dirty="0" smtClean="0"/>
              <a:t> </a:t>
            </a:r>
            <a:endParaRPr lang="en-GB" sz="800" dirty="0"/>
          </a:p>
        </p:txBody>
      </p:sp>
      <p:sp>
        <p:nvSpPr>
          <p:cNvPr id="91" name="TextBox 90"/>
          <p:cNvSpPr txBox="1"/>
          <p:nvPr/>
        </p:nvSpPr>
        <p:spPr>
          <a:xfrm>
            <a:off x="5281593" y="10350711"/>
            <a:ext cx="13872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FE5E00"/>
                </a:solidFill>
              </a:rPr>
              <a:t>Taro </a:t>
            </a:r>
            <a:r>
              <a:rPr lang="en-GB" sz="1000" dirty="0" err="1" smtClean="0">
                <a:solidFill>
                  <a:srgbClr val="FE5E00"/>
                </a:solidFill>
              </a:rPr>
              <a:t>Chiezo</a:t>
            </a:r>
            <a:r>
              <a:rPr lang="en-GB" sz="1000" dirty="0" smtClean="0">
                <a:solidFill>
                  <a:srgbClr val="FE5E00"/>
                </a:solidFill>
              </a:rPr>
              <a:t> </a:t>
            </a:r>
          </a:p>
          <a:p>
            <a:r>
              <a:rPr lang="en-GB" sz="1000" dirty="0" err="1" smtClean="0"/>
              <a:t>Lambanana</a:t>
            </a:r>
            <a:r>
              <a:rPr lang="en-GB" sz="1000" dirty="0" smtClean="0"/>
              <a:t> sculptures Design ideas</a:t>
            </a:r>
          </a:p>
          <a:p>
            <a:endParaRPr lang="en-GB" sz="800" dirty="0"/>
          </a:p>
          <a:p>
            <a:r>
              <a:rPr lang="en-GB" sz="800" dirty="0" smtClean="0"/>
              <a:t> </a:t>
            </a:r>
            <a:endParaRPr lang="en-GB" sz="800" dirty="0"/>
          </a:p>
        </p:txBody>
      </p:sp>
      <p:sp>
        <p:nvSpPr>
          <p:cNvPr id="94" name="Rectangle 93"/>
          <p:cNvSpPr/>
          <p:nvPr/>
        </p:nvSpPr>
        <p:spPr>
          <a:xfrm>
            <a:off x="6575027" y="10360664"/>
            <a:ext cx="12644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/>
              <a:t>Local architecture</a:t>
            </a:r>
          </a:p>
          <a:p>
            <a:r>
              <a:rPr lang="en-GB" sz="1000" dirty="0"/>
              <a:t>Tonal drawing – render light-dark 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 flipV="1">
            <a:off x="4115230" y="5173705"/>
            <a:ext cx="0" cy="64788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 flipV="1">
            <a:off x="7392688" y="5238047"/>
            <a:ext cx="0" cy="64788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114178" y="16142720"/>
            <a:ext cx="26133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 smtClean="0"/>
              <a:t>Musical Art  </a:t>
            </a:r>
          </a:p>
          <a:p>
            <a:r>
              <a:rPr lang="en-GB" sz="1000" dirty="0" smtClean="0"/>
              <a:t>Explore </a:t>
            </a:r>
            <a:r>
              <a:rPr lang="en-GB" sz="1000" dirty="0"/>
              <a:t>the link between music and art, and how this had influenced many famous artists and musicians. We will develop our listening skills and create our own art pieces as a result of listening to different pieces of music. </a:t>
            </a:r>
            <a:endParaRPr lang="en-GB" sz="2400" dirty="0"/>
          </a:p>
        </p:txBody>
      </p:sp>
      <p:sp>
        <p:nvSpPr>
          <p:cNvPr id="98" name="Rectangle 97"/>
          <p:cNvSpPr/>
          <p:nvPr/>
        </p:nvSpPr>
        <p:spPr>
          <a:xfrm>
            <a:off x="4916799" y="16249251"/>
            <a:ext cx="1813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 smtClean="0"/>
              <a:t>Seasonal craft and design </a:t>
            </a:r>
            <a:endParaRPr lang="en-GB" sz="1000" b="1" dirty="0"/>
          </a:p>
          <a:p>
            <a:r>
              <a:rPr lang="en-GB" sz="1000" dirty="0" smtClean="0"/>
              <a:t>product research</a:t>
            </a:r>
            <a:r>
              <a:rPr lang="en-GB" sz="1000" dirty="0"/>
              <a:t>, </a:t>
            </a:r>
            <a:r>
              <a:rPr lang="en-GB" sz="1000" dirty="0" smtClean="0"/>
              <a:t>design</a:t>
            </a:r>
            <a:r>
              <a:rPr lang="en-GB" sz="1000" dirty="0"/>
              <a:t>, adapt and make </a:t>
            </a:r>
            <a:r>
              <a:rPr lang="en-GB" sz="1000" dirty="0" smtClean="0"/>
              <a:t>products</a:t>
            </a:r>
            <a:r>
              <a:rPr lang="en-GB" sz="1000" dirty="0"/>
              <a:t>, before </a:t>
            </a:r>
            <a:r>
              <a:rPr lang="en-GB" sz="1000" dirty="0" smtClean="0"/>
              <a:t>evaluation</a:t>
            </a:r>
            <a:r>
              <a:rPr lang="en-GB" sz="800" dirty="0" smtClean="0"/>
              <a:t>. </a:t>
            </a:r>
            <a:endParaRPr lang="en-GB" sz="800" dirty="0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4680841" y="16025348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2032661" y="15967772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6030361" y="11617351"/>
            <a:ext cx="0" cy="58755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3850214" y="11602890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2364980" y="11586840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2782079" y="8483093"/>
            <a:ext cx="0" cy="61316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7180388" y="8632728"/>
            <a:ext cx="0" cy="4679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3714692" y="10860014"/>
            <a:ext cx="0" cy="38226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2213599" y="10898933"/>
            <a:ext cx="0" cy="38226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5281593" y="10870910"/>
            <a:ext cx="0" cy="38226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6616629" y="10870910"/>
            <a:ext cx="0" cy="38226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5881526" y="8652722"/>
            <a:ext cx="0" cy="4679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4464466" y="8623318"/>
            <a:ext cx="0" cy="4679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5270670" y="9695058"/>
            <a:ext cx="1311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</a:rPr>
              <a:t>STEM Week </a:t>
            </a:r>
            <a:endParaRPr lang="en-GB" sz="1000" dirty="0">
              <a:solidFill>
                <a:srgbClr val="00B05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297304" y="14118273"/>
            <a:ext cx="1311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</a:rPr>
              <a:t>STEM Week </a:t>
            </a:r>
            <a:endParaRPr lang="en-GB" sz="1000" dirty="0">
              <a:solidFill>
                <a:srgbClr val="00B05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069" y="14103757"/>
            <a:ext cx="1269226" cy="8159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148" y="11980121"/>
            <a:ext cx="1677586" cy="9634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9524" y="9813846"/>
            <a:ext cx="1506959" cy="10342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2388" y="9897496"/>
            <a:ext cx="1160124" cy="6496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6555" y="7740767"/>
            <a:ext cx="1193429" cy="6683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0653" y="7633776"/>
            <a:ext cx="966033" cy="9660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61629" y="5373653"/>
            <a:ext cx="1086617" cy="8837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002" y="7257629"/>
            <a:ext cx="1145053" cy="90877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0260" y="3358990"/>
            <a:ext cx="1466989" cy="87876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4"/>
          <a:srcRect l="41692"/>
          <a:stretch/>
        </p:blipFill>
        <p:spPr>
          <a:xfrm>
            <a:off x="4559504" y="9818704"/>
            <a:ext cx="772944" cy="69702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6212" y="13930863"/>
            <a:ext cx="988825" cy="9888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54256" y="9674343"/>
            <a:ext cx="1190316" cy="66657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7"/>
          <a:srcRect l="17584"/>
          <a:stretch/>
        </p:blipFill>
        <p:spPr>
          <a:xfrm>
            <a:off x="477284" y="16206633"/>
            <a:ext cx="1306643" cy="88783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59284" y="14118273"/>
            <a:ext cx="1187134" cy="821507"/>
          </a:xfrm>
          <a:prstGeom prst="rect">
            <a:avLst/>
          </a:prstGeom>
        </p:spPr>
      </p:pic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 flipH="1">
            <a:off x="3923707" y="13782920"/>
            <a:ext cx="14907" cy="61336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8734" y="4281370"/>
            <a:ext cx="1077234" cy="671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99039" y="6456393"/>
            <a:ext cx="11144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/>
              <a:t>Great </a:t>
            </a:r>
            <a:r>
              <a:rPr lang="en-GB" sz="1100" b="1" dirty="0" smtClean="0"/>
              <a:t>Designers</a:t>
            </a:r>
            <a:endParaRPr lang="en-GB" sz="1100" b="1" dirty="0"/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6669022" y="6551895"/>
            <a:ext cx="0" cy="38226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2675187" y="6205729"/>
            <a:ext cx="15531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 dirty="0"/>
              <a:t>Fashion and </a:t>
            </a:r>
            <a:r>
              <a:rPr lang="en-GB" sz="1050" b="1" dirty="0" smtClean="0"/>
              <a:t>textiles</a:t>
            </a:r>
          </a:p>
          <a:p>
            <a:r>
              <a:rPr lang="en-GB" sz="1050" dirty="0"/>
              <a:t>C</a:t>
            </a:r>
            <a:r>
              <a:rPr lang="en-GB" sz="1050" dirty="0" smtClean="0"/>
              <a:t>ostume exhibition</a:t>
            </a:r>
          </a:p>
          <a:p>
            <a:r>
              <a:rPr lang="en-GB" sz="1050" dirty="0" smtClean="0"/>
              <a:t>Basic </a:t>
            </a:r>
            <a:r>
              <a:rPr lang="en-GB" sz="1050" dirty="0"/>
              <a:t>sewing </a:t>
            </a:r>
            <a:r>
              <a:rPr lang="en-GB" sz="1050" dirty="0" smtClean="0"/>
              <a:t>skills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2636686" y="6477791"/>
            <a:ext cx="0" cy="38226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060" y="-6035"/>
            <a:ext cx="9726896" cy="17640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253327" y="249811"/>
            <a:ext cx="9271513" cy="17054871"/>
          </a:xfrm>
          <a:prstGeom prst="rect">
            <a:avLst/>
          </a:prstGeom>
          <a:solidFill>
            <a:schemeClr val="bg1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77378" y="1365037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14179" y="15522198"/>
            <a:ext cx="6414913" cy="6107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65923" y="11434591"/>
            <a:ext cx="2847721" cy="2231207"/>
          </a:xfrm>
          <a:prstGeom prst="blockArc">
            <a:avLst>
              <a:gd name="adj1" fmla="val 10886207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67734" y="13356077"/>
            <a:ext cx="5774265" cy="61798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32661" y="11133587"/>
            <a:ext cx="5841604" cy="616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719462" y="9269323"/>
            <a:ext cx="2767587" cy="2193515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400348" y="7059340"/>
            <a:ext cx="2847721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1" y="8981637"/>
            <a:ext cx="5909338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58788" y="4966051"/>
            <a:ext cx="2763039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413793" y="2754900"/>
            <a:ext cx="2804502" cy="2271582"/>
          </a:xfrm>
          <a:prstGeom prst="blockArc">
            <a:avLst>
              <a:gd name="adj1" fmla="val 11003978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67734" y="4668112"/>
            <a:ext cx="5774266" cy="6248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93022D3B-34E7-7A4B-A8E5-560DEA516668}"/>
              </a:ext>
            </a:extLst>
          </p:cNvPr>
          <p:cNvSpPr/>
          <p:nvPr/>
        </p:nvSpPr>
        <p:spPr>
          <a:xfrm>
            <a:off x="1500712" y="4340098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84983B9C-0FBB-A043-AF69-BE33CCD6172D}"/>
              </a:ext>
            </a:extLst>
          </p:cNvPr>
          <p:cNvSpPr/>
          <p:nvPr/>
        </p:nvSpPr>
        <p:spPr>
          <a:xfrm>
            <a:off x="1693641" y="453318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7581115" y="6620985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7768071" y="682176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7557618" y="10934406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7744572" y="11135190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1532817" y="13108123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1723521" y="13292390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7720399" y="15164693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7907353" y="15365478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785122" y="2458360"/>
            <a:ext cx="6023138" cy="63052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7612682" y="2287656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7799636" y="248844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992866" y="2404929"/>
            <a:ext cx="938427" cy="73596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897104" y="15586294"/>
            <a:ext cx="84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EYFS</a:t>
            </a:r>
            <a:endParaRPr lang="en-US" sz="54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1730972" y="13331495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7767279" y="11153840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7790117" y="6847159"/>
            <a:ext cx="76102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4</a:t>
            </a:r>
            <a:endParaRPr lang="en-US" sz="48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5ED9127-A30D-104E-8EB4-510CC7FB4FC3}"/>
              </a:ext>
            </a:extLst>
          </p:cNvPr>
          <p:cNvSpPr txBox="1"/>
          <p:nvPr/>
        </p:nvSpPr>
        <p:spPr>
          <a:xfrm>
            <a:off x="1688911" y="4548501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5</a:t>
            </a:r>
            <a:endParaRPr lang="en-US" sz="4800" b="1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EF93840-4D42-2E4E-BB42-2F6115088283}"/>
              </a:ext>
            </a:extLst>
          </p:cNvPr>
          <p:cNvSpPr txBox="1"/>
          <p:nvPr/>
        </p:nvSpPr>
        <p:spPr>
          <a:xfrm>
            <a:off x="7784637" y="2506170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6</a:t>
            </a:r>
            <a:endParaRPr lang="en-US" sz="4800" b="1" dirty="0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1473890" y="8743726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1682717" y="8945210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18B80D-A453-EC4A-95CC-6785F89B09BA}"/>
              </a:ext>
            </a:extLst>
          </p:cNvPr>
          <p:cNvSpPr txBox="1"/>
          <p:nvPr/>
        </p:nvSpPr>
        <p:spPr>
          <a:xfrm>
            <a:off x="1674858" y="8965354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3</a:t>
            </a:r>
            <a:endParaRPr lang="en-US" sz="48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992" y="300667"/>
            <a:ext cx="1580398" cy="1764030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 flipV="1">
            <a:off x="2901562" y="16026148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6160141" y="15031771"/>
            <a:ext cx="0" cy="61316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D5654B3-6730-9743-8B5B-BB63078882F5}"/>
              </a:ext>
            </a:extLst>
          </p:cNvPr>
          <p:cNvCxnSpPr>
            <a:cxnSpLocks/>
          </p:cNvCxnSpPr>
          <p:nvPr/>
        </p:nvCxnSpPr>
        <p:spPr>
          <a:xfrm flipH="1">
            <a:off x="2238223" y="15036675"/>
            <a:ext cx="4221" cy="6147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4222859" y="16021343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42608" y="332103"/>
            <a:ext cx="6996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1F1F1F"/>
                </a:solidFill>
              </a:rPr>
              <a:t>Subject learning </a:t>
            </a:r>
            <a:r>
              <a:rPr lang="en-GB" sz="2800" b="1" dirty="0" smtClean="0">
                <a:solidFill>
                  <a:srgbClr val="1F1F1F"/>
                </a:solidFill>
              </a:rPr>
              <a:t>journey – Design Technology </a:t>
            </a:r>
            <a:endParaRPr lang="en-GB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780564" y="16392332"/>
            <a:ext cx="1554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Using a fork and spoon</a:t>
            </a:r>
            <a:endParaRPr lang="en-GB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5463561" y="16342316"/>
            <a:ext cx="138713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Develop techniques for working simple mechanisms</a:t>
            </a:r>
            <a:endParaRPr lang="en-GB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4222859" y="16354055"/>
            <a:ext cx="1203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Weave materials into frames </a:t>
            </a:r>
            <a:endParaRPr lang="en-GB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2911564" y="16339177"/>
            <a:ext cx="1197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Make marks with large tools using arms and shoulders</a:t>
            </a:r>
            <a:endParaRPr lang="en-GB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6764307" y="16603805"/>
            <a:ext cx="21783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Demonstrate a hand preference </a:t>
            </a:r>
            <a:endParaRPr lang="en-GB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1776612" y="16364520"/>
            <a:ext cx="1031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Sustain interest in action and retraction toys</a:t>
            </a:r>
            <a:endParaRPr lang="en-GB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02332" y="15191206"/>
            <a:ext cx="803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Properties of everyday materials </a:t>
            </a:r>
            <a:endParaRPr lang="en-GB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297705" y="16001342"/>
            <a:ext cx="1302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Make mechanisms such as peg board cogs and other simple construction kit components such as wheels and axles.</a:t>
            </a:r>
            <a:endParaRPr lang="en-GB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40712" y="14742587"/>
            <a:ext cx="2453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Create own action games such as water flow structures and simple wheeled vehicles from construction kits. Give a very simple explanation of how they work.</a:t>
            </a:r>
            <a:endParaRPr lang="en-GB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316089" y="14381148"/>
            <a:ext cx="6573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Remote control toys </a:t>
            </a:r>
            <a:endParaRPr lang="en-GB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6233312" y="14769700"/>
            <a:ext cx="1655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Demonstrate how to achieve a particular goal with pulley systems, ride on toys and digger toys. </a:t>
            </a:r>
            <a:endParaRPr lang="en-GB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5015346" y="14984428"/>
            <a:ext cx="1031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Join materials for a purpose </a:t>
            </a:r>
            <a:endParaRPr lang="en-GB" sz="1000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6774180" y="16011873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5426017" y="16024244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 flipV="1">
            <a:off x="1776612" y="15899362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>
            <a:off x="723493" y="14246020"/>
            <a:ext cx="569444" cy="380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>
            <a:off x="718793" y="15094628"/>
            <a:ext cx="569444" cy="380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>
            <a:off x="1013372" y="15838174"/>
            <a:ext cx="569444" cy="380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D5654B3-6730-9743-8B5B-BB63078882F5}"/>
              </a:ext>
            </a:extLst>
          </p:cNvPr>
          <p:cNvCxnSpPr>
            <a:cxnSpLocks/>
          </p:cNvCxnSpPr>
          <p:nvPr/>
        </p:nvCxnSpPr>
        <p:spPr>
          <a:xfrm flipH="1">
            <a:off x="4988117" y="15031771"/>
            <a:ext cx="4221" cy="6147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15719" y="13995255"/>
            <a:ext cx="12174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Use simple eating and drinking equipment independently </a:t>
            </a:r>
            <a:endParaRPr lang="en-GB" sz="1050" dirty="0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D5654B3-6730-9743-8B5B-BB63078882F5}"/>
              </a:ext>
            </a:extLst>
          </p:cNvPr>
          <p:cNvCxnSpPr>
            <a:cxnSpLocks/>
          </p:cNvCxnSpPr>
          <p:nvPr/>
        </p:nvCxnSpPr>
        <p:spPr>
          <a:xfrm flipH="1">
            <a:off x="2811497" y="12884384"/>
            <a:ext cx="4221" cy="6147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 flipV="1">
            <a:off x="2808268" y="13894684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97985" y="12826047"/>
            <a:ext cx="129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Develop snack preferences </a:t>
            </a:r>
            <a:endParaRPr lang="en-GB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3787224" y="12645226"/>
            <a:ext cx="1243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Participate in simple domestic role play imitating routines and actions</a:t>
            </a:r>
            <a:endParaRPr lang="en-GB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5152721" y="12673232"/>
            <a:ext cx="1339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Prepare a snack showing basic control giving out plates, cups and passing food. </a:t>
            </a:r>
            <a:endParaRPr lang="en-GB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4054314" y="13946064"/>
            <a:ext cx="1409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Builds with blocks</a:t>
            </a:r>
          </a:p>
          <a:p>
            <a:r>
              <a:rPr lang="en-GB" sz="1000" dirty="0" smtClean="0"/>
              <a:t>Hammering games to  build eye coordination and consistency  </a:t>
            </a:r>
            <a:endParaRPr lang="en-GB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5545835" y="13947910"/>
            <a:ext cx="1538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Fills and empties containers with water and sand using cups, scoops, spoons and spades. </a:t>
            </a:r>
            <a:endParaRPr lang="en-GB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8187570" y="13858994"/>
            <a:ext cx="12914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Explores simple joints and mechanisms in everyday objects and construction kits.</a:t>
            </a:r>
            <a:endParaRPr lang="en-GB" sz="1000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D5654B3-6730-9743-8B5B-BB63078882F5}"/>
              </a:ext>
            </a:extLst>
          </p:cNvPr>
          <p:cNvCxnSpPr>
            <a:cxnSpLocks/>
          </p:cNvCxnSpPr>
          <p:nvPr/>
        </p:nvCxnSpPr>
        <p:spPr>
          <a:xfrm flipH="1">
            <a:off x="3733294" y="12879540"/>
            <a:ext cx="4221" cy="6147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D5654B3-6730-9743-8B5B-BB63078882F5}"/>
              </a:ext>
            </a:extLst>
          </p:cNvPr>
          <p:cNvCxnSpPr>
            <a:cxnSpLocks/>
          </p:cNvCxnSpPr>
          <p:nvPr/>
        </p:nvCxnSpPr>
        <p:spPr>
          <a:xfrm flipH="1">
            <a:off x="5087056" y="12826136"/>
            <a:ext cx="4221" cy="6147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D5654B3-6730-9743-8B5B-BB63078882F5}"/>
              </a:ext>
            </a:extLst>
          </p:cNvPr>
          <p:cNvCxnSpPr>
            <a:cxnSpLocks/>
          </p:cNvCxnSpPr>
          <p:nvPr/>
        </p:nvCxnSpPr>
        <p:spPr>
          <a:xfrm flipH="1">
            <a:off x="6563367" y="12865650"/>
            <a:ext cx="4221" cy="6147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 flipV="1">
            <a:off x="4033167" y="13867223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 flipV="1">
            <a:off x="5570178" y="13867223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39055" y="12780883"/>
            <a:ext cx="9329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7030A0"/>
                </a:solidFill>
              </a:rPr>
              <a:t>Making a Monster</a:t>
            </a:r>
          </a:p>
          <a:p>
            <a:r>
              <a:rPr lang="en-GB" sz="1000" dirty="0" smtClean="0"/>
              <a:t>Fabric faces </a:t>
            </a:r>
            <a:endParaRPr lang="en-GB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7212897" y="14005491"/>
            <a:ext cx="1097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Healthy eating</a:t>
            </a:r>
          </a:p>
          <a:p>
            <a:r>
              <a:rPr lang="en-GB" sz="1000" dirty="0" smtClean="0"/>
              <a:t>Sensational salads </a:t>
            </a:r>
            <a:endParaRPr lang="en-GB" sz="1000" dirty="0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 flipV="1">
            <a:off x="7178426" y="13870902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63905" y="10805385"/>
            <a:ext cx="1102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African Sculpture</a:t>
            </a:r>
            <a:endParaRPr lang="en-GB" sz="1000" b="1" dirty="0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 flipV="1">
            <a:off x="8173019" y="13744040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279692" y="11780279"/>
            <a:ext cx="11988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7030A0"/>
                </a:solidFill>
              </a:rPr>
              <a:t>Fabric Bunting </a:t>
            </a:r>
            <a:endParaRPr lang="en-GB" sz="1000" b="1" dirty="0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32112" y="11832367"/>
            <a:ext cx="1343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Pirate Paddy’s packed Lunch problems </a:t>
            </a:r>
            <a:endParaRPr lang="en-GB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4077480" y="11813541"/>
            <a:ext cx="1477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Moving pictures Traditional tales </a:t>
            </a:r>
            <a:endParaRPr lang="en-GB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2727769" y="8211323"/>
            <a:ext cx="306510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7030A0"/>
                </a:solidFill>
              </a:rPr>
              <a:t>Juggling Balls </a:t>
            </a:r>
          </a:p>
          <a:p>
            <a:r>
              <a:rPr lang="en-GB" sz="900" dirty="0" smtClean="0"/>
              <a:t>Investigate </a:t>
            </a:r>
            <a:r>
              <a:rPr lang="en-GB" sz="900" dirty="0"/>
              <a:t>a range of existing products. </a:t>
            </a:r>
            <a:r>
              <a:rPr lang="en-GB" sz="900" dirty="0" smtClean="0"/>
              <a:t>Develop </a:t>
            </a:r>
            <a:r>
              <a:rPr lang="en-GB" sz="900" dirty="0"/>
              <a:t>a design based around a design criteria. </a:t>
            </a:r>
            <a:r>
              <a:rPr lang="en-GB" sz="900" dirty="0" smtClean="0"/>
              <a:t>Use </a:t>
            </a:r>
            <a:r>
              <a:rPr lang="en-GB" sz="900" dirty="0"/>
              <a:t>appropriate techniques to decorate fabric. </a:t>
            </a:r>
            <a:r>
              <a:rPr lang="en-GB" sz="900" dirty="0" smtClean="0"/>
              <a:t> </a:t>
            </a:r>
            <a:r>
              <a:rPr lang="en-GB" sz="900" dirty="0"/>
              <a:t>With support create a hem using a running stitch and join fabrics using an overcast stitch.</a:t>
            </a:r>
            <a:endParaRPr lang="en-GB" sz="900" dirty="0" smtClean="0"/>
          </a:p>
          <a:p>
            <a:endParaRPr lang="en-GB" dirty="0"/>
          </a:p>
        </p:txBody>
      </p:sp>
      <p:sp>
        <p:nvSpPr>
          <p:cNvPr id="98" name="TextBox 97"/>
          <p:cNvSpPr txBox="1"/>
          <p:nvPr/>
        </p:nvSpPr>
        <p:spPr>
          <a:xfrm>
            <a:off x="5915028" y="8524115"/>
            <a:ext cx="960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chemeClr val="accent2"/>
                </a:solidFill>
              </a:rPr>
              <a:t>Canopic jars Egypt project 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702025" y="11868762"/>
            <a:ext cx="1320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Lego robots – computing links </a:t>
            </a:r>
            <a:endParaRPr lang="en-GB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5292720" y="11961943"/>
            <a:ext cx="879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Weaving</a:t>
            </a:r>
          </a:p>
          <a:p>
            <a:r>
              <a:rPr lang="en-GB" sz="1000" dirty="0" smtClean="0"/>
              <a:t>Sewing skills </a:t>
            </a:r>
            <a:endParaRPr lang="en-GB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2772564" y="11830351"/>
            <a:ext cx="1117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chemeClr val="accent2"/>
                </a:solidFill>
              </a:rPr>
              <a:t>3D Construction: </a:t>
            </a:r>
            <a:r>
              <a:rPr lang="en-GB" sz="1000" dirty="0" smtClean="0"/>
              <a:t>making gas masks </a:t>
            </a:r>
            <a:endParaRPr lang="en-GB" sz="1000" dirty="0"/>
          </a:p>
        </p:txBody>
      </p:sp>
      <p:sp>
        <p:nvSpPr>
          <p:cNvPr id="39" name="TextBox 38"/>
          <p:cNvSpPr txBox="1"/>
          <p:nvPr/>
        </p:nvSpPr>
        <p:spPr>
          <a:xfrm>
            <a:off x="7139937" y="8483830"/>
            <a:ext cx="1448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Rocket making </a:t>
            </a:r>
            <a:endParaRPr lang="en-GB" sz="1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407376" y="9725438"/>
            <a:ext cx="1330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Tudor houses</a:t>
            </a:r>
            <a:endParaRPr lang="en-GB" sz="1000" b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6156153" y="7425048"/>
            <a:ext cx="176623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Battery operated </a:t>
            </a:r>
            <a:r>
              <a:rPr lang="en-GB" sz="900" b="1" dirty="0" smtClean="0"/>
              <a:t>lights</a:t>
            </a:r>
          </a:p>
          <a:p>
            <a:r>
              <a:rPr lang="en-GB" sz="900" dirty="0" smtClean="0"/>
              <a:t>Switches</a:t>
            </a:r>
          </a:p>
          <a:p>
            <a:r>
              <a:rPr lang="en-GB" sz="900" dirty="0" smtClean="0"/>
              <a:t>Simple </a:t>
            </a:r>
            <a:r>
              <a:rPr lang="en-GB" sz="900" dirty="0"/>
              <a:t>circuits </a:t>
            </a:r>
            <a:endParaRPr lang="en-GB" sz="900" dirty="0" smtClean="0"/>
          </a:p>
          <a:p>
            <a:r>
              <a:rPr lang="en-GB" sz="900" dirty="0" smtClean="0"/>
              <a:t>Design </a:t>
            </a:r>
            <a:r>
              <a:rPr lang="en-GB" sz="900" dirty="0"/>
              <a:t>and make </a:t>
            </a:r>
            <a:r>
              <a:rPr lang="en-GB" sz="900" dirty="0" smtClean="0"/>
              <a:t>light </a:t>
            </a:r>
            <a:r>
              <a:rPr lang="en-GB" sz="900" dirty="0"/>
              <a:t>display </a:t>
            </a:r>
            <a:r>
              <a:rPr lang="en-GB" sz="900" dirty="0" smtClean="0"/>
              <a:t>Evaluate final products</a:t>
            </a:r>
            <a:endParaRPr lang="en-GB" sz="900" dirty="0"/>
          </a:p>
          <a:p>
            <a:r>
              <a:rPr lang="en-GB" sz="1000" dirty="0" smtClean="0"/>
              <a:t> </a:t>
            </a:r>
            <a:endParaRPr lang="en-GB" sz="1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830064" y="7454755"/>
            <a:ext cx="231614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Kite design -</a:t>
            </a:r>
            <a:r>
              <a:rPr lang="en-GB" sz="900" dirty="0" smtClean="0"/>
              <a:t>Explain </a:t>
            </a:r>
            <a:r>
              <a:rPr lang="en-GB" sz="900" dirty="0"/>
              <a:t>how Homan Walsh used a kite to help build the Niagara Falls Bridge. </a:t>
            </a:r>
            <a:r>
              <a:rPr lang="en-GB" sz="900" dirty="0" smtClean="0"/>
              <a:t>Use </a:t>
            </a:r>
            <a:r>
              <a:rPr lang="en-GB" sz="900" dirty="0"/>
              <a:t>research into the shape and parts of kites to develop simple design criteria. </a:t>
            </a:r>
            <a:r>
              <a:rPr lang="en-GB" sz="900" dirty="0" smtClean="0"/>
              <a:t>Build </a:t>
            </a:r>
            <a:r>
              <a:rPr lang="en-GB" sz="900" dirty="0"/>
              <a:t>simple frame structures</a:t>
            </a:r>
            <a:r>
              <a:rPr lang="en-GB" sz="1000" dirty="0"/>
              <a:t>.</a:t>
            </a:r>
            <a:r>
              <a:rPr lang="en-GB" sz="1000" dirty="0" smtClean="0"/>
              <a:t> </a:t>
            </a:r>
            <a:endParaRPr lang="en-GB" sz="1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5165619" y="6063584"/>
            <a:ext cx="1543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Healthy eating </a:t>
            </a:r>
            <a:endParaRPr lang="en-GB" sz="1000" dirty="0"/>
          </a:p>
        </p:txBody>
      </p:sp>
      <p:sp>
        <p:nvSpPr>
          <p:cNvPr id="47" name="TextBox 46"/>
          <p:cNvSpPr txBox="1"/>
          <p:nvPr/>
        </p:nvSpPr>
        <p:spPr>
          <a:xfrm>
            <a:off x="2741159" y="5304759"/>
            <a:ext cx="15234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 </a:t>
            </a:r>
            <a:endParaRPr lang="en-GB" sz="1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165619" y="5323219"/>
            <a:ext cx="1962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00602B"/>
                </a:solidFill>
              </a:rPr>
              <a:t>Global food</a:t>
            </a:r>
          </a:p>
          <a:p>
            <a:r>
              <a:rPr lang="en-GB" sz="1000" dirty="0" smtClean="0"/>
              <a:t>Foods </a:t>
            </a:r>
            <a:r>
              <a:rPr lang="en-GB" sz="1000" dirty="0"/>
              <a:t>from around the world</a:t>
            </a:r>
            <a:r>
              <a:rPr lang="en-GB" sz="1000" dirty="0" smtClean="0"/>
              <a:t>.</a:t>
            </a:r>
          </a:p>
          <a:p>
            <a:r>
              <a:rPr lang="en-GB" sz="1000" dirty="0"/>
              <a:t>I</a:t>
            </a:r>
            <a:r>
              <a:rPr lang="en-GB" sz="1000" dirty="0" smtClean="0"/>
              <a:t>nvestigate </a:t>
            </a:r>
            <a:r>
              <a:rPr lang="en-GB" sz="1000" dirty="0"/>
              <a:t>different cultures and </a:t>
            </a:r>
            <a:r>
              <a:rPr lang="en-GB" sz="1000" dirty="0" smtClean="0"/>
              <a:t>make different world dishes.</a:t>
            </a:r>
            <a:endParaRPr lang="en-GB" sz="1000" dirty="0"/>
          </a:p>
        </p:txBody>
      </p:sp>
      <p:sp>
        <p:nvSpPr>
          <p:cNvPr id="119" name="TextBox 118"/>
          <p:cNvSpPr txBox="1"/>
          <p:nvPr/>
        </p:nvSpPr>
        <p:spPr>
          <a:xfrm>
            <a:off x="6372264" y="4215284"/>
            <a:ext cx="1842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Understand and apply the principles of a healthy diet. </a:t>
            </a:r>
            <a:endParaRPr lang="en-GB" sz="1000" dirty="0"/>
          </a:p>
        </p:txBody>
      </p:sp>
      <p:sp>
        <p:nvSpPr>
          <p:cNvPr id="51" name="TextBox 50"/>
          <p:cNvSpPr txBox="1"/>
          <p:nvPr/>
        </p:nvSpPr>
        <p:spPr>
          <a:xfrm>
            <a:off x="5964924" y="1212828"/>
            <a:ext cx="1806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Automata </a:t>
            </a:r>
            <a:r>
              <a:rPr lang="en-GB" sz="1000" b="1" dirty="0" smtClean="0"/>
              <a:t>animals</a:t>
            </a:r>
          </a:p>
          <a:p>
            <a:r>
              <a:rPr lang="en-GB" sz="1000" dirty="0"/>
              <a:t>Cut materials accurately and safely by selecting appropriate tools. Assemble a simple cam mechanism as part of </a:t>
            </a:r>
          </a:p>
          <a:p>
            <a:r>
              <a:rPr lang="en-GB" sz="1000" dirty="0"/>
              <a:t>the design. Use tools with some accuracy</a:t>
            </a:r>
          </a:p>
          <a:p>
            <a:r>
              <a:rPr lang="en-GB" sz="1000" b="1" dirty="0" smtClean="0"/>
              <a:t> </a:t>
            </a:r>
            <a:endParaRPr lang="en-GB" sz="10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4504990" y="3229476"/>
            <a:ext cx="1802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err="1" smtClean="0">
                <a:solidFill>
                  <a:schemeClr val="accent2"/>
                </a:solidFill>
              </a:rPr>
              <a:t>Marbulous</a:t>
            </a:r>
            <a:r>
              <a:rPr lang="en-GB" sz="1000" b="1" dirty="0" smtClean="0">
                <a:solidFill>
                  <a:schemeClr val="accent2"/>
                </a:solidFill>
              </a:rPr>
              <a:t> structures </a:t>
            </a:r>
          </a:p>
          <a:p>
            <a:r>
              <a:rPr lang="en-GB" sz="1000" dirty="0" smtClean="0"/>
              <a:t>Marble run bridges </a:t>
            </a:r>
          </a:p>
          <a:p>
            <a:r>
              <a:rPr lang="en-GB" sz="1000" dirty="0"/>
              <a:t>Explore existing free standing structures </a:t>
            </a:r>
            <a:r>
              <a:rPr lang="en-GB" sz="1000" dirty="0" smtClean="0"/>
              <a:t>strength</a:t>
            </a:r>
            <a:r>
              <a:rPr lang="en-GB" sz="1000" dirty="0"/>
              <a:t>, reinforcement and stability. </a:t>
            </a:r>
            <a:endParaRPr lang="en-GB" sz="1000" dirty="0" smtClean="0"/>
          </a:p>
          <a:p>
            <a:r>
              <a:rPr lang="en-GB" sz="1000" dirty="0" smtClean="0"/>
              <a:t>Select </a:t>
            </a:r>
            <a:r>
              <a:rPr lang="en-GB" sz="1000" dirty="0"/>
              <a:t>tools and equipment to join card together. </a:t>
            </a:r>
            <a:endParaRPr lang="en-GB" sz="1000" dirty="0" smtClean="0"/>
          </a:p>
          <a:p>
            <a:endParaRPr lang="en-GB" sz="1000" dirty="0"/>
          </a:p>
        </p:txBody>
      </p:sp>
      <p:sp>
        <p:nvSpPr>
          <p:cNvPr id="122" name="TextBox 121"/>
          <p:cNvSpPr txBox="1"/>
          <p:nvPr/>
        </p:nvSpPr>
        <p:spPr>
          <a:xfrm>
            <a:off x="2420392" y="3289675"/>
            <a:ext cx="2114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Programming adventures </a:t>
            </a:r>
          </a:p>
          <a:p>
            <a:r>
              <a:rPr lang="en-GB" sz="1000" dirty="0" smtClean="0"/>
              <a:t>Understand </a:t>
            </a:r>
            <a:r>
              <a:rPr lang="en-GB" sz="1000" dirty="0"/>
              <a:t>how a floor robot </a:t>
            </a:r>
            <a:r>
              <a:rPr lang="en-GB" sz="1000" dirty="0" smtClean="0"/>
              <a:t>moves. Program </a:t>
            </a:r>
            <a:r>
              <a:rPr lang="en-GB" sz="1000" dirty="0"/>
              <a:t>it accurately to move along a given </a:t>
            </a:r>
            <a:r>
              <a:rPr lang="en-GB" sz="1000" dirty="0" smtClean="0"/>
              <a:t>route. Explore </a:t>
            </a:r>
            <a:r>
              <a:rPr lang="en-GB" sz="1000" dirty="0"/>
              <a:t>and select from a range of different materials to create obstacle squares.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4621336" y="2046632"/>
            <a:ext cx="1311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</a:rPr>
              <a:t>STEM Week </a:t>
            </a:r>
            <a:endParaRPr lang="en-GB" sz="1000" dirty="0">
              <a:solidFill>
                <a:srgbClr val="00B05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960579" y="1896630"/>
            <a:ext cx="1296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7030A0"/>
                </a:solidFill>
              </a:rPr>
              <a:t>Textiles</a:t>
            </a:r>
            <a:r>
              <a:rPr lang="en-GB" sz="1000" dirty="0" smtClean="0"/>
              <a:t>: Texture </a:t>
            </a:r>
          </a:p>
          <a:p>
            <a:r>
              <a:rPr lang="en-GB" sz="1000" dirty="0" smtClean="0"/>
              <a:t>Beamish Project </a:t>
            </a:r>
            <a:endParaRPr lang="en-GB" sz="1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2213246" y="6390231"/>
            <a:ext cx="15430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Greek Architecture</a:t>
            </a:r>
          </a:p>
          <a:p>
            <a:r>
              <a:rPr lang="en-GB" sz="1000" dirty="0" smtClean="0"/>
              <a:t>Structures </a:t>
            </a:r>
          </a:p>
          <a:p>
            <a:endParaRPr lang="en-GB" sz="1000" b="1" dirty="0"/>
          </a:p>
        </p:txBody>
      </p:sp>
      <p:sp>
        <p:nvSpPr>
          <p:cNvPr id="52" name="Rectangle 51"/>
          <p:cNvSpPr/>
          <p:nvPr/>
        </p:nvSpPr>
        <p:spPr>
          <a:xfrm>
            <a:off x="2826378" y="5306668"/>
            <a:ext cx="23263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 smtClean="0">
                <a:solidFill>
                  <a:srgbClr val="7030A0"/>
                </a:solidFill>
              </a:rPr>
              <a:t>Felt Alien phone cases</a:t>
            </a:r>
            <a:endParaRPr lang="en-GB" sz="1000" b="1" dirty="0">
              <a:solidFill>
                <a:srgbClr val="7030A0"/>
              </a:solidFill>
            </a:endParaRPr>
          </a:p>
          <a:p>
            <a:r>
              <a:rPr lang="en-GB" sz="1000" dirty="0" smtClean="0"/>
              <a:t>Annotated </a:t>
            </a:r>
            <a:r>
              <a:rPr lang="en-GB" sz="1000" dirty="0"/>
              <a:t>designs to </a:t>
            </a:r>
            <a:r>
              <a:rPr lang="en-GB" sz="1000" dirty="0" smtClean="0"/>
              <a:t>communicate ideas</a:t>
            </a:r>
          </a:p>
          <a:p>
            <a:r>
              <a:rPr lang="en-GB" sz="1000" dirty="0" smtClean="0"/>
              <a:t>Step </a:t>
            </a:r>
            <a:r>
              <a:rPr lang="en-GB" sz="1000" dirty="0"/>
              <a:t>by step </a:t>
            </a:r>
            <a:r>
              <a:rPr lang="en-GB" sz="1000" dirty="0" smtClean="0"/>
              <a:t>plans and  paper templates</a:t>
            </a:r>
          </a:p>
          <a:p>
            <a:r>
              <a:rPr lang="en-GB" sz="1000" dirty="0" smtClean="0"/>
              <a:t>Sewing </a:t>
            </a:r>
            <a:endParaRPr lang="en-GB" sz="1000" dirty="0"/>
          </a:p>
          <a:p>
            <a:r>
              <a:rPr lang="en-GB" sz="1000" dirty="0" smtClean="0"/>
              <a:t>Evaluate design process.</a:t>
            </a:r>
            <a:endParaRPr lang="en-GB" sz="1000" dirty="0"/>
          </a:p>
        </p:txBody>
      </p:sp>
      <p:sp>
        <p:nvSpPr>
          <p:cNvPr id="128" name="Rectangle 127"/>
          <p:cNvSpPr/>
          <p:nvPr/>
        </p:nvSpPr>
        <p:spPr>
          <a:xfrm>
            <a:off x="7157567" y="5341886"/>
            <a:ext cx="19114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 smtClean="0">
                <a:solidFill>
                  <a:schemeClr val="accent2"/>
                </a:solidFill>
              </a:rPr>
              <a:t>3D </a:t>
            </a:r>
            <a:r>
              <a:rPr lang="en-GB" sz="1000" b="1" dirty="0">
                <a:solidFill>
                  <a:schemeClr val="accent2"/>
                </a:solidFill>
              </a:rPr>
              <a:t>Modelling</a:t>
            </a:r>
          </a:p>
          <a:p>
            <a:r>
              <a:rPr lang="en-GB" sz="1000" dirty="0" smtClean="0"/>
              <a:t>Viking </a:t>
            </a:r>
            <a:r>
              <a:rPr lang="en-GB" sz="1000" dirty="0"/>
              <a:t>and Anglo Saxon pottery </a:t>
            </a:r>
          </a:p>
          <a:p>
            <a:r>
              <a:rPr lang="en-GB" sz="1000" dirty="0"/>
              <a:t>and create paper Mache battle </a:t>
            </a:r>
          </a:p>
          <a:p>
            <a:r>
              <a:rPr lang="en-GB" sz="1000" dirty="0" smtClean="0"/>
              <a:t>helmets</a:t>
            </a:r>
            <a:endParaRPr lang="en-GB" sz="1000" dirty="0"/>
          </a:p>
        </p:txBody>
      </p:sp>
      <p:sp>
        <p:nvSpPr>
          <p:cNvPr id="78" name="Rectangle 77"/>
          <p:cNvSpPr/>
          <p:nvPr/>
        </p:nvSpPr>
        <p:spPr>
          <a:xfrm>
            <a:off x="1947072" y="10052136"/>
            <a:ext cx="25708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 smtClean="0">
                <a:solidFill>
                  <a:schemeClr val="accent2"/>
                </a:solidFill>
              </a:rPr>
              <a:t>Junk 3D Construction</a:t>
            </a:r>
          </a:p>
          <a:p>
            <a:r>
              <a:rPr lang="en-GB" sz="1000" dirty="0"/>
              <a:t>U</a:t>
            </a:r>
            <a:r>
              <a:rPr lang="en-GB" sz="1000" dirty="0" smtClean="0"/>
              <a:t>sing </a:t>
            </a:r>
            <a:r>
              <a:rPr lang="en-GB" sz="1000" dirty="0"/>
              <a:t>scientific knowledge of ‘everyday materials’ </a:t>
            </a:r>
            <a:r>
              <a:rPr lang="en-GB" sz="1000" dirty="0" smtClean="0"/>
              <a:t>design </a:t>
            </a:r>
            <a:r>
              <a:rPr lang="en-GB" sz="1000" dirty="0"/>
              <a:t>and create different monsters to go with </a:t>
            </a:r>
            <a:r>
              <a:rPr lang="en-GB" sz="1000" dirty="0" smtClean="0"/>
              <a:t>‘</a:t>
            </a:r>
            <a:r>
              <a:rPr lang="en-GB" sz="1000" dirty="0"/>
              <a:t>Not Now Bernard’ story. </a:t>
            </a:r>
            <a:endParaRPr lang="en-GB" sz="1000" dirty="0" smtClean="0"/>
          </a:p>
          <a:p>
            <a:r>
              <a:rPr lang="en-GB" sz="1000" dirty="0" smtClean="0"/>
              <a:t>Junk </a:t>
            </a:r>
            <a:r>
              <a:rPr lang="en-GB" sz="1000" dirty="0"/>
              <a:t>modelling, Duplo, stickle bricks and natural materials to create </a:t>
            </a:r>
            <a:r>
              <a:rPr lang="en-GB" sz="1000" dirty="0" smtClean="0"/>
              <a:t>monsters</a:t>
            </a:r>
            <a:r>
              <a:rPr lang="en-GB" sz="1000" dirty="0"/>
              <a:t>. 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594554" y="9728783"/>
            <a:ext cx="21620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rgbClr val="00602B"/>
                </a:solidFill>
              </a:rPr>
              <a:t>Healthy </a:t>
            </a:r>
            <a:r>
              <a:rPr lang="en-GB" sz="1000" b="1" dirty="0" smtClean="0">
                <a:solidFill>
                  <a:srgbClr val="00602B"/>
                </a:solidFill>
              </a:rPr>
              <a:t>Lifestyles</a:t>
            </a:r>
          </a:p>
          <a:p>
            <a:r>
              <a:rPr lang="en-GB" sz="1000" dirty="0" smtClean="0"/>
              <a:t>Salad making – Edible garden </a:t>
            </a:r>
          </a:p>
          <a:p>
            <a:r>
              <a:rPr lang="en-GB" sz="1000" dirty="0" smtClean="0"/>
              <a:t>Explore </a:t>
            </a:r>
            <a:r>
              <a:rPr lang="en-GB" sz="1000" dirty="0"/>
              <a:t>where fruit and vegetables come from and </a:t>
            </a:r>
            <a:r>
              <a:rPr lang="en-GB" sz="1000" dirty="0" smtClean="0"/>
              <a:t>our </a:t>
            </a:r>
            <a:r>
              <a:rPr lang="en-GB" sz="1000" dirty="0"/>
              <a:t>5 senses and follow instructions to create different kinds of salads such as a fruit, ham and coleslaw and potato salad.</a:t>
            </a:r>
          </a:p>
        </p:txBody>
      </p:sp>
      <p:sp>
        <p:nvSpPr>
          <p:cNvPr id="85" name="Rectangle 84"/>
          <p:cNvSpPr/>
          <p:nvPr/>
        </p:nvSpPr>
        <p:spPr>
          <a:xfrm>
            <a:off x="4584961" y="9712454"/>
            <a:ext cx="19402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 smtClean="0">
                <a:solidFill>
                  <a:srgbClr val="7030A0"/>
                </a:solidFill>
              </a:rPr>
              <a:t>African textiles and sculptures</a:t>
            </a:r>
            <a:r>
              <a:rPr lang="en-GB" sz="10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GB" sz="1000" dirty="0" smtClean="0"/>
              <a:t>Exploring different </a:t>
            </a:r>
            <a:r>
              <a:rPr lang="en-GB" sz="1000" dirty="0"/>
              <a:t>printing techniques on </a:t>
            </a:r>
            <a:r>
              <a:rPr lang="en-GB" sz="1000" dirty="0" smtClean="0"/>
              <a:t>paper </a:t>
            </a:r>
            <a:r>
              <a:rPr lang="en-GB" sz="1000" dirty="0"/>
              <a:t>and fabric </a:t>
            </a:r>
            <a:r>
              <a:rPr lang="en-GB" sz="1000" dirty="0" smtClean="0"/>
              <a:t>Creating own </a:t>
            </a:r>
            <a:r>
              <a:rPr lang="en-GB" sz="1000" dirty="0"/>
              <a:t>print </a:t>
            </a:r>
            <a:r>
              <a:rPr lang="en-GB" sz="1000" dirty="0" smtClean="0"/>
              <a:t>designs. Geometric </a:t>
            </a:r>
            <a:r>
              <a:rPr lang="en-GB" sz="1000" dirty="0"/>
              <a:t>line drawings and clay sculptures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ED5654B3-6730-9743-8B5B-BB63078882F5}"/>
              </a:ext>
            </a:extLst>
          </p:cNvPr>
          <p:cNvCxnSpPr>
            <a:cxnSpLocks/>
          </p:cNvCxnSpPr>
          <p:nvPr/>
        </p:nvCxnSpPr>
        <p:spPr>
          <a:xfrm flipH="1">
            <a:off x="1945416" y="10650109"/>
            <a:ext cx="4221" cy="6147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D5654B3-6730-9743-8B5B-BB63078882F5}"/>
              </a:ext>
            </a:extLst>
          </p:cNvPr>
          <p:cNvCxnSpPr>
            <a:cxnSpLocks/>
          </p:cNvCxnSpPr>
          <p:nvPr/>
        </p:nvCxnSpPr>
        <p:spPr>
          <a:xfrm flipH="1">
            <a:off x="4505042" y="10651945"/>
            <a:ext cx="4221" cy="6147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ED5654B3-6730-9743-8B5B-BB63078882F5}"/>
              </a:ext>
            </a:extLst>
          </p:cNvPr>
          <p:cNvCxnSpPr>
            <a:cxnSpLocks/>
          </p:cNvCxnSpPr>
          <p:nvPr/>
        </p:nvCxnSpPr>
        <p:spPr>
          <a:xfrm flipH="1">
            <a:off x="6508787" y="10592457"/>
            <a:ext cx="4221" cy="6147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 flipV="1">
            <a:off x="6341256" y="11616930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 flipV="1">
            <a:off x="5279692" y="11649940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 flipV="1">
            <a:off x="4029529" y="11628448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 flipV="1">
            <a:off x="2752407" y="11611638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>
            <a:off x="5879110" y="8594269"/>
            <a:ext cx="0" cy="51606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 flipV="1">
            <a:off x="829280" y="6884606"/>
            <a:ext cx="697807" cy="149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>
            <a:off x="7068010" y="8584533"/>
            <a:ext cx="0" cy="51606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>
            <a:off x="2777982" y="8628295"/>
            <a:ext cx="0" cy="51606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200786" y="7438776"/>
            <a:ext cx="1845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/>
              <a:t>What makes a good inventor?</a:t>
            </a:r>
          </a:p>
          <a:p>
            <a:r>
              <a:rPr lang="en-GB" sz="900" dirty="0" smtClean="0"/>
              <a:t>Design </a:t>
            </a:r>
            <a:r>
              <a:rPr lang="en-GB" sz="900" dirty="0"/>
              <a:t>and make </a:t>
            </a:r>
            <a:r>
              <a:rPr lang="en-GB" sz="900" dirty="0" smtClean="0"/>
              <a:t>inventions to solve  </a:t>
            </a:r>
            <a:r>
              <a:rPr lang="en-GB" sz="900" dirty="0"/>
              <a:t>world </a:t>
            </a:r>
            <a:r>
              <a:rPr lang="en-GB" sz="1000" dirty="0" smtClean="0"/>
              <a:t>problems</a:t>
            </a:r>
            <a:r>
              <a:rPr lang="en-GB" sz="900" dirty="0" smtClean="0"/>
              <a:t>. </a:t>
            </a:r>
          </a:p>
          <a:p>
            <a:r>
              <a:rPr lang="en-GB" sz="900" dirty="0" smtClean="0"/>
              <a:t>Design ideas. Create prototypes</a:t>
            </a:r>
          </a:p>
          <a:p>
            <a:r>
              <a:rPr lang="en-GB" sz="900" dirty="0" smtClean="0"/>
              <a:t>Evaluate our invention</a:t>
            </a:r>
            <a:endParaRPr lang="en-GB" sz="900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 flipV="1">
            <a:off x="1719770" y="11559985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253327" y="13449622"/>
            <a:ext cx="1221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/>
              <a:t>Scientific </a:t>
            </a:r>
            <a:endParaRPr lang="en-GB" sz="1000" dirty="0"/>
          </a:p>
          <a:p>
            <a:r>
              <a:rPr lang="en-GB" sz="1000" dirty="0"/>
              <a:t>knowledge of ‘everyday materials’</a:t>
            </a: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 flipV="1">
            <a:off x="2839276" y="5158539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 flipV="1">
            <a:off x="5185495" y="5158539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 flipV="1">
            <a:off x="7092275" y="5163768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6395078" y="3214769"/>
            <a:ext cx="19208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rgbClr val="00602B"/>
                </a:solidFill>
              </a:rPr>
              <a:t>Seasonal </a:t>
            </a:r>
            <a:r>
              <a:rPr lang="en-GB" sz="1000" b="1" dirty="0" smtClean="0">
                <a:solidFill>
                  <a:srgbClr val="00602B"/>
                </a:solidFill>
              </a:rPr>
              <a:t>Cooking</a:t>
            </a:r>
          </a:p>
          <a:p>
            <a:r>
              <a:rPr lang="en-GB" sz="1000" dirty="0" smtClean="0"/>
              <a:t>The importance </a:t>
            </a:r>
            <a:r>
              <a:rPr lang="en-GB" sz="1000" dirty="0"/>
              <a:t>of buying seasonal food. </a:t>
            </a:r>
            <a:r>
              <a:rPr lang="en-GB" sz="1000" dirty="0" smtClean="0"/>
              <a:t>Where</a:t>
            </a:r>
            <a:r>
              <a:rPr lang="en-GB" sz="1000" dirty="0"/>
              <a:t>, when and how a variety of ingredients are grown, reared, caught and processed. </a:t>
            </a: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 flipV="1">
            <a:off x="6401068" y="2926897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 flipV="1">
            <a:off x="4535333" y="2919654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 flipV="1">
            <a:off x="6082615" y="7273419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 flipV="1">
            <a:off x="4200786" y="7273418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 flipV="1">
            <a:off x="1839850" y="7224541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 flipV="1">
            <a:off x="2455673" y="2926897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4621335" y="6456624"/>
            <a:ext cx="1311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</a:rPr>
              <a:t>STEM Week </a:t>
            </a:r>
            <a:endParaRPr lang="en-GB" sz="1000" dirty="0">
              <a:solidFill>
                <a:srgbClr val="00B050"/>
              </a:solidFill>
            </a:endParaRP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>
            <a:off x="2965185" y="2165585"/>
            <a:ext cx="0" cy="51606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>
            <a:off x="4534628" y="2165584"/>
            <a:ext cx="0" cy="51606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>
            <a:off x="5845910" y="2126517"/>
            <a:ext cx="0" cy="51606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 flipV="1">
            <a:off x="3065885" y="9397308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68790" y="11411872"/>
            <a:ext cx="19092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 smtClean="0">
                <a:solidFill>
                  <a:srgbClr val="00602B"/>
                </a:solidFill>
              </a:rPr>
              <a:t>Edible Garden </a:t>
            </a:r>
          </a:p>
          <a:p>
            <a:r>
              <a:rPr lang="en-GB" sz="1000" dirty="0" smtClean="0"/>
              <a:t>Naming &amp; </a:t>
            </a:r>
            <a:r>
              <a:rPr lang="en-GB" sz="1000" dirty="0"/>
              <a:t>Growing Herbs</a:t>
            </a:r>
          </a:p>
          <a:p>
            <a:r>
              <a:rPr lang="en-GB" sz="1000" dirty="0"/>
              <a:t>Pesto and Pasta</a:t>
            </a:r>
          </a:p>
          <a:p>
            <a:r>
              <a:rPr lang="en-GB" sz="1000" dirty="0"/>
              <a:t>Sweet Strawberries</a:t>
            </a:r>
          </a:p>
          <a:p>
            <a:r>
              <a:rPr lang="en-GB" sz="1000" dirty="0"/>
              <a:t>Strawberry Smoothie</a:t>
            </a:r>
          </a:p>
          <a:p>
            <a:r>
              <a:rPr lang="en-GB" sz="1000" dirty="0"/>
              <a:t>Tasting </a:t>
            </a:r>
            <a:r>
              <a:rPr lang="en-GB" sz="1000" dirty="0" smtClean="0"/>
              <a:t>&amp; </a:t>
            </a:r>
            <a:r>
              <a:rPr lang="en-GB" sz="1000" dirty="0"/>
              <a:t>Growing Tomatoes</a:t>
            </a:r>
          </a:p>
          <a:p>
            <a:r>
              <a:rPr lang="en-GB" sz="1000" dirty="0"/>
              <a:t>Cooking with Tomatoes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 flipV="1">
            <a:off x="869804" y="11324073"/>
            <a:ext cx="856579" cy="2400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68790" y="7023791"/>
            <a:ext cx="1296732" cy="885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accent2"/>
                </a:solidFill>
              </a:rPr>
              <a:t>Mechanical Posters</a:t>
            </a:r>
          </a:p>
          <a:p>
            <a:r>
              <a:rPr lang="en-GB" sz="1000" dirty="0" smtClean="0"/>
              <a:t>Components </a:t>
            </a:r>
          </a:p>
          <a:p>
            <a:r>
              <a:rPr lang="en-GB" sz="1000" dirty="0" smtClean="0"/>
              <a:t>Mechanisms </a:t>
            </a:r>
          </a:p>
          <a:p>
            <a:endParaRPr lang="en-GB" dirty="0"/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 flipV="1">
            <a:off x="4264648" y="9424432"/>
            <a:ext cx="8360" cy="54722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63" y="4390141"/>
            <a:ext cx="902801" cy="9028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591" y="3299899"/>
            <a:ext cx="1521138" cy="101224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8690" y="5635839"/>
            <a:ext cx="937002" cy="70184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8580" y="5903048"/>
            <a:ext cx="673614" cy="8993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661" y="7636987"/>
            <a:ext cx="1198074" cy="119807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563" y="8939462"/>
            <a:ext cx="782847" cy="78284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1668" y="9385525"/>
            <a:ext cx="848231" cy="706859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773" y="12588403"/>
            <a:ext cx="1367078" cy="683539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71518" y="12321572"/>
            <a:ext cx="740436" cy="740436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66812" y="10553131"/>
            <a:ext cx="772675" cy="51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17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7454</TotalTime>
  <Words>1336</Words>
  <Application>Microsoft Office PowerPoint</Application>
  <PresentationFormat>Custom</PresentationFormat>
  <Paragraphs>243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Siobhan Verrall</cp:lastModifiedBy>
  <cp:revision>315</cp:revision>
  <cp:lastPrinted>2023-03-23T12:53:33Z</cp:lastPrinted>
  <dcterms:created xsi:type="dcterms:W3CDTF">2018-02-08T08:28:53Z</dcterms:created>
  <dcterms:modified xsi:type="dcterms:W3CDTF">2023-07-13T09:56:14Z</dcterms:modified>
</cp:coreProperties>
</file>